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14.png" ContentType="image/png"/>
  <Override PartName="/ppt/media/image23.png" ContentType="image/png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6.jpeg" ContentType="image/jpeg"/>
  <Override PartName="/ppt/media/image29.png" ContentType="image/png"/>
  <Override PartName="/ppt/media/image4.jpeg" ContentType="image/jpeg"/>
  <Override PartName="/ppt/media/image5.png" ContentType="image/pn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17.png" ContentType="image/png"/>
  <Override PartName="/ppt/media/image19.png" ContentType="image/png"/>
  <Override PartName="/ppt/media/image3.jpeg" ContentType="image/jpeg"/>
  <Override PartName="/ppt/media/image28.png" ContentType="image/png"/>
  <Override PartName="/ppt/media/image27.jpeg" ContentType="image/jpe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71B101-81F1-41B1-A1D1-01E14171213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C101A1-A131-4121-B1C1-71B181618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51C181-1171-4151-B1C1-01416141415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1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39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40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41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4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7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</p:spPr>
      </p:sp>
      <p:sp>
        <p:nvSpPr>
          <p:cNvPr id="78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</p:spPr>
      </p:sp>
      <p:sp>
        <p:nvSpPr>
          <p:cNvPr id="79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</p:spPr>
      </p:sp>
      <p:sp>
        <p:nvSpPr>
          <p:cNvPr id="8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91800" y="0"/>
            <a:ext cx="8156880" cy="3285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latin typeface="Trebuchet MS"/>
              </a:rPr>
              <a:t>Славные Символы России</a:t>
            </a:r>
            <a:endParaRPr/>
          </a:p>
          <a:p>
            <a:r>
              <a:rPr b="1" lang="ru-RU" sz="4000">
                <a:latin typeface="Trebuchet MS"/>
              </a:rPr>
              <a:t>Урок окружающего мира</a:t>
            </a:r>
            <a:endParaRPr/>
          </a:p>
          <a:p>
            <a:pPr algn="r"/>
            <a:r>
              <a:rPr b="1" lang="ru-RU" sz="4000">
                <a:latin typeface="Trebuchet MS"/>
              </a:rPr>
              <a:t>4 класс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2571480" y="5000760"/>
            <a:ext cx="5714280" cy="1284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Trebuchet MS"/>
              </a:rPr>
              <a:t>Никанорова Надежда Михайловна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Trebuchet MS"/>
              </a:rPr>
              <a:t>Учитель начальных классов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>
                <a:solidFill>
                  <a:srgbClr val="000000"/>
                </a:solidFill>
                <a:latin typeface="Trebuchet MS"/>
              </a:rPr>
              <a:t>ГОУ СОШ №430 Санкт-Петербурга</a:t>
            </a:r>
            <a:endParaRPr/>
          </a:p>
          <a:p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601640"/>
            <a:ext cx="5722560" cy="33940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>
                  <p:par>
                    <p:cTn fill="freeze" id="3">
                      <p:stCondLst>
                        <p:cond delay="indefinite"/>
                      </p:stCondLst>
                      <p:childTnLst>
                        <p:par>
                          <p:cTn fill="freeze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3000" fill="hold" id="7"/>
                                        <p:tgtEl>
                                          <p:spTgt spid="11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3000" fill="hold" id="8"/>
                                        <p:tgtEl>
                                          <p:spTgt spid="119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9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3000" fill="hold" id="12"/>
                                        <p:tgtEl>
                                          <p:spTgt spid="120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3000" fill="hold" id="13"/>
                                        <p:tgtEl>
                                          <p:spTgt spid="120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3000" fill="freeze" id="14"/>
                                        <p:tgtEl>
                                          <p:spTgt spid="120">
                                            <p:txEl>
                                              <p:pRg end="3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98800" y="1649520"/>
            <a:ext cx="7388280" cy="4606920"/>
          </a:xfrm>
          <a:prstGeom prst="rect">
            <a:avLst/>
          </a:prstGeom>
        </p:spPr>
      </p:pic>
      <p:sp>
        <p:nvSpPr>
          <p:cNvPr id="174" name="CustomShape 1"/>
          <p:cNvSpPr/>
          <p:nvPr/>
        </p:nvSpPr>
        <p:spPr>
          <a:xfrm>
            <a:off x="1442520" y="2745000"/>
            <a:ext cx="427248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Свобода,  мир, благородство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2013120" y="4217040"/>
            <a:ext cx="417816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Постоянство,  вера, верность</a:t>
            </a: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1677600" y="5370120"/>
            <a:ext cx="473724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Отвага, мужество, героизм</a:t>
            </a:r>
            <a:endParaRPr/>
          </a:p>
        </p:txBody>
      </p:sp>
      <p:sp>
        <p:nvSpPr>
          <p:cNvPr id="177" name="CustomShape 4"/>
          <p:cNvSpPr/>
          <p:nvPr/>
        </p:nvSpPr>
        <p:spPr>
          <a:xfrm>
            <a:off x="755640" y="476640"/>
            <a:ext cx="7919280" cy="698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Trebuchet MS"/>
              </a:rPr>
              <a:t>Государственный флаг России</a:t>
            </a:r>
            <a:endParaRPr/>
          </a:p>
        </p:txBody>
      </p:sp>
    </p:spTree>
  </p:cSld>
  <p:timing>
    <p:tnLst>
      <p:par>
        <p:cTn dur="indefinite" id="257" nodeType="tmRoot" restart="never">
          <p:childTnLst>
            <p:seq>
              <p:cTn dur="indefinite" id="258" nodeType="mainSeq">
                <p:childTnLst>
                  <p:par>
                    <p:cTn fill="hold" id="259">
                      <p:stCondLst>
                        <p:cond delay="indefinite"/>
                      </p:stCondLst>
                      <p:childTnLst>
                        <p:par>
                          <p:cTn fill="hold" id="260">
                            <p:stCondLst>
                              <p:cond delay="0"/>
                            </p:stCondLst>
                            <p:childTnLst>
                              <p:par>
                                <p:cTn fill="hold" id="261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6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64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5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6">
                      <p:stCondLst>
                        <p:cond delay="indefinite"/>
                      </p:stCondLst>
                      <p:childTnLst>
                        <p:par>
                          <p:cTn fill="hold" id="267">
                            <p:stCondLst>
                              <p:cond delay="0"/>
                            </p:stCondLst>
                            <p:childTnLst>
                              <p:par>
                                <p:cTn fill="hold" id="26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1000" fill="freeze" id="27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8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2817000"/>
            <a:ext cx="2686320" cy="298728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pic>
        <p:nvPicPr>
          <p:cNvPr descr="" id="17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646600" y="2743200"/>
            <a:ext cx="2399040" cy="295272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sp>
        <p:nvSpPr>
          <p:cNvPr id="180" name="CustomShape 1"/>
          <p:cNvSpPr/>
          <p:nvPr/>
        </p:nvSpPr>
        <p:spPr>
          <a:xfrm>
            <a:off x="-180360" y="454320"/>
            <a:ext cx="10841040" cy="363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Trebuchet MS"/>
              </a:rPr>
              <a:t>    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395640" y="332640"/>
            <a:ext cx="8429400" cy="698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Trebuchet MS"/>
              </a:rPr>
              <a:t>Государственный гимн России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611640" y="1040400"/>
            <a:ext cx="8120160" cy="191880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Первые государственные гимны возникли в 18 веке. Слова и музыка гимна на протяжении многих  веков изменялась несколько раз. Каждый день наша страна встречает и провожает мелодией гимна, который звучит 1 минуту 19 секунд. Государственный гимн исполняется в особых случаях.</a:t>
            </a:r>
            <a:endParaRPr/>
          </a:p>
          <a:p>
            <a:pPr algn="just"/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539640" y="6021360"/>
            <a:ext cx="8438760" cy="3636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Trebuchet MS"/>
              </a:rPr>
              <a:t>Композитор А. Александров 1938 г.          Поэт С. Михалков    2000 г.</a:t>
            </a:r>
            <a:endParaRPr/>
          </a:p>
        </p:txBody>
      </p:sp>
    </p:spTree>
  </p:cSld>
  <p:timing>
    <p:tnLst>
      <p:par>
        <p:cTn dur="indefinite" id="271" nodeType="tmRoot" restart="never">
          <p:childTnLst>
            <p:seq>
              <p:cTn dur="indefinite" id="272" nodeType="mainSeq">
                <p:childTnLst>
                  <p:par>
                    <p:cTn fill="hold" id="273">
                      <p:stCondLst>
                        <p:cond delay="indefinite"/>
                      </p:stCondLst>
                      <p:childTnLst>
                        <p:par>
                          <p:cTn fill="hold" id="274">
                            <p:stCondLst>
                              <p:cond delay="0"/>
                            </p:stCondLst>
                            <p:childTnLst>
                              <p:par>
                                <p:cTn fill="hold" id="275" nodeType="withEffect" presetClass="entr" presetID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77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1">
                      <p:stCondLst>
                        <p:cond delay="indefinite"/>
                      </p:stCondLst>
                      <p:childTnLst>
                        <p:par>
                          <p:cTn fill="hold" id="282">
                            <p:stCondLst>
                              <p:cond delay="0"/>
                            </p:stCondLst>
                            <p:childTnLst>
                              <p:par>
                                <p:cTn fill="hold" id="283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85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8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7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8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9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9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3">
                      <p:stCondLst>
                        <p:cond delay="indefinite"/>
                      </p:stCondLst>
                      <p:childTnLst>
                        <p:par>
                          <p:cTn fill="hold" id="294">
                            <p:stCondLst>
                              <p:cond delay="0"/>
                            </p:stCondLst>
                            <p:childTnLst>
                              <p:par>
                                <p:cTn fill="hold" id="29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97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611640" y="260640"/>
            <a:ext cx="8011080" cy="6407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 sz="2000">
                <a:solidFill>
                  <a:srgbClr val="000000"/>
                </a:solidFill>
                <a:latin typeface="Trebuchet MS"/>
              </a:rPr>
              <a:t>Россия — </a:t>
            </a:r>
            <a:r>
              <a:rPr i="1" lang="ru-RU" sz="1400">
                <a:solidFill>
                  <a:srgbClr val="000000"/>
                </a:solidFill>
                <a:latin typeface="Trebuchet MS"/>
              </a:rPr>
              <a:t>священная наша держава,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Россия — любимая наша страна.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Могучая воля, великая слава —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Твоё достоянье на все времена!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1" i="1" lang="ru-RU" sz="1400">
                <a:solidFill>
                  <a:srgbClr val="000000"/>
                </a:solidFill>
                <a:latin typeface="Trebuchet MS"/>
              </a:rPr>
              <a:t>Славься, Отечество наше свободное, 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Братских народов союз вековой,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Предками данная мудрость народная!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Славься, страна! Мы гордимся тобой!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                                                </a:t>
            </a:r>
            <a:r>
              <a:rPr i="1" lang="ru-RU" sz="1400">
                <a:solidFill>
                  <a:srgbClr val="000000"/>
                </a:solidFill>
                <a:latin typeface="Trebuchet MS"/>
              </a:rPr>
              <a:t>От южных морей до полярного края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                                                                </a:t>
            </a:r>
            <a:r>
              <a:rPr i="1" lang="ru-RU" sz="1400">
                <a:solidFill>
                  <a:srgbClr val="000000"/>
                </a:solidFill>
                <a:latin typeface="Trebuchet MS"/>
              </a:rPr>
              <a:t>Раскинулись наши леса и поля.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                                                                </a:t>
            </a:r>
            <a:r>
              <a:rPr i="1" lang="ru-RU" sz="1400">
                <a:solidFill>
                  <a:srgbClr val="000000"/>
                </a:solidFill>
                <a:latin typeface="Trebuchet MS"/>
              </a:rPr>
              <a:t>Одна ты на свете! Одна ты такая —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                                                                </a:t>
            </a:r>
            <a:r>
              <a:rPr i="1" lang="ru-RU" sz="1400">
                <a:solidFill>
                  <a:srgbClr val="000000"/>
                </a:solidFill>
                <a:latin typeface="Trebuchet MS"/>
              </a:rPr>
              <a:t>Хранимая Богом родная земля!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Славься, Отечество наше свободное,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Братских народов союз вековой,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Предками данная мудрость народная!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Славься, страна! Мы гордимся тобой!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Широкий простор для мечты и для жизни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Грядущие нам открывают года.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Нам силу даёт наша верность Отчизне.</a:t>
            </a:r>
            <a:endParaRPr/>
          </a:p>
          <a:p>
            <a:r>
              <a:rPr i="1" lang="ru-RU" sz="1400">
                <a:solidFill>
                  <a:srgbClr val="000000"/>
                </a:solidFill>
                <a:latin typeface="Trebuchet MS"/>
              </a:rPr>
              <a:t>Так было, так есть и так будет всегда!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                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Славься, Отечество наше свободное,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               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Братских народов союз вековой, 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               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Предками данная мудрость народная!</a:t>
            </a:r>
            <a:endParaRPr/>
          </a:p>
          <a:p>
            <a:r>
              <a:rPr b="1" lang="ru-RU" sz="1400">
                <a:solidFill>
                  <a:srgbClr val="000000"/>
                </a:solidFill>
                <a:latin typeface="Trebuchet MS"/>
              </a:rPr>
              <a:t>                                                 </a:t>
            </a:r>
            <a:r>
              <a:rPr b="1" lang="ru-RU" sz="1400">
                <a:solidFill>
                  <a:srgbClr val="000000"/>
                </a:solidFill>
                <a:latin typeface="Trebuchet MS"/>
              </a:rPr>
              <a:t>Славься, страна! Мы гордимся тобой!       </a:t>
            </a:r>
            <a:endParaRPr/>
          </a:p>
        </p:txBody>
      </p:sp>
      <p:pic>
        <p:nvPicPr>
          <p:cNvPr descr="" id="185" name="g.mp3"/>
          <p:cNvPicPr/>
          <p:nvPr/>
        </p:nvPicPr>
        <p:blipFill>
          <a:blip r:embed="rId1"/>
          <a:stretch>
            <a:fillRect/>
          </a:stretch>
        </p:blipFill>
        <p:spPr>
          <a:xfrm>
            <a:off x="8839080" y="6286680"/>
            <a:ext cx="303480" cy="303480"/>
          </a:xfrm>
          <a:prstGeom prst="rect">
            <a:avLst/>
          </a:prstGeom>
        </p:spPr>
      </p:pic>
    </p:spTree>
  </p:cSld>
  <p:timing>
    <p:tnLst>
      <p:par>
        <p:cTn dur="indefinite" id="298" nodeType="tmRoot" restart="never">
          <p:childTnLst>
            <p:seq>
              <p:cTn dur="indefinite" id="299" nodeType="mainSeq">
                <p:childTnLst>
                  <p:par>
                    <p:cTn fill="hold" id="300" nodeType="clickEffect">
                      <p:stCondLst>
                        <p:cond delay="indefinite"/>
                      </p:stCondLst>
                      <p:childTnLst>
                        <p:par>
                          <p:cTn fill="hold" id="301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30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1000" fill="freeze" id="304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5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6" name="Picture 28"/>
          <p:cNvPicPr/>
          <p:nvPr/>
        </p:nvPicPr>
        <p:blipFill>
          <a:blip r:embed="rId1"/>
          <a:stretch>
            <a:fillRect/>
          </a:stretch>
        </p:blipFill>
        <p:spPr>
          <a:xfrm>
            <a:off x="6022080" y="323640"/>
            <a:ext cx="2682360" cy="237384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6218280" y="2119680"/>
            <a:ext cx="1569600" cy="288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3600">
                <a:solidFill>
                  <a:srgbClr val="ff0000"/>
                </a:solidFill>
                <a:latin typeface="A La Russ"/>
              </a:rPr>
              <a:t>Словарь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7643880" y="6000840"/>
            <a:ext cx="712800" cy="569880"/>
          </a:xfrm>
          <a:prstGeom prst="actionButtonReturn">
            <a:avLst>
              <a:gd fmla="val 11" name="adj"/>
            </a:avLst>
          </a:prstGeom>
          <a:gradFill>
            <a:gsLst>
              <a:gs pos="0">
                <a:srgbClr val="cdcdcd"/>
              </a:gs>
              <a:gs pos="100000">
                <a:srgbClr val="9f9f9f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</p:sp>
      <p:sp>
        <p:nvSpPr>
          <p:cNvPr id="189" name="CustomShape 3"/>
          <p:cNvSpPr/>
          <p:nvPr/>
        </p:nvSpPr>
        <p:spPr>
          <a:xfrm>
            <a:off x="380160" y="479160"/>
            <a:ext cx="5183280" cy="557784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Ассоциация – связь между отдельными представлениями, при которых  одно представление вызывает другое.                           </a:t>
            </a:r>
            <a:endParaRPr/>
          </a:p>
          <a:p>
            <a:pPr algn="just"/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Символы – знаки или изображения, имеющие для человека очень важное значение.</a:t>
            </a:r>
            <a:endParaRPr/>
          </a:p>
          <a:p>
            <a:pPr algn="just"/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Герб - в переводе с немецкого «эрбе» - 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наследство, фамильное достояние.</a:t>
            </a:r>
            <a:endParaRPr/>
          </a:p>
          <a:p>
            <a:pPr algn="just"/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Геральдмейстер – человек,составляющий гербы. </a:t>
            </a:r>
            <a:endParaRPr/>
          </a:p>
          <a:p>
            <a:pPr algn="just"/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Гимн – в переводе с греческого «восхваление», торжественная, хвалебная песня о величии Родины</a:t>
            </a:r>
            <a:endParaRPr/>
          </a:p>
        </p:txBody>
      </p:sp>
    </p:spTree>
  </p:cSld>
  <p:timing>
    <p:tnLst>
      <p:par>
        <p:cTn dur="indefinite" id="306" nodeType="tmRoot" restart="never">
          <p:childTnLst>
            <p:seq>
              <p:cTn dur="indefinite" id="307" nodeType="mainSeq">
                <p:childTnLst>
                  <p:par>
                    <p:cTn fill="hold" id="308">
                      <p:stCondLst>
                        <p:cond delay="indefinite"/>
                      </p:stCondLst>
                      <p:childTnLst>
                        <p:par>
                          <p:cTn fill="hold" id="309">
                            <p:stCondLst>
                              <p:cond delay="0"/>
                            </p:stCondLst>
                            <p:childTnLst>
                              <p:par>
                                <p:cTn fill="hold" id="3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600" fill="hold" id="312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00" fill="hold" id="313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16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17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351160" y="172440"/>
            <a:ext cx="3648240" cy="515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Trebuchet MS"/>
              </a:rPr>
              <a:t>Игра «Ассоциация»</a:t>
            </a:r>
            <a:endParaRPr/>
          </a:p>
        </p:txBody>
      </p:sp>
      <p:pic>
        <p:nvPicPr>
          <p:cNvPr descr="" id="12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103080" y="1874520"/>
            <a:ext cx="2526120" cy="3124080"/>
          </a:xfrm>
          <a:prstGeom prst="rect">
            <a:avLst/>
          </a:prstGeom>
        </p:spPr>
      </p:pic>
      <p:sp>
        <p:nvSpPr>
          <p:cNvPr id="124" name="CustomShape 2"/>
          <p:cNvSpPr/>
          <p:nvPr/>
        </p:nvSpPr>
        <p:spPr>
          <a:xfrm>
            <a:off x="1440000" y="5599800"/>
            <a:ext cx="119916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Франция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8107560" y="5556240"/>
            <a:ext cx="70704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США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237960" y="5156280"/>
            <a:ext cx="228420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Эйфелева башня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6885720" y="5190840"/>
            <a:ext cx="209268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Статуя Свободы</a:t>
            </a:r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19760" y="997920"/>
            <a:ext cx="7607160" cy="820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Какая страна вам приходит на ум, когда вы видите следующие изображения?</a:t>
            </a:r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2747520" y="6196680"/>
            <a:ext cx="106056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Кремль</a:t>
            </a:r>
            <a:endParaRPr/>
          </a:p>
        </p:txBody>
      </p:sp>
      <p:sp>
        <p:nvSpPr>
          <p:cNvPr id="130" name="CustomShape 8"/>
          <p:cNvSpPr/>
          <p:nvPr/>
        </p:nvSpPr>
        <p:spPr>
          <a:xfrm>
            <a:off x="4895640" y="6196680"/>
            <a:ext cx="98892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Россия</a:t>
            </a:r>
            <a:endParaRPr/>
          </a:p>
        </p:txBody>
      </p:sp>
      <p:pic>
        <p:nvPicPr>
          <p:cNvPr descr="" id="13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8440" y="2138760"/>
            <a:ext cx="2346480" cy="2801880"/>
          </a:xfrm>
          <a:prstGeom prst="rect">
            <a:avLst/>
          </a:prstGeom>
        </p:spPr>
      </p:pic>
      <p:pic>
        <p:nvPicPr>
          <p:cNvPr descr="" id="13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71880" y="3133800"/>
            <a:ext cx="2580120" cy="2962440"/>
          </a:xfrm>
          <a:prstGeom prst="rect">
            <a:avLst/>
          </a:prstGeom>
        </p:spPr>
      </p:pic>
    </p:spTree>
  </p:cSld>
  <p:transition>
    <p:wipe dir="d"/>
  </p:transition>
  <p:timing>
    <p:tnLst>
      <p:par>
        <p:cTn dur="indefinite" id="15" nodeType="tmRoot" restart="never">
          <p:childTnLst>
            <p:seq>
              <p:cTn dur="indefinite" id="16" nodeType="mainSeq">
                <p:childTnLst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6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33"/>
                                        <p:tgtEl>
                                          <p:spTgt spid="13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34"/>
                                        <p:tgtEl>
                                          <p:spTgt spid="13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35"/>
                                        <p:tgtEl>
                                          <p:spTgt spid="13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36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39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40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41"/>
                                        <p:tgtEl>
                                          <p:spTgt spid="13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42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3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45"/>
                                        <p:tgtEl>
                                          <p:spTgt spid="12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46"/>
                                        <p:tgtEl>
                                          <p:spTgt spid="12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47"/>
                                        <p:tgtEl>
                                          <p:spTgt spid="1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4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5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5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500" fill="freeze" id="6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dur="400" fill="freeze" id="68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dur="500" fill="freeze" id="73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dur="500" fill="freeze" id="78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6351840" y="3011760"/>
            <a:ext cx="2472480" cy="3526920"/>
          </a:xfrm>
          <a:prstGeom prst="rect">
            <a:avLst/>
          </a:prstGeom>
        </p:spPr>
      </p:pic>
      <p:pic>
        <p:nvPicPr>
          <p:cNvPr descr="" id="13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640" y="4721760"/>
            <a:ext cx="3408840" cy="2057400"/>
          </a:xfrm>
          <a:prstGeom prst="rect">
            <a:avLst/>
          </a:prstGeom>
        </p:spPr>
      </p:pic>
      <p:pic>
        <p:nvPicPr>
          <p:cNvPr descr="" id="13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27960" y="2277000"/>
            <a:ext cx="3085920" cy="2287800"/>
          </a:xfrm>
          <a:prstGeom prst="rect">
            <a:avLst/>
          </a:prstGeom>
        </p:spPr>
      </p:pic>
      <p:sp>
        <p:nvSpPr>
          <p:cNvPr id="136" name="CustomShape 1"/>
          <p:cNvSpPr/>
          <p:nvPr/>
        </p:nvSpPr>
        <p:spPr>
          <a:xfrm>
            <a:off x="317520" y="199800"/>
            <a:ext cx="8507160" cy="698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Trebuchet MS"/>
              </a:rPr>
              <a:t>Неофициальные символы  России</a:t>
            </a:r>
            <a:endParaRPr/>
          </a:p>
        </p:txBody>
      </p:sp>
      <p:pic>
        <p:nvPicPr>
          <p:cNvPr descr="" id="13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40" y="2709000"/>
            <a:ext cx="2233440" cy="2815560"/>
          </a:xfrm>
          <a:prstGeom prst="rect">
            <a:avLst/>
          </a:prstGeom>
        </p:spPr>
      </p:pic>
      <p:sp>
        <p:nvSpPr>
          <p:cNvPr id="138" name="CustomShape 2"/>
          <p:cNvSpPr/>
          <p:nvPr/>
        </p:nvSpPr>
        <p:spPr>
          <a:xfrm>
            <a:off x="1883880" y="1099800"/>
            <a:ext cx="3636000" cy="455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>
                <a:solidFill>
                  <a:srgbClr val="000000"/>
                </a:solidFill>
                <a:latin typeface="Trebuchet MS"/>
              </a:rPr>
              <a:t>Ассоциации – наоборот.</a:t>
            </a: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611640" y="1700640"/>
            <a:ext cx="806328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Страна – Россия. С какими символами она ассоциируется?</a:t>
            </a:r>
            <a:endParaRPr/>
          </a:p>
        </p:txBody>
      </p:sp>
    </p:spTree>
  </p:cSld>
  <p:timing>
    <p:tnLst>
      <p:par>
        <p:cTn dur="indefinite" id="79" nodeType="tmRoot" restart="never">
          <p:childTnLst>
            <p:seq>
              <p:cTn dur="indefinite" id="80" nodeType="mainSeq">
                <p:childTnLst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with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85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2000" fill="hold" id="86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87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9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3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2000" fill="hold" id="97"/>
                                        <p:tgtEl>
                                          <p:spTgt spid="13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98"/>
                                        <p:tgtEl>
                                          <p:spTgt spid="13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99"/>
                                        <p:tgtEl>
                                          <p:spTgt spid="13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03"/>
                                        <p:tgtEl>
                                          <p:spTgt spid="1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04"/>
                                        <p:tgtEl>
                                          <p:spTgt spid="1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05"/>
                                        <p:tgtEl>
                                          <p:spTgt spid="13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06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2000" fill="hold" id="109"/>
                                        <p:tgtEl>
                                          <p:spTgt spid="1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110"/>
                                        <p:tgtEl>
                                          <p:spTgt spid="1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111"/>
                                        <p:tgtEl>
                                          <p:spTgt spid="13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11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2000" fill="hold" id="115"/>
                                        <p:tgtEl>
                                          <p:spTgt spid="13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116"/>
                                        <p:tgtEl>
                                          <p:spTgt spid="13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2000" fill="hold" id="117"/>
                                        <p:tgtEl>
                                          <p:spTgt spid="13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fill="freeze" id="11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2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2000" fill="hold" id="124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125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2230920"/>
            <a:ext cx="6055920" cy="45457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14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64520" y="2188440"/>
            <a:ext cx="1363680" cy="925200"/>
          </a:xfrm>
          <a:prstGeom prst="rect">
            <a:avLst/>
          </a:prstGeom>
        </p:spPr>
      </p:pic>
      <p:pic>
        <p:nvPicPr>
          <p:cNvPr descr="" id="142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44560" y="2230920"/>
            <a:ext cx="934560" cy="1123560"/>
          </a:xfrm>
          <a:prstGeom prst="rect">
            <a:avLst/>
          </a:prstGeom>
        </p:spPr>
      </p:pic>
      <p:sp>
        <p:nvSpPr>
          <p:cNvPr id="143" name="CustomShape 1"/>
          <p:cNvSpPr/>
          <p:nvPr/>
        </p:nvSpPr>
        <p:spPr>
          <a:xfrm>
            <a:off x="2093040" y="3180960"/>
            <a:ext cx="5397480" cy="13082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4000">
                <a:solidFill>
                  <a:srgbClr val="ffffff"/>
                </a:solidFill>
                <a:latin typeface="Trebuchet MS"/>
              </a:rPr>
              <a:t>Государственные         символы России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366120" y="-58320"/>
            <a:ext cx="7991280" cy="22237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 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Каждое современное государство имеет символы своего суверенитета – главные отличительные знаки. Они существуют в триединстве: герб, флаг, гимн и являются своеобразной  визитной карточкой государства. Жители стран по праву гордятся своими символами, но важно не только гордиться ими и знать, как выглядят символы, но и  иметь представление об их истории. </a:t>
            </a:r>
            <a:endParaRPr/>
          </a:p>
        </p:txBody>
      </p:sp>
      <p:pic>
        <p:nvPicPr>
          <p:cNvPr descr="" id="14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92320" y="4504320"/>
            <a:ext cx="681480" cy="867240"/>
          </a:xfrm>
          <a:prstGeom prst="rect">
            <a:avLst/>
          </a:prstGeom>
        </p:spPr>
      </p:pic>
    </p:spTree>
  </p:cSld>
  <p:timing>
    <p:tnLst>
      <p:par>
        <p:cTn dur="indefinite" id="126" nodeType="tmRoot" restart="never">
          <p:childTnLst>
            <p:seq>
              <p:cTn dur="indefinite" id="127" nodeType="mainSeq">
                <p:childTnLst>
                  <p:par>
                    <p:cTn fill="hold" id="128">
                      <p:stCondLst>
                        <p:cond delay="indefinite"/>
                      </p:stCondLst>
                      <p:childTnLst>
                        <p:par>
                          <p:cTn fill="hold" id="129">
                            <p:stCondLst>
                              <p:cond delay="0"/>
                            </p:stCondLst>
                            <p:childTnLst>
                              <p:par>
                                <p:cTn fill="hold" id="130" nodeType="afterEffect" presetClass="entr" presetID="4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2000" fill="freeze" id="132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137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979640" y="247680"/>
            <a:ext cx="5216040" cy="4550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400">
                <a:solidFill>
                  <a:srgbClr val="000000"/>
                </a:solidFill>
                <a:latin typeface="Trebuchet MS"/>
              </a:rPr>
              <a:t> </a:t>
            </a:r>
            <a:r>
              <a:rPr lang="ru-RU" sz="2400">
                <a:solidFill>
                  <a:srgbClr val="000000"/>
                </a:solidFill>
                <a:latin typeface="Trebuchet MS"/>
              </a:rPr>
              <a:t>История герба России</a:t>
            </a:r>
            <a:endParaRPr/>
          </a:p>
        </p:txBody>
      </p:sp>
      <p:pic>
        <p:nvPicPr>
          <p:cNvPr descr="" id="147" name="Picture 27"/>
          <p:cNvPicPr/>
          <p:nvPr/>
        </p:nvPicPr>
        <p:blipFill>
          <a:blip r:embed="rId1"/>
          <a:stretch>
            <a:fillRect/>
          </a:stretch>
        </p:blipFill>
        <p:spPr>
          <a:xfrm>
            <a:off x="99000" y="3453840"/>
            <a:ext cx="2832480" cy="2832480"/>
          </a:xfrm>
          <a:prstGeom prst="rect">
            <a:avLst/>
          </a:prstGeom>
        </p:spPr>
      </p:pic>
      <p:pic>
        <p:nvPicPr>
          <p:cNvPr descr="" id="148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142800" y="3675960"/>
            <a:ext cx="3112560" cy="3264840"/>
          </a:xfrm>
          <a:prstGeom prst="rect">
            <a:avLst/>
          </a:prstGeom>
        </p:spPr>
      </p:pic>
      <p:pic>
        <p:nvPicPr>
          <p:cNvPr descr="" id="14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56800" y="3007440"/>
            <a:ext cx="2628000" cy="3278880"/>
          </a:xfrm>
          <a:prstGeom prst="rect">
            <a:avLst/>
          </a:prstGeom>
        </p:spPr>
      </p:pic>
      <p:sp>
        <p:nvSpPr>
          <p:cNvPr id="150" name="CustomShape 2"/>
          <p:cNvSpPr/>
          <p:nvPr/>
        </p:nvSpPr>
        <p:spPr>
          <a:xfrm>
            <a:off x="683640" y="781920"/>
            <a:ext cx="7991280" cy="28335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1497 год – появление символов будущего российского герба на печати Ивана Третьего.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Двуглавый орел – символ власти, могущества, мудрости.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Святой Георгий Победоносец – символ победы добра над злом.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1667 год – появление первого русского герба.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Скипетр, держава и 3 короны – символы императорской власти.</a:t>
            </a:r>
            <a:endParaRPr/>
          </a:p>
          <a:p>
            <a:pPr algn="just"/>
            <a:endParaRPr/>
          </a:p>
        </p:txBody>
      </p:sp>
    </p:spTree>
  </p:cSld>
  <p:timing>
    <p:tnLst>
      <p:par>
        <p:cTn dur="indefinite" id="138" nodeType="tmRoot" restart="never">
          <p:childTnLst>
            <p:seq>
              <p:cTn dur="indefinite" id="139" nodeType="mainSeq">
                <p:childTnLst>
                  <p:par>
                    <p:cTn fill="hold" id="140">
                      <p:stCondLst>
                        <p:cond delay="indefinite"/>
                      </p:stCondLst>
                      <p:childTnLst>
                        <p:par>
                          <p:cTn fill="hold" id="141">
                            <p:stCondLst>
                              <p:cond delay="0"/>
                            </p:stCondLst>
                            <p:childTnLst>
                              <p:par>
                                <p:cTn fill="hold" id="142" nodeType="afterEffect" presetClass="entr" presetID="6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44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47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5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id="15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58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1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242280" y="1484640"/>
            <a:ext cx="3641760" cy="4784760"/>
          </a:xfrm>
          <a:prstGeom prst="rect">
            <a:avLst/>
          </a:prstGeom>
        </p:spPr>
      </p:pic>
      <p:sp>
        <p:nvSpPr>
          <p:cNvPr id="152" name="CustomShape 1"/>
          <p:cNvSpPr/>
          <p:nvPr/>
        </p:nvSpPr>
        <p:spPr>
          <a:xfrm>
            <a:off x="611640" y="260640"/>
            <a:ext cx="8015040" cy="698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0000"/>
                </a:solidFill>
                <a:latin typeface="Trebuchet MS"/>
              </a:rPr>
              <a:t>Государственный герб России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4048560" y="1628640"/>
            <a:ext cx="4895280" cy="49680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Двуглавый орел – охрана своих земель на западе и востоке.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Три короны, скипетр и держава – сильная власть и единсво государства.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Всадник , разящий копьём дракона –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   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символ победы добра над   злом,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   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готовность   народа   встать    на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   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защиту    Родины.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Красный цвет щита – неустрашимость, великодушие.</a:t>
            </a:r>
            <a:endParaRPr/>
          </a:p>
          <a:p>
            <a:pPr algn="just">
              <a:buFont charset="2" typeface="Wingdings"/>
              <a:buChar char=""/>
            </a:pPr>
            <a:r>
              <a:rPr lang="ru-RU" sz="2000">
                <a:solidFill>
                  <a:srgbClr val="000000"/>
                </a:solidFill>
                <a:latin typeface="Trebuchet MS"/>
              </a:rPr>
              <a:t>Золото в оперении орла – Сила, богатство, могущество. </a:t>
            </a:r>
            <a:endParaRPr/>
          </a:p>
          <a:p>
            <a:pPr algn="just"/>
            <a:endParaRPr/>
          </a:p>
          <a:p>
            <a:pPr algn="just"/>
            <a:endParaRPr/>
          </a:p>
          <a:p>
            <a:pPr algn="just"/>
            <a:endParaRPr/>
          </a:p>
        </p:txBody>
      </p:sp>
    </p:spTree>
  </p:cSld>
  <p:timing>
    <p:tnLst>
      <p:par>
        <p:cTn dur="indefinite" id="159" nodeType="tmRoot" restart="never">
          <p:childTnLst>
            <p:seq>
              <p:cTn dur="indefinite" id="160" nodeType="mainSeq">
                <p:childTnLst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65"/>
                                        <p:tgtEl>
                                          <p:spTgt spid="15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66"/>
                                        <p:tgtEl>
                                          <p:spTgt spid="15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67"/>
                                        <p:tgtEl>
                                          <p:spTgt spid="15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68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71"/>
                                        <p:tgtEl>
                                          <p:spTgt spid="15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72"/>
                                        <p:tgtEl>
                                          <p:spTgt spid="15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73"/>
                                        <p:tgtEl>
                                          <p:spTgt spid="15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7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79"/>
                                        <p:tgtEl>
                                          <p:spTgt spid="15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80"/>
                                        <p:tgtEl>
                                          <p:spTgt spid="15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81"/>
                                        <p:tgtEl>
                                          <p:spTgt spid="15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82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4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00080" y="3209040"/>
            <a:ext cx="2570400" cy="3503520"/>
          </a:xfrm>
          <a:prstGeom prst="rect">
            <a:avLst/>
          </a:prstGeom>
        </p:spPr>
      </p:pic>
      <p:pic>
        <p:nvPicPr>
          <p:cNvPr descr="" id="155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0800" y="3214800"/>
            <a:ext cx="2484360" cy="3498120"/>
          </a:xfrm>
          <a:prstGeom prst="rect">
            <a:avLst/>
          </a:prstGeom>
        </p:spPr>
      </p:pic>
      <p:sp>
        <p:nvSpPr>
          <p:cNvPr id="156" name="CustomShape 1"/>
          <p:cNvSpPr/>
          <p:nvPr/>
        </p:nvSpPr>
        <p:spPr>
          <a:xfrm>
            <a:off x="323640" y="260640"/>
            <a:ext cx="8495640" cy="455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    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539640" y="260640"/>
            <a:ext cx="8279640" cy="455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                       </a:t>
            </a:r>
            <a:r>
              <a:rPr lang="ru-RU" sz="2400">
                <a:solidFill>
                  <a:srgbClr val="000000"/>
                </a:solidFill>
                <a:latin typeface="Trebuchet MS"/>
              </a:rPr>
              <a:t>Первые русские стяги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323640" y="836640"/>
            <a:ext cx="8639640" cy="22237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Много веков тому назад вместо флага использовали  шест(палку), привязывая к его верхушке пучок травы, ветки или конский хвост , окрашенный яркой краской. Назывался он стягом. Главным его назначением было – собрать, объединить всех воинов для защиты своей земли. если нападали враги. Происходит от слова «стянуть» к себе – стяг. Позднее стали делать из ткани. Они развевались на ветру</a:t>
            </a:r>
            <a:endParaRPr/>
          </a:p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и придавали воинам уверенность.</a:t>
            </a:r>
            <a:endParaRPr/>
          </a:p>
        </p:txBody>
      </p:sp>
    </p:spTree>
  </p:cSld>
  <p:timing>
    <p:tnLst>
      <p:par>
        <p:cTn dur="indefinite" id="183" nodeType="tmRoot" restart="never">
          <p:childTnLst>
            <p:seq>
              <p:cTn dur="indefinite" id="184" nodeType="mainSeq">
                <p:childTnLst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89"/>
                                        <p:tgtEl>
                                          <p:spTgt spid="15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90"/>
                                        <p:tgtEl>
                                          <p:spTgt spid="15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9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2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94"/>
                                        <p:tgtEl>
                                          <p:spTgt spid="15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95"/>
                                        <p:tgtEl>
                                          <p:spTgt spid="15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96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99"/>
                                        <p:tgtEl>
                                          <p:spTgt spid="15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200"/>
                                        <p:tgtEl>
                                          <p:spTgt spid="15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0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2">
                      <p:stCondLst>
                        <p:cond delay="indefinite"/>
                      </p:stCondLst>
                      <p:childTnLst>
                        <p:par>
                          <p:cTn fill="hold" id="203">
                            <p:stCondLst>
                              <p:cond delay="0"/>
                            </p:stCondLst>
                            <p:childTnLst>
                              <p:par>
                                <p:cTn fill="hold" id="204" nodeType="click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206"/>
                                        <p:tgtEl>
                                          <p:spTgt spid="15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0.70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207"/>
                                        <p:tgtEl>
                                          <p:spTgt spid="15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0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9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4288680"/>
            <a:ext cx="3120840" cy="2305800"/>
          </a:xfrm>
          <a:prstGeom prst="rect">
            <a:avLst/>
          </a:prstGeom>
        </p:spPr>
      </p:pic>
      <p:pic>
        <p:nvPicPr>
          <p:cNvPr descr="" id="16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695200" y="692640"/>
            <a:ext cx="3094920" cy="2347560"/>
          </a:xfrm>
          <a:prstGeom prst="rect">
            <a:avLst/>
          </a:prstGeom>
        </p:spPr>
      </p:pic>
      <p:pic>
        <p:nvPicPr>
          <p:cNvPr descr="" id="16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920" y="3714840"/>
            <a:ext cx="4093920" cy="2385720"/>
          </a:xfrm>
          <a:prstGeom prst="rect">
            <a:avLst/>
          </a:prstGeom>
        </p:spPr>
      </p:pic>
      <p:sp>
        <p:nvSpPr>
          <p:cNvPr id="162" name="CustomShape 1"/>
          <p:cNvSpPr/>
          <p:nvPr/>
        </p:nvSpPr>
        <p:spPr>
          <a:xfrm>
            <a:off x="482760" y="3798360"/>
            <a:ext cx="316980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Знамя Дмитрия Донского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79640" y="925560"/>
            <a:ext cx="4759920" cy="252864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ru-RU" sz="2000">
                <a:solidFill>
                  <a:srgbClr val="000000"/>
                </a:solidFill>
                <a:latin typeface="Trebuchet MS"/>
              </a:rPr>
              <a:t>В 14 веке стяги получают название – «знамения». Из описания следует, что русские воинские знамена несли изображения святых. Перед одним из таких знамен, начиная Куликовскую битву, упал на колени Дмитрий Донской, чтобы помолиться о победе над татаро-монголами. 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2085840" y="230760"/>
            <a:ext cx="3518640" cy="455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Знамена средних веков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4396320" y="6143760"/>
            <a:ext cx="4722840" cy="394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Гербовое знамя Алексея Михайловича</a:t>
            </a:r>
            <a:endParaRPr/>
          </a:p>
        </p:txBody>
      </p:sp>
      <p:sp>
        <p:nvSpPr>
          <p:cNvPr id="166" name="CustomShape 5"/>
          <p:cNvSpPr/>
          <p:nvPr/>
        </p:nvSpPr>
        <p:spPr>
          <a:xfrm>
            <a:off x="3920040" y="3071880"/>
            <a:ext cx="5222520" cy="394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Trebuchet MS"/>
              </a:rPr>
              <a:t>             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Знамёна времён Ивана Грозного </a:t>
            </a:r>
            <a:endParaRPr/>
          </a:p>
        </p:txBody>
      </p:sp>
    </p:spTree>
  </p:cSld>
  <p:timing>
    <p:tnLst>
      <p:par>
        <p:cTn dur="indefinite" id="209" nodeType="tmRoot" restart="never">
          <p:childTnLst>
            <p:seq>
              <p:cTn dur="indefinite" id="210" nodeType="mainSeq">
                <p:childTnLst>
                  <p:par>
                    <p:cTn fill="hold" id="211">
                      <p:stCondLst>
                        <p:cond delay="indefinite"/>
                      </p:stCondLst>
                      <p:childTnLst>
                        <p:par>
                          <p:cTn fill="hold" id="212">
                            <p:stCondLst>
                              <p:cond delay="0"/>
                            </p:stCondLst>
                            <p:childTnLst>
                              <p:par>
                                <p:cTn fill="hold" id="213" nodeType="click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1000" fill="freeze" id="215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1000" fill="freeze" id="218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1000" fill="freeze" id="22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2">
                      <p:stCondLst>
                        <p:cond delay="indefinite"/>
                      </p:stCondLst>
                      <p:childTnLst>
                        <p:par>
                          <p:cTn fill="hold" id="223">
                            <p:stCondLst>
                              <p:cond delay="0"/>
                            </p:stCondLst>
                            <p:childTnLst>
                              <p:par>
                                <p:cTn fill="hold" id="22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26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27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8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601240" y="633600"/>
            <a:ext cx="2775960" cy="3111120"/>
          </a:xfrm>
          <a:prstGeom prst="rect">
            <a:avLst/>
          </a:prstGeom>
        </p:spPr>
      </p:pic>
      <p:pic>
        <p:nvPicPr>
          <p:cNvPr descr="" id="168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640" y="4088880"/>
            <a:ext cx="2808360" cy="2809440"/>
          </a:xfrm>
          <a:prstGeom prst="rect">
            <a:avLst/>
          </a:prstGeom>
        </p:spPr>
      </p:pic>
      <p:pic>
        <p:nvPicPr>
          <p:cNvPr descr="" id="169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360" y="4021200"/>
            <a:ext cx="2517480" cy="2697120"/>
          </a:xfrm>
          <a:prstGeom prst="rect">
            <a:avLst/>
          </a:prstGeom>
        </p:spPr>
      </p:pic>
      <p:sp>
        <p:nvSpPr>
          <p:cNvPr id="170" name="CustomShape 1"/>
          <p:cNvSpPr/>
          <p:nvPr/>
        </p:nvSpPr>
        <p:spPr>
          <a:xfrm>
            <a:off x="539640" y="291960"/>
            <a:ext cx="7872840" cy="4550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Trebuchet MS"/>
              </a:rPr>
              <a:t>Государственные флаги Российской империи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251640" y="1722600"/>
            <a:ext cx="5348520" cy="1217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buFont charset="2" typeface="Wingdings"/>
              <a:buChar char=""/>
            </a:pPr>
            <a:r>
              <a:rPr lang="ru-RU">
                <a:solidFill>
                  <a:srgbClr val="000000"/>
                </a:solidFill>
                <a:latin typeface="Trebuchet MS"/>
              </a:rPr>
              <a:t>Увлечение Петра Первого морем и флотом стало основой появления  на  русских    судах </a:t>
            </a:r>
            <a:r>
              <a:rPr lang="ru-RU" sz="2000">
                <a:solidFill>
                  <a:srgbClr val="000000"/>
                </a:solidFill>
                <a:latin typeface="Trebuchet MS"/>
              </a:rPr>
              <a:t>знакомого нам трёхцветного   знамени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312120" y="3069000"/>
            <a:ext cx="5467320" cy="6379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Font charset="2" typeface="Wingdings"/>
              <a:buChar char=""/>
            </a:pPr>
            <a:r>
              <a:rPr lang="ru-RU">
                <a:solidFill>
                  <a:srgbClr val="000000"/>
                </a:solidFill>
                <a:latin typeface="Trebuchet MS"/>
              </a:rPr>
              <a:t>В 19 веке  существовали два государственных 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Trebuchet MS"/>
              </a:rPr>
              <a:t>    </a:t>
            </a:r>
            <a:r>
              <a:rPr lang="ru-RU">
                <a:solidFill>
                  <a:srgbClr val="000000"/>
                </a:solidFill>
                <a:latin typeface="Trebuchet MS"/>
              </a:rPr>
              <a:t>полосатых флага.</a:t>
            </a:r>
            <a:endParaRPr/>
          </a:p>
        </p:txBody>
      </p:sp>
    </p:spTree>
  </p:cSld>
  <p:timing>
    <p:tnLst>
      <p:par>
        <p:cTn dur="indefinite" id="229" nodeType="tmRoot" restart="never">
          <p:childTnLst>
            <p:seq>
              <p:cTn dur="indefinite" id="230" nodeType="mainSeq">
                <p:childTnLst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1000" fill="freeze" id="235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1000" fill="freeze" id="238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1000" fill="freeze" id="24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1000" fill="freeze" id="24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>
                      <p:stCondLst>
                        <p:cond delay="indefinite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49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254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5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6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