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6.xml.rels" ContentType="application/vnd.openxmlformats-package.relationships+xml"/>
  <Override PartName="/ppt/notesSlides/notesSlide16.xml" ContentType="application/vnd.openxmlformats-officedocument.presentationml.notesSlide+xml"/>
  <Override PartName="/ppt/_rels/presentation.xml.rels" ContentType="application/vnd.openxmlformats-package.relationships+xml"/>
  <Override PartName="/ppt/media/image15.jpeg" ContentType="image/jpeg"/>
  <Override PartName="/ppt/media/image23.jpeg" ContentType="image/jpeg"/>
  <Override PartName="/ppt/media/image14.jpeg" ContentType="image/jpeg"/>
  <Override PartName="/ppt/media/image22.jpeg" ContentType="image/jpeg"/>
  <Override PartName="/ppt/media/image13.jpeg" ContentType="image/jpeg"/>
  <Override PartName="/ppt/media/image21.jpeg" ContentType="image/jpeg"/>
  <Override PartName="/ppt/media/image17.png" ContentType="image/png"/>
  <Override PartName="/ppt/media/image12.jpeg" ContentType="image/jpeg"/>
  <Override PartName="/ppt/media/image20.jpeg" ContentType="image/jpeg"/>
  <Override PartName="/ppt/media/image9.jpeg" ContentType="image/jpeg"/>
  <Override PartName="/ppt/media/image11.jpeg" ContentType="image/jpeg"/>
  <Override PartName="/ppt/media/image28.png" ContentType="image/png"/>
  <Override PartName="/ppt/media/image10.jpeg" ContentType="image/jpeg"/>
  <Override PartName="/ppt/media/image8.jpeg" ContentType="image/jpeg"/>
  <Override PartName="/ppt/media/image7.jpeg" ContentType="image/jpeg"/>
  <Override PartName="/ppt/media/image5.jpeg" ContentType="image/jpeg"/>
  <Override PartName="/ppt/media/image6.png" ContentType="image/png"/>
  <Override PartName="/ppt/media/image4.jpeg" ContentType="image/jpeg"/>
  <Override PartName="/ppt/media/image3.jpeg" ContentType="image/jpeg"/>
  <Override PartName="/ppt/media/image19.jpeg" ContentType="image/jpeg"/>
  <Override PartName="/ppt/media/image27.jpeg" ContentType="image/jpeg"/>
  <Override PartName="/ppt/media/image2.jpeg" ContentType="image/jpeg"/>
  <Override PartName="/ppt/media/image18.jpeg" ContentType="image/jpeg"/>
  <Override PartName="/ppt/media/image26.jpeg" ContentType="image/jpeg"/>
  <Override PartName="/ppt/media/image1.jpeg" ContentType="image/jpeg"/>
  <Override PartName="/ppt/media/image25.jpeg" ContentType="image/jpeg"/>
  <Override PartName="/ppt/media/image16.jpeg" ContentType="image/jpeg"/>
  <Override PartName="/ppt/media/image24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11E18151-C1B1-41A1-9131-11F1419111A1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14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113141-8181-4181-B1C1-E171D161411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Восьмой уровень структуры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Calibri"/>
              </a:rPr>
              <a:t>Девятый уровень структурыОбразец текста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r>
              <a:rPr lang="ru-RU" sz="20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Восьмой уровень структуры</a:t>
            </a:r>
            <a:endParaRPr/>
          </a:p>
          <a:p>
            <a:r>
              <a:rPr lang="ru-RU" sz="2800">
                <a:solidFill>
                  <a:srgbClr val="8b8b8b"/>
                </a:solidFill>
                <a:latin typeface="Calibri"/>
              </a:rPr>
              <a:t>Девятый уровень структурыОбразец текста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r>
              <a:rPr lang="ru-RU" sz="20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8b8b8b"/>
                </a:solidFill>
                <a:latin typeface="Calibri"/>
              </a:rPr>
              <a:t>18.3.20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41012121-8111-4111-B1B1-A1E171C14181}" type="slidenum">
              <a:rPr lang="ru-RU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Восьмой уровень структуры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Девятый уровень структурыОбразец текста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8b8b8b"/>
                </a:solidFill>
                <a:latin typeface="Calibri"/>
              </a:rPr>
              <a:t>18.3.20</a:t>
            </a:r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2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41C12101-F161-41F1-B1E1-81D121C15181}" type="slidenum">
              <a:rPr lang="ru-RU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8b8b8b"/>
                </a:solidFill>
                <a:latin typeface="Calibri"/>
              </a:rPr>
              <a:t>18.3.20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314191-1141-4111-81E1-11B1A1E131B1}" type="slidenum">
              <a:rPr lang="ru-RU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0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1331640" y="1772640"/>
            <a:ext cx="6624360" cy="1367640"/>
          </a:xfrm>
          <a:prstGeom prst="rect">
            <a:avLst/>
          </a:prstGeom>
        </p:spPr>
        <p:txBody>
          <a:bodyPr anchor="ctr"/>
          <a:p>
            <a:pPr algn="ctr"/>
            <a:endParaRPr/>
          </a:p>
          <a:p>
            <a:pPr algn="ctr"/>
            <a:r>
              <a:rPr b="1" lang="ru-RU" sz="4200">
                <a:solidFill>
                  <a:srgbClr val="ff0000"/>
                </a:solidFill>
                <a:latin typeface="Arial"/>
              </a:rPr>
              <a:t>Энн Хогарт «Мафин и паук»</a:t>
            </a:r>
            <a:endParaRPr/>
          </a:p>
          <a:p>
            <a:endParaRPr/>
          </a:p>
        </p:txBody>
      </p:sp>
      <p:sp>
        <p:nvSpPr>
          <p:cNvPr id="118" name="TextShape 2"/>
          <p:cNvSpPr txBox="1"/>
          <p:nvPr/>
        </p:nvSpPr>
        <p:spPr>
          <a:xfrm>
            <a:off x="2123640" y="4149000"/>
            <a:ext cx="5760360" cy="781200"/>
          </a:xfrm>
          <a:prstGeom prst="rect">
            <a:avLst/>
          </a:prstGeom>
        </p:spPr>
        <p:txBody>
          <a:bodyPr/>
          <a:p>
            <a:pPr algn="ctr"/>
            <a:r>
              <a:rPr b="1" lang="ru-RU" sz="2800">
                <a:solidFill>
                  <a:srgbClr val="10243e"/>
                </a:solidFill>
                <a:latin typeface="Calibri"/>
              </a:rPr>
              <a:t>УМК «Школа России»</a:t>
            </a:r>
            <a:endParaRPr/>
          </a:p>
        </p:txBody>
      </p:sp>
      <p:sp>
        <p:nvSpPr>
          <p:cNvPr id="119" name="CustomShape 3"/>
          <p:cNvSpPr/>
          <p:nvPr/>
        </p:nvSpPr>
        <p:spPr>
          <a:xfrm>
            <a:off x="1619640" y="3645000"/>
            <a:ext cx="6624360" cy="785160"/>
          </a:xfrm>
          <a:prstGeom prst="rect">
            <a:avLst/>
          </a:prstGeom>
        </p:spPr>
        <p:txBody>
          <a:bodyPr/>
          <a:p>
            <a:pPr algn="ctr"/>
            <a:r>
              <a:rPr b="1" lang="ru-RU" sz="2400">
                <a:solidFill>
                  <a:srgbClr val="10243e"/>
                </a:solidFill>
                <a:latin typeface="Arial"/>
              </a:rPr>
              <a:t>Урок литературного чтения во 2 классе</a:t>
            </a:r>
            <a:endParaRPr/>
          </a:p>
          <a:p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746720" y="1340640"/>
            <a:ext cx="5081760" cy="1431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4400">
                <a:solidFill>
                  <a:srgbClr val="002060"/>
                </a:solidFill>
                <a:latin typeface="Calibri"/>
              </a:rPr>
              <a:t>О чём печалился </a:t>
            </a:r>
            <a:endParaRPr/>
          </a:p>
          <a:p>
            <a:r>
              <a:rPr b="1" lang="ru-RU" sz="4400">
                <a:solidFill>
                  <a:srgbClr val="002060"/>
                </a:solidFill>
                <a:latin typeface="Calibri"/>
              </a:rPr>
              <a:t>и горевал паук?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174680" y="545040"/>
            <a:ext cx="7378560" cy="760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4400">
                <a:solidFill>
                  <a:srgbClr val="002060"/>
                </a:solidFill>
                <a:latin typeface="Calibri"/>
              </a:rPr>
              <a:t>Кто пришёл на собрание?</a:t>
            </a:r>
            <a:endParaRPr/>
          </a:p>
        </p:txBody>
      </p:sp>
      <p:pic>
        <p:nvPicPr>
          <p:cNvPr descr="" id="144" name="Picture 9"/>
          <p:cNvPicPr/>
          <p:nvPr/>
        </p:nvPicPr>
        <p:blipFill>
          <a:blip r:embed="rId1"/>
          <a:stretch>
            <a:fillRect/>
          </a:stretch>
        </p:blipFill>
        <p:spPr>
          <a:xfrm>
            <a:off x="11880" y="1196640"/>
            <a:ext cx="2959920" cy="2310840"/>
          </a:xfrm>
          <a:prstGeom prst="rect">
            <a:avLst/>
          </a:prstGeom>
        </p:spPr>
      </p:pic>
      <p:pic>
        <p:nvPicPr>
          <p:cNvPr descr="" id="145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843640" y="1196640"/>
            <a:ext cx="2160000" cy="2952000"/>
          </a:xfrm>
          <a:prstGeom prst="rect">
            <a:avLst/>
          </a:prstGeom>
        </p:spPr>
      </p:pic>
      <p:pic>
        <p:nvPicPr>
          <p:cNvPr descr="" id="146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04000" y="1196640"/>
            <a:ext cx="1871640" cy="2952000"/>
          </a:xfrm>
          <a:prstGeom prst="rect">
            <a:avLst/>
          </a:prstGeom>
        </p:spPr>
      </p:pic>
      <p:pic>
        <p:nvPicPr>
          <p:cNvPr descr="" id="14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72000" y="3538800"/>
            <a:ext cx="2699280" cy="1642320"/>
          </a:xfrm>
          <a:prstGeom prst="rect">
            <a:avLst/>
          </a:prstGeom>
        </p:spPr>
      </p:pic>
      <p:pic>
        <p:nvPicPr>
          <p:cNvPr descr="" id="148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72000" y="5199480"/>
            <a:ext cx="2699280" cy="1243080"/>
          </a:xfrm>
          <a:prstGeom prst="rect">
            <a:avLst/>
          </a:prstGeom>
        </p:spPr>
      </p:pic>
      <p:pic>
        <p:nvPicPr>
          <p:cNvPr descr="" id="149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6876360" y="1196640"/>
            <a:ext cx="1944000" cy="2930760"/>
          </a:xfrm>
          <a:prstGeom prst="rect">
            <a:avLst/>
          </a:prstGeom>
        </p:spPr>
      </p:pic>
      <p:pic>
        <p:nvPicPr>
          <p:cNvPr descr="" id="150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2909880" y="4179240"/>
            <a:ext cx="1805760" cy="2196000"/>
          </a:xfrm>
          <a:prstGeom prst="rect">
            <a:avLst/>
          </a:prstGeom>
        </p:spPr>
      </p:pic>
      <p:pic>
        <p:nvPicPr>
          <p:cNvPr descr="" id="151" name="Picture 8"/>
          <p:cNvPicPr/>
          <p:nvPr/>
        </p:nvPicPr>
        <p:blipFill>
          <a:blip r:embed="rId8"/>
          <a:stretch>
            <a:fillRect/>
          </a:stretch>
        </p:blipFill>
        <p:spPr>
          <a:xfrm>
            <a:off x="4896360" y="4179240"/>
            <a:ext cx="1872000" cy="2196000"/>
          </a:xfrm>
          <a:prstGeom prst="rect">
            <a:avLst/>
          </a:prstGeom>
        </p:spPr>
      </p:pic>
      <p:pic>
        <p:nvPicPr>
          <p:cNvPr descr="" id="152" name="Picture 11"/>
          <p:cNvPicPr/>
          <p:nvPr/>
        </p:nvPicPr>
        <p:blipFill>
          <a:blip r:embed="rId9"/>
          <a:stretch>
            <a:fillRect/>
          </a:stretch>
        </p:blipFill>
        <p:spPr>
          <a:xfrm>
            <a:off x="7020360" y="4149000"/>
            <a:ext cx="1800000" cy="2196000"/>
          </a:xfrm>
          <a:prstGeom prst="rect">
            <a:avLst/>
          </a:prstGeom>
        </p:spPr>
      </p:pic>
    </p:spTree>
  </p:cSld>
  <p:timing>
    <p:tnLst>
      <p:par>
        <p:cTn dur="indefinite" id="41" nodeType="tmRoot" restart="never">
          <p:childTnLst>
            <p:seq>
              <p:cTn dur="indefinite" id="42" nodeType="mainSeq">
                <p:childTnLst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47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8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9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54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55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6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61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62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3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>
                      <p:stCondLst>
                        <p:cond delay="indefinite"/>
                      </p:stCondLst>
                      <p:childTnLst>
                        <p:par>
                          <p:cTn fill="hold" id="65">
                            <p:stCondLst>
                              <p:cond delay="0"/>
                            </p:stCondLst>
                            <p:childTnLst>
                              <p:par>
                                <p:cTn fill="hold" id="66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68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69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73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74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5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6">
                      <p:stCondLst>
                        <p:cond delay="indefinite"/>
                      </p:stCondLst>
                      <p:childTnLst>
                        <p:par>
                          <p:cTn fill="hold" id="77">
                            <p:stCondLst>
                              <p:cond delay="0"/>
                            </p:stCondLst>
                            <p:childTnLst>
                              <p:par>
                                <p:cTn fill="hold" id="78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8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8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2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3">
                      <p:stCondLst>
                        <p:cond delay="indefinite"/>
                      </p:stCondLst>
                      <p:childTnLst>
                        <p:par>
                          <p:cTn fill="hold" id="84">
                            <p:stCondLst>
                              <p:cond delay="0"/>
                            </p:stCondLst>
                            <p:childTnLst>
                              <p:par>
                                <p:cTn fill="hold" id="85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87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88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9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0">
                      <p:stCondLst>
                        <p:cond delay="indefinite"/>
                      </p:stCondLst>
                      <p:childTnLst>
                        <p:par>
                          <p:cTn fill="hold" id="91">
                            <p:stCondLst>
                              <p:cond delay="0"/>
                            </p:stCondLst>
                            <p:childTnLst>
                              <p:par>
                                <p:cTn fill="hold" id="92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94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95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6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7">
                      <p:stCondLst>
                        <p:cond delay="indefinite"/>
                      </p:stCondLst>
                      <p:childTnLst>
                        <p:par>
                          <p:cTn fill="hold" id="98">
                            <p:stCondLst>
                              <p:cond delay="0"/>
                            </p:stCondLst>
                            <p:childTnLst>
                              <p:par>
                                <p:cTn fill="hold" id="99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01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02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03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23640" y="386280"/>
            <a:ext cx="6192360" cy="2771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4400">
                <a:solidFill>
                  <a:srgbClr val="002060"/>
                </a:solidFill>
                <a:latin typeface="Calibri"/>
              </a:rPr>
              <a:t>Какое чудо произошло </a:t>
            </a:r>
            <a:endParaRPr/>
          </a:p>
          <a:p>
            <a:r>
              <a:rPr b="1" lang="ru-RU" sz="4400">
                <a:solidFill>
                  <a:srgbClr val="002060"/>
                </a:solidFill>
                <a:latin typeface="Calibri"/>
              </a:rPr>
              <a:t>на собрании?</a:t>
            </a:r>
            <a:endParaRPr/>
          </a:p>
          <a:p>
            <a:endParaRPr/>
          </a:p>
        </p:txBody>
      </p:sp>
      <p:pic>
        <p:nvPicPr>
          <p:cNvPr descr="" id="15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849200" y="1556640"/>
            <a:ext cx="3333240" cy="4762080"/>
          </a:xfrm>
          <a:prstGeom prst="rect">
            <a:avLst/>
          </a:prstGeom>
        </p:spPr>
      </p:pic>
      <p:sp>
        <p:nvSpPr>
          <p:cNvPr id="155" name="CustomShape 2"/>
          <p:cNvSpPr/>
          <p:nvPr/>
        </p:nvSpPr>
        <p:spPr>
          <a:xfrm>
            <a:off x="395640" y="2421000"/>
            <a:ext cx="4176000" cy="14310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4400">
                <a:solidFill>
                  <a:srgbClr val="002060"/>
                </a:solidFill>
                <a:latin typeface="Calibri"/>
              </a:rPr>
              <a:t>Почему оно</a:t>
            </a:r>
            <a:endParaRPr/>
          </a:p>
          <a:p>
            <a:r>
              <a:rPr b="1" lang="ru-RU" sz="4400">
                <a:solidFill>
                  <a:srgbClr val="002060"/>
                </a:solidFill>
                <a:latin typeface="Calibri"/>
              </a:rPr>
              <a:t>произошло?</a:t>
            </a:r>
            <a:endParaRPr/>
          </a:p>
        </p:txBody>
      </p:sp>
    </p:spTree>
  </p:cSld>
  <p:timing>
    <p:tnLst>
      <p:par>
        <p:cTn dur="indefinite" id="104" nodeType="tmRoot" restart="never">
          <p:childTnLst>
            <p:seq>
              <p:cTn dur="indefinite" id="105" nodeType="mainSeq">
                <p:childTnLst>
                  <p:par>
                    <p:cTn fill="hold" id="106">
                      <p:stCondLst>
                        <p:cond delay="indefinite"/>
                      </p:stCondLst>
                      <p:childTnLst>
                        <p:par>
                          <p:cTn fill="hold" id="107">
                            <p:stCondLst>
                              <p:cond delay="0"/>
                            </p:stCondLst>
                            <p:childTnLst>
                              <p:par>
                                <p:cTn fill="hold" id="108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1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1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12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503280" y="692640"/>
            <a:ext cx="6483960" cy="27716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4400">
                <a:solidFill>
                  <a:srgbClr val="002060"/>
                </a:solidFill>
                <a:latin typeface="Calibri"/>
              </a:rPr>
              <a:t>Какими словами </a:t>
            </a:r>
            <a:endParaRPr/>
          </a:p>
          <a:p>
            <a:r>
              <a:rPr b="1" lang="ru-RU" sz="4400">
                <a:solidFill>
                  <a:srgbClr val="002060"/>
                </a:solidFill>
                <a:latin typeface="Calibri"/>
              </a:rPr>
              <a:t>заканчивается сказка?</a:t>
            </a:r>
            <a:endParaRPr/>
          </a:p>
          <a:p>
            <a:endParaRPr/>
          </a:p>
          <a:p>
            <a:r>
              <a:rPr b="1" lang="ru-RU" sz="4400">
                <a:solidFill>
                  <a:srgbClr val="002060"/>
                </a:solidFill>
                <a:latin typeface="Calibri"/>
              </a:rPr>
              <a:t>В чём её смысл?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213840" y="764640"/>
            <a:ext cx="6895440" cy="1431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4400">
                <a:solidFill>
                  <a:srgbClr val="002060"/>
                </a:solidFill>
                <a:latin typeface="Calibri"/>
              </a:rPr>
              <a:t>Соотнесите пословицы </a:t>
            </a:r>
            <a:endParaRPr/>
          </a:p>
          <a:p>
            <a:r>
              <a:rPr b="1" lang="ru-RU" sz="4400">
                <a:solidFill>
                  <a:srgbClr val="002060"/>
                </a:solidFill>
                <a:latin typeface="Calibri"/>
              </a:rPr>
              <a:t>и содержание сказки.</a:t>
            </a:r>
            <a:endParaRPr/>
          </a:p>
        </p:txBody>
      </p:sp>
      <p:sp>
        <p:nvSpPr>
          <p:cNvPr id="158" name="CustomShape 2"/>
          <p:cNvSpPr/>
          <p:nvPr/>
        </p:nvSpPr>
        <p:spPr>
          <a:xfrm>
            <a:off x="133920" y="2649960"/>
            <a:ext cx="9286560" cy="27716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4400">
                <a:solidFill>
                  <a:srgbClr val="7030a0"/>
                </a:solidFill>
                <a:latin typeface="Calibri"/>
              </a:rPr>
              <a:t>Доброе дело без награды </a:t>
            </a:r>
            <a:endParaRPr/>
          </a:p>
          <a:p>
            <a:r>
              <a:rPr b="1" lang="ru-RU" sz="4400">
                <a:solidFill>
                  <a:srgbClr val="7030a0"/>
                </a:solidFill>
                <a:latin typeface="Calibri"/>
              </a:rPr>
              <a:t>не остаётся.</a:t>
            </a:r>
            <a:endParaRPr/>
          </a:p>
          <a:p>
            <a:endParaRPr/>
          </a:p>
          <a:p>
            <a:r>
              <a:rPr b="1" lang="ru-RU" sz="4400">
                <a:solidFill>
                  <a:srgbClr val="7030a0"/>
                </a:solidFill>
                <a:latin typeface="Calibri"/>
              </a:rPr>
              <a:t>Верный друг лучше многих слуг.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539640" y="274680"/>
            <a:ext cx="7776360" cy="2937960"/>
          </a:xfrm>
          <a:prstGeom prst="rect">
            <a:avLst/>
          </a:prstGeom>
        </p:spPr>
        <p:txBody>
          <a:bodyPr anchor="ctr"/>
          <a:p>
            <a:pPr algn="ctr"/>
            <a:r>
              <a:rPr b="1" lang="ru-RU" sz="4000">
                <a:solidFill>
                  <a:srgbClr val="ff0000"/>
                </a:solidFill>
                <a:latin typeface="Calibri"/>
              </a:rPr>
              <a:t>Прочитайте отрывок </a:t>
            </a:r>
            <a:r>
              <a:rPr b="1" lang="ru-RU" sz="4000">
                <a:solidFill>
                  <a:srgbClr val="ff0000"/>
                </a:solidFill>
                <a:latin typeface="Calibri"/>
              </a:rPr>
              <a:t>
</a:t>
            </a:r>
            <a:r>
              <a:rPr b="1" lang="ru-RU" sz="4000">
                <a:solidFill>
                  <a:srgbClr val="ff0000"/>
                </a:solidFill>
                <a:latin typeface="Calibri"/>
              </a:rPr>
              <a:t>к иллюстрации.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0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1187640" y="281520"/>
            <a:ext cx="3696120" cy="2060640"/>
          </a:xfrm>
          <a:prstGeom prst="rect">
            <a:avLst/>
          </a:prstGeom>
        </p:spPr>
      </p:pic>
      <p:pic>
        <p:nvPicPr>
          <p:cNvPr descr="" id="161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48000" y="0"/>
            <a:ext cx="2808000" cy="2841480"/>
          </a:xfrm>
          <a:prstGeom prst="rect">
            <a:avLst/>
          </a:prstGeom>
        </p:spPr>
      </p:pic>
      <p:pic>
        <p:nvPicPr>
          <p:cNvPr descr="" id="162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87840" y="2421000"/>
            <a:ext cx="3696120" cy="4032000"/>
          </a:xfrm>
          <a:prstGeom prst="rect">
            <a:avLst/>
          </a:prstGeom>
        </p:spPr>
      </p:pic>
      <p:pic>
        <p:nvPicPr>
          <p:cNvPr descr="" id="163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5436000" y="2890080"/>
            <a:ext cx="3268440" cy="1656000"/>
          </a:xfrm>
          <a:prstGeom prst="rect">
            <a:avLst/>
          </a:prstGeom>
        </p:spPr>
      </p:pic>
      <p:pic>
        <p:nvPicPr>
          <p:cNvPr descr="" id="164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4505040" y="4590000"/>
            <a:ext cx="3960000" cy="201600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395640" y="476640"/>
            <a:ext cx="82292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b="1" lang="ru-RU" sz="4400">
                <a:solidFill>
                  <a:srgbClr val="002060"/>
                </a:solidFill>
                <a:latin typeface="Calibri"/>
              </a:rPr>
              <a:t>Восстановите последовательность</a:t>
            </a:r>
            <a:r>
              <a:rPr b="1" lang="ru-RU" sz="4400">
                <a:solidFill>
                  <a:srgbClr val="002060"/>
                </a:solidFill>
                <a:latin typeface="Calibri"/>
              </a:rPr>
              <a:t>
</a:t>
            </a:r>
            <a:r>
              <a:rPr b="1" lang="ru-RU" sz="4400">
                <a:solidFill>
                  <a:srgbClr val="002060"/>
                </a:solidFill>
                <a:latin typeface="Calibri"/>
              </a:rPr>
              <a:t> произведения.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66" name="TextShape 2"/>
          <p:cNvSpPr txBox="1"/>
          <p:nvPr/>
        </p:nvSpPr>
        <p:spPr>
          <a:xfrm>
            <a:off x="4356000" y="1628640"/>
            <a:ext cx="4680000" cy="4104000"/>
          </a:xfrm>
          <a:prstGeom prst="rect">
            <a:avLst/>
          </a:prstGeom>
        </p:spPr>
        <p:txBody>
          <a:bodyPr anchor="ctr"/>
          <a:p>
            <a:pPr>
              <a:buFont typeface="StarSymbol"/>
              <a:buAutoNum type="arabicPeriod"/>
            </a:pPr>
            <a:r>
              <a:rPr b="1" lang="ru-RU" sz="2800">
                <a:solidFill>
                  <a:srgbClr val="7030a0"/>
                </a:solidFill>
                <a:latin typeface="Calibri"/>
              </a:rPr>
              <a:t>Встреча Мафина и паука.</a:t>
            </a:r>
            <a:endParaRPr/>
          </a:p>
          <a:p>
            <a:r>
              <a:rPr b="1" lang="ru-RU" sz="2800">
                <a:solidFill>
                  <a:srgbClr val="7030a0"/>
                </a:solidFill>
                <a:latin typeface="Calibri"/>
              </a:rPr>
              <a:t>2. Печаль паука.</a:t>
            </a:r>
            <a:endParaRPr/>
          </a:p>
          <a:p>
            <a:r>
              <a:rPr b="1" lang="ru-RU" sz="2800">
                <a:solidFill>
                  <a:srgbClr val="7030a0"/>
                </a:solidFill>
                <a:latin typeface="Calibri"/>
              </a:rPr>
              <a:t>3. Предложение Мафина.</a:t>
            </a:r>
            <a:endParaRPr/>
          </a:p>
          <a:p>
            <a:r>
              <a:rPr b="1" lang="ru-RU" sz="2800">
                <a:solidFill>
                  <a:srgbClr val="7030a0"/>
                </a:solidFill>
                <a:latin typeface="Calibri"/>
              </a:rPr>
              <a:t>4. Мафин собирает друзей.</a:t>
            </a:r>
            <a:endParaRPr/>
          </a:p>
          <a:p>
            <a:r>
              <a:rPr b="1" lang="ru-RU" sz="2800">
                <a:solidFill>
                  <a:srgbClr val="7030a0"/>
                </a:solidFill>
                <a:latin typeface="Calibri"/>
              </a:rPr>
              <a:t>5. Разговор Мафина с друзьями.</a:t>
            </a:r>
            <a:endParaRPr/>
          </a:p>
          <a:p>
            <a:r>
              <a:rPr b="1" lang="ru-RU" sz="2800">
                <a:solidFill>
                  <a:srgbClr val="7030a0"/>
                </a:solidFill>
                <a:latin typeface="Calibri"/>
              </a:rPr>
              <a:t>6. Появление паука.</a:t>
            </a:r>
            <a:endParaRPr/>
          </a:p>
          <a:p>
            <a:r>
              <a:rPr b="1" lang="ru-RU" sz="2800">
                <a:solidFill>
                  <a:srgbClr val="7030a0"/>
                </a:solidFill>
                <a:latin typeface="Calibri"/>
              </a:rPr>
              <a:t>7. Чудесное превращение.</a:t>
            </a:r>
            <a:endParaRPr/>
          </a:p>
          <a:p>
            <a:r>
              <a:rPr b="1" lang="ru-RU" sz="2800">
                <a:solidFill>
                  <a:srgbClr val="7030a0"/>
                </a:solidFill>
                <a:latin typeface="Calibri"/>
              </a:rPr>
              <a:t>8. Благодарность феи.</a:t>
            </a:r>
            <a:endParaRPr/>
          </a:p>
          <a:p>
            <a:endParaRPr/>
          </a:p>
        </p:txBody>
      </p:sp>
    </p:spTree>
  </p:cSld>
  <p:timing>
    <p:tnLst>
      <p:par>
        <p:cTn dur="indefinite" id="113" nodeType="tmRoot" restart="never">
          <p:childTnLst>
            <p:seq>
              <p:cTn dur="indefinite" id="114" nodeType="mainSeq">
                <p:childTnLst>
                  <p:par>
                    <p:cTn fill="hold" id="115">
                      <p:stCondLst>
                        <p:cond delay="indefinite"/>
                      </p:stCondLst>
                      <p:childTnLst>
                        <p:par>
                          <p:cTn fill="hold" id="116">
                            <p:stCondLst>
                              <p:cond delay="0"/>
                            </p:stCondLst>
                            <p:childTnLst>
                              <p:par>
                                <p:cTn fill="hold" id="117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19"/>
                                        <p:tgtEl>
                                          <p:spTgt spid="166">
                                            <p:txEl>
                                              <p:pRg end="24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20"/>
                                        <p:tgtEl>
                                          <p:spTgt spid="166">
                                            <p:txEl>
                                              <p:pRg end="2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21"/>
                                        <p:tgtEl>
                                          <p:spTgt spid="166">
                                            <p:txEl>
                                              <p:pRg end="2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2">
                      <p:stCondLst>
                        <p:cond delay="indefinite"/>
                      </p:stCondLst>
                      <p:childTnLst>
                        <p:par>
                          <p:cTn fill="hold" id="123">
                            <p:stCondLst>
                              <p:cond delay="0"/>
                            </p:stCondLst>
                            <p:childTnLst>
                              <p:par>
                                <p:cTn fill="hold" id="124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41" st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26"/>
                                        <p:tgtEl>
                                          <p:spTgt spid="166">
                                            <p:txEl>
                                              <p:pRg end="41" st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27"/>
                                        <p:tgtEl>
                                          <p:spTgt spid="166">
                                            <p:txEl>
                                              <p:pRg end="41" st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28"/>
                                        <p:tgtEl>
                                          <p:spTgt spid="166">
                                            <p:txEl>
                                              <p:pRg end="41" st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9">
                      <p:stCondLst>
                        <p:cond delay="indefinite"/>
                      </p:stCondLst>
                      <p:childTnLst>
                        <p:par>
                          <p:cTn fill="hold" id="130">
                            <p:stCondLst>
                              <p:cond delay="0"/>
                            </p:stCondLst>
                            <p:childTnLst>
                              <p:par>
                                <p:cTn fill="hold" id="131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64" st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33"/>
                                        <p:tgtEl>
                                          <p:spTgt spid="166">
                                            <p:txEl>
                                              <p:pRg end="64" st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34"/>
                                        <p:tgtEl>
                                          <p:spTgt spid="166">
                                            <p:txEl>
                                              <p:pRg end="64" st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35"/>
                                        <p:tgtEl>
                                          <p:spTgt spid="166">
                                            <p:txEl>
                                              <p:pRg end="64" st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6">
                      <p:stCondLst>
                        <p:cond delay="indefinite"/>
                      </p:stCondLst>
                      <p:childTnLst>
                        <p:par>
                          <p:cTn fill="hold" id="137">
                            <p:stCondLst>
                              <p:cond delay="0"/>
                            </p:stCondLst>
                            <p:childTnLst>
                              <p:par>
                                <p:cTn fill="hold" id="138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90" st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40"/>
                                        <p:tgtEl>
                                          <p:spTgt spid="166">
                                            <p:txEl>
                                              <p:pRg end="90" st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41"/>
                                        <p:tgtEl>
                                          <p:spTgt spid="166">
                                            <p:txEl>
                                              <p:pRg end="90" st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42"/>
                                        <p:tgtEl>
                                          <p:spTgt spid="166">
                                            <p:txEl>
                                              <p:pRg end="90" st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3">
                      <p:stCondLst>
                        <p:cond delay="indefinite"/>
                      </p:stCondLst>
                      <p:childTnLst>
                        <p:par>
                          <p:cTn fill="hold" id="144">
                            <p:stCondLst>
                              <p:cond delay="0"/>
                            </p:stCondLst>
                            <p:childTnLst>
                              <p:par>
                                <p:cTn fill="hold" id="145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21" st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47"/>
                                        <p:tgtEl>
                                          <p:spTgt spid="166">
                                            <p:txEl>
                                              <p:pRg end="121" st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48"/>
                                        <p:tgtEl>
                                          <p:spTgt spid="166">
                                            <p:txEl>
                                              <p:pRg end="121" st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49"/>
                                        <p:tgtEl>
                                          <p:spTgt spid="166">
                                            <p:txEl>
                                              <p:pRg end="121" st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0">
                      <p:stCondLst>
                        <p:cond delay="indefinite"/>
                      </p:stCondLst>
                      <p:childTnLst>
                        <p:par>
                          <p:cTn fill="hold" id="151">
                            <p:stCondLst>
                              <p:cond delay="0"/>
                            </p:stCondLst>
                            <p:childTnLst>
                              <p:par>
                                <p:cTn fill="hold" id="152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41" st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54"/>
                                        <p:tgtEl>
                                          <p:spTgt spid="166">
                                            <p:txEl>
                                              <p:pRg end="141" st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55"/>
                                        <p:tgtEl>
                                          <p:spTgt spid="166">
                                            <p:txEl>
                                              <p:pRg end="141" st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56"/>
                                        <p:tgtEl>
                                          <p:spTgt spid="166">
                                            <p:txEl>
                                              <p:pRg end="141" st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7">
                      <p:stCondLst>
                        <p:cond delay="indefinite"/>
                      </p:stCondLst>
                      <p:childTnLst>
                        <p:par>
                          <p:cTn fill="hold" id="158">
                            <p:stCondLst>
                              <p:cond delay="0"/>
                            </p:stCondLst>
                            <p:childTnLst>
                              <p:par>
                                <p:cTn fill="hold" id="159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66" st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61"/>
                                        <p:tgtEl>
                                          <p:spTgt spid="166">
                                            <p:txEl>
                                              <p:pRg end="166" st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62"/>
                                        <p:tgtEl>
                                          <p:spTgt spid="166">
                                            <p:txEl>
                                              <p:pRg end="166" st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63"/>
                                        <p:tgtEl>
                                          <p:spTgt spid="166">
                                            <p:txEl>
                                              <p:pRg end="166" st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4">
                      <p:stCondLst>
                        <p:cond delay="indefinite"/>
                      </p:stCondLst>
                      <p:childTnLst>
                        <p:par>
                          <p:cTn fill="hold" id="165">
                            <p:stCondLst>
                              <p:cond delay="0"/>
                            </p:stCondLst>
                            <p:childTnLst>
                              <p:par>
                                <p:cTn fill="hold" id="166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88" st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68"/>
                                        <p:tgtEl>
                                          <p:spTgt spid="166">
                                            <p:txEl>
                                              <p:pRg end="188" st="1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69"/>
                                        <p:tgtEl>
                                          <p:spTgt spid="166">
                                            <p:txEl>
                                              <p:pRg end="188" st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70"/>
                                        <p:tgtEl>
                                          <p:spTgt spid="166">
                                            <p:txEl>
                                              <p:pRg end="188" st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3860280" y="260640"/>
            <a:ext cx="1381680" cy="760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4400">
                <a:solidFill>
                  <a:srgbClr val="ff0000"/>
                </a:solidFill>
                <a:latin typeface="Calibri"/>
              </a:rPr>
              <a:t>Тест</a:t>
            </a:r>
            <a:endParaRPr/>
          </a:p>
        </p:txBody>
      </p:sp>
      <p:sp>
        <p:nvSpPr>
          <p:cNvPr id="168" name="CustomShape 2"/>
          <p:cNvSpPr/>
          <p:nvPr/>
        </p:nvSpPr>
        <p:spPr>
          <a:xfrm>
            <a:off x="2339640" y="1029960"/>
            <a:ext cx="4571640" cy="20098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ru-RU" sz="3200">
                <a:solidFill>
                  <a:srgbClr val="7030a0"/>
                </a:solidFill>
                <a:latin typeface="Times New Roman"/>
                <a:ea typeface="Calibri"/>
              </a:rPr>
              <a:t>1. Где встретил Мафин паука?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169" name="CustomShape 3"/>
          <p:cNvSpPr/>
          <p:nvPr/>
        </p:nvSpPr>
        <p:spPr>
          <a:xfrm>
            <a:off x="2286000" y="2545560"/>
            <a:ext cx="457164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А) в саду</a:t>
            </a:r>
            <a:endParaRPr/>
          </a:p>
        </p:txBody>
      </p:sp>
      <p:sp>
        <p:nvSpPr>
          <p:cNvPr id="170" name="CustomShape 4"/>
          <p:cNvSpPr/>
          <p:nvPr/>
        </p:nvSpPr>
        <p:spPr>
          <a:xfrm>
            <a:off x="2265120" y="3285000"/>
            <a:ext cx="457164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Б) на огороде</a:t>
            </a:r>
            <a:endParaRPr/>
          </a:p>
        </p:txBody>
      </p:sp>
      <p:sp>
        <p:nvSpPr>
          <p:cNvPr id="171" name="CustomShape 5"/>
          <p:cNvSpPr/>
          <p:nvPr/>
        </p:nvSpPr>
        <p:spPr>
          <a:xfrm>
            <a:off x="2284200" y="4077000"/>
            <a:ext cx="229752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В) на улице</a:t>
            </a:r>
            <a:endParaRPr/>
          </a:p>
        </p:txBody>
      </p:sp>
    </p:spTree>
  </p:cSld>
  <p:timing>
    <p:tnLst>
      <p:par>
        <p:cTn dur="indefinite" id="171" nodeType="tmRoot" restart="never">
          <p:childTnLst>
            <p:seq>
              <p:cTn dur="indefinite" id="172" nodeType="mainSeq">
                <p:childTnLst>
                  <p:par>
                    <p:cTn fill="hold" id="173">
                      <p:stCondLst>
                        <p:cond delay="indefinite"/>
                      </p:stCondLst>
                      <p:childTnLst>
                        <p:par>
                          <p:cTn fill="hold" id="174">
                            <p:stCondLst>
                              <p:cond delay="0"/>
                            </p:stCondLst>
                            <p:childTnLst>
                              <p:par>
                                <p:cTn fill="hold" id="175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77"/>
                                        <p:tgtEl>
                                          <p:spTgt spid="168">
                                            <p:txEl>
                                              <p:pRg end="29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78"/>
                                        <p:tgtEl>
                                          <p:spTgt spid="168">
                                            <p:txEl>
                                              <p:pRg end="2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79"/>
                                        <p:tgtEl>
                                          <p:spTgt spid="168">
                                            <p:txEl>
                                              <p:pRg end="2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0">
                      <p:stCondLst>
                        <p:cond delay="indefinite"/>
                      </p:stCondLst>
                      <p:childTnLst>
                        <p:par>
                          <p:cTn fill="hold" id="181">
                            <p:stCondLst>
                              <p:cond delay="0"/>
                            </p:stCondLst>
                            <p:childTnLst>
                              <p:par>
                                <p:cTn fill="hold" id="182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84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85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86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7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89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9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9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2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94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95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96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7">
                      <p:stCondLst>
                        <p:cond delay="indefinite"/>
                      </p:stCondLst>
                      <p:childTnLst>
                        <p:par>
                          <p:cTn fill="hold" id="198">
                            <p:stCondLst>
                              <p:cond delay="0"/>
                            </p:stCondLst>
                            <p:childTnLst>
                              <p:par>
                                <p:cTn fill="hold" id="199" nodeType="click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1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2286000" y="1484640"/>
            <a:ext cx="4571640" cy="10652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ru-RU" sz="3200">
                <a:solidFill>
                  <a:srgbClr val="7030a0"/>
                </a:solidFill>
                <a:latin typeface="Times New Roman"/>
                <a:ea typeface="Calibri"/>
              </a:rPr>
              <a:t>2. Куда позвал Мафин паука?</a:t>
            </a:r>
            <a:endParaRPr/>
          </a:p>
        </p:txBody>
      </p:sp>
      <p:sp>
        <p:nvSpPr>
          <p:cNvPr id="173" name="CustomShape 2"/>
          <p:cNvSpPr/>
          <p:nvPr/>
        </p:nvSpPr>
        <p:spPr>
          <a:xfrm>
            <a:off x="3739320" y="548640"/>
            <a:ext cx="1381680" cy="760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4400">
                <a:solidFill>
                  <a:srgbClr val="ff0000"/>
                </a:solidFill>
                <a:latin typeface="Calibri"/>
              </a:rPr>
              <a:t>Тест</a:t>
            </a:r>
            <a:endParaRPr/>
          </a:p>
        </p:txBody>
      </p:sp>
      <p:sp>
        <p:nvSpPr>
          <p:cNvPr id="174" name="CustomShape 3"/>
          <p:cNvSpPr/>
          <p:nvPr/>
        </p:nvSpPr>
        <p:spPr>
          <a:xfrm>
            <a:off x="2299680" y="2709000"/>
            <a:ext cx="457164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А) в сарай</a:t>
            </a:r>
            <a:endParaRPr/>
          </a:p>
        </p:txBody>
      </p:sp>
      <p:sp>
        <p:nvSpPr>
          <p:cNvPr id="175" name="CustomShape 4"/>
          <p:cNvSpPr/>
          <p:nvPr/>
        </p:nvSpPr>
        <p:spPr>
          <a:xfrm>
            <a:off x="2286000" y="3293640"/>
            <a:ext cx="457164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Б) в шалаш</a:t>
            </a:r>
            <a:endParaRPr/>
          </a:p>
        </p:txBody>
      </p:sp>
      <p:sp>
        <p:nvSpPr>
          <p:cNvPr id="176" name="CustomShape 5"/>
          <p:cNvSpPr/>
          <p:nvPr/>
        </p:nvSpPr>
        <p:spPr>
          <a:xfrm>
            <a:off x="2303640" y="3861000"/>
            <a:ext cx="307620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В) на площадку</a:t>
            </a:r>
            <a:endParaRPr/>
          </a:p>
        </p:txBody>
      </p:sp>
    </p:spTree>
  </p:cSld>
  <p:timing>
    <p:tnLst>
      <p:par>
        <p:cTn dur="indefinite" id="203" nodeType="tmRoot" restart="never">
          <p:childTnLst>
            <p:seq>
              <p:cTn dur="indefinite" id="204" nodeType="mainSeq">
                <p:childTnLst>
                  <p:par>
                    <p:cTn fill="hold" id="205">
                      <p:stCondLst>
                        <p:cond delay="indefinite"/>
                      </p:stCondLst>
                      <p:childTnLst>
                        <p:par>
                          <p:cTn fill="hold" id="206">
                            <p:stCondLst>
                              <p:cond delay="0"/>
                            </p:stCondLst>
                            <p:childTnLst>
                              <p:par>
                                <p:cTn fill="hold" id="207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09"/>
                                        <p:tgtEl>
                                          <p:spTgt spid="172">
                                            <p:txEl>
                                              <p:pRg end="28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10"/>
                                        <p:tgtEl>
                                          <p:spTgt spid="172">
                                            <p:txEl>
                                              <p:pRg end="2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11"/>
                                        <p:tgtEl>
                                          <p:spTgt spid="172">
                                            <p:txEl>
                                              <p:pRg end="2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2">
                      <p:stCondLst>
                        <p:cond delay="indefinite"/>
                      </p:stCondLst>
                      <p:childTnLst>
                        <p:par>
                          <p:cTn fill="hold" id="213">
                            <p:stCondLst>
                              <p:cond delay="0"/>
                            </p:stCondLst>
                            <p:childTnLst>
                              <p:par>
                                <p:cTn fill="hold" id="214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16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17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18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9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21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22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23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4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26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27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28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9">
                      <p:stCondLst>
                        <p:cond delay="indefinite"/>
                      </p:stCondLst>
                      <p:childTnLst>
                        <p:par>
                          <p:cTn fill="hold" id="230">
                            <p:stCondLst>
                              <p:cond delay="0"/>
                            </p:stCondLst>
                            <p:childTnLst>
                              <p:par>
                                <p:cTn fill="hold" id="231" nodeType="click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3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395640" y="29880"/>
            <a:ext cx="82292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b="1" lang="ru-RU" sz="4400">
                <a:solidFill>
                  <a:srgbClr val="ff0000"/>
                </a:solidFill>
                <a:latin typeface="Calibri"/>
              </a:rPr>
              <a:t>ТЕМА УРОКА:</a:t>
            </a:r>
            <a:endParaRPr/>
          </a:p>
        </p:txBody>
      </p:sp>
      <p:sp>
        <p:nvSpPr>
          <p:cNvPr id="121" name="TextShape 2"/>
          <p:cNvSpPr txBox="1"/>
          <p:nvPr/>
        </p:nvSpPr>
        <p:spPr>
          <a:xfrm>
            <a:off x="395640" y="1772640"/>
            <a:ext cx="8229240" cy="676440"/>
          </a:xfrm>
          <a:prstGeom prst="rect">
            <a:avLst/>
          </a:prstGeom>
        </p:spPr>
        <p:txBody>
          <a:bodyPr anchor="ctr"/>
          <a:p>
            <a:pPr algn="ctr"/>
            <a:r>
              <a:rPr b="1" lang="ru-RU" sz="3600">
                <a:solidFill>
                  <a:srgbClr val="002060"/>
                </a:solidFill>
                <a:latin typeface="Arial"/>
              </a:rPr>
              <a:t>Энн Хогарт</a:t>
            </a:r>
            <a:endParaRPr/>
          </a:p>
        </p:txBody>
      </p:sp>
      <p:sp>
        <p:nvSpPr>
          <p:cNvPr id="122" name="CustomShape 3"/>
          <p:cNvSpPr/>
          <p:nvPr/>
        </p:nvSpPr>
        <p:spPr>
          <a:xfrm>
            <a:off x="395640" y="2894760"/>
            <a:ext cx="8229240" cy="676440"/>
          </a:xfrm>
          <a:prstGeom prst="rect">
            <a:avLst/>
          </a:prstGeom>
          <a:solidFill>
            <a:srgbClr val="e6b9b8"/>
          </a:solidFill>
          <a:ln w="25560">
            <a:solidFill>
              <a:srgbClr val="3a5f8b"/>
            </a:solidFill>
            <a:miter/>
          </a:ln>
        </p:spPr>
        <p:txBody>
          <a:bodyPr anchor="ctr"/>
          <a:p>
            <a:pPr algn="ctr"/>
            <a:r>
              <a:rPr b="1" lang="ru-RU" sz="3600">
                <a:solidFill>
                  <a:srgbClr val="002060"/>
                </a:solidFill>
                <a:latin typeface="Arial"/>
              </a:rPr>
              <a:t>«Мафин и паук»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1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9"/>
                                        <p:tgtEl>
                                          <p:spTgt spid="121">
                                            <p:txEl>
                                              <p:pRg end="11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4"/>
                                        <p:tgtEl>
                                          <p:spTgt spid="122">
                                            <p:txEl>
                                              <p:pRg end="15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4027320" y="332640"/>
            <a:ext cx="1381680" cy="760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4400">
                <a:solidFill>
                  <a:srgbClr val="ff0000"/>
                </a:solidFill>
                <a:latin typeface="Calibri"/>
              </a:rPr>
              <a:t>Тест</a:t>
            </a:r>
            <a:endParaRPr/>
          </a:p>
        </p:txBody>
      </p:sp>
      <p:sp>
        <p:nvSpPr>
          <p:cNvPr id="178" name="CustomShape 2"/>
          <p:cNvSpPr/>
          <p:nvPr/>
        </p:nvSpPr>
        <p:spPr>
          <a:xfrm>
            <a:off x="2074680" y="1101960"/>
            <a:ext cx="4571640" cy="15526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ru-RU" sz="3200">
                <a:solidFill>
                  <a:srgbClr val="7030a0"/>
                </a:solidFill>
                <a:latin typeface="Times New Roman"/>
                <a:ea typeface="Calibri"/>
              </a:rPr>
              <a:t>3. Через сколько минут обещал собрать всех друзей Мафин?</a:t>
            </a:r>
            <a:endParaRPr/>
          </a:p>
        </p:txBody>
      </p:sp>
      <p:sp>
        <p:nvSpPr>
          <p:cNvPr id="179" name="CustomShape 3"/>
          <p:cNvSpPr/>
          <p:nvPr/>
        </p:nvSpPr>
        <p:spPr>
          <a:xfrm>
            <a:off x="2165040" y="3069000"/>
            <a:ext cx="457164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А) через 5</a:t>
            </a:r>
            <a:endParaRPr/>
          </a:p>
        </p:txBody>
      </p:sp>
      <p:sp>
        <p:nvSpPr>
          <p:cNvPr id="180" name="CustomShape 4"/>
          <p:cNvSpPr/>
          <p:nvPr/>
        </p:nvSpPr>
        <p:spPr>
          <a:xfrm>
            <a:off x="2137680" y="3717000"/>
            <a:ext cx="457164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Б) через 10</a:t>
            </a:r>
            <a:endParaRPr/>
          </a:p>
        </p:txBody>
      </p:sp>
      <p:sp>
        <p:nvSpPr>
          <p:cNvPr id="181" name="CustomShape 5"/>
          <p:cNvSpPr/>
          <p:nvPr/>
        </p:nvSpPr>
        <p:spPr>
          <a:xfrm>
            <a:off x="2172960" y="4437000"/>
            <a:ext cx="217548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В) через 15</a:t>
            </a:r>
            <a:endParaRPr/>
          </a:p>
        </p:txBody>
      </p:sp>
    </p:spTree>
  </p:cSld>
  <p:timing>
    <p:tnLst>
      <p:par>
        <p:cTn dur="indefinite" id="235" nodeType="tmRoot" restart="never">
          <p:childTnLst>
            <p:seq>
              <p:cTn dur="indefinite" id="236" nodeType="mainSeq">
                <p:childTnLst>
                  <p:par>
                    <p:cTn fill="hold" id="237">
                      <p:stCondLst>
                        <p:cond delay="indefinite"/>
                      </p:stCondLst>
                      <p:childTnLst>
                        <p:par>
                          <p:cTn fill="hold" id="238">
                            <p:stCondLst>
                              <p:cond delay="0"/>
                            </p:stCondLst>
                            <p:childTnLst>
                              <p:par>
                                <p:cTn fill="hold" id="239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41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42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43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4">
                      <p:stCondLst>
                        <p:cond delay="indefinite"/>
                      </p:stCondLst>
                      <p:childTnLst>
                        <p:par>
                          <p:cTn fill="hold" id="245">
                            <p:stCondLst>
                              <p:cond delay="0"/>
                            </p:stCondLst>
                            <p:childTnLst>
                              <p:par>
                                <p:cTn fill="hold" id="246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48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49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1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53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54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55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6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58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59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6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1">
                      <p:stCondLst>
                        <p:cond delay="indefinite"/>
                      </p:stCondLst>
                      <p:childTnLst>
                        <p:par>
                          <p:cTn fill="hold" id="262">
                            <p:stCondLst>
                              <p:cond delay="0"/>
                            </p:stCondLst>
                            <p:childTnLst>
                              <p:par>
                                <p:cTn fill="hold" id="263" nodeType="click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5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3811320" y="332640"/>
            <a:ext cx="1381680" cy="760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4400">
                <a:solidFill>
                  <a:srgbClr val="ff0000"/>
                </a:solidFill>
                <a:latin typeface="Calibri"/>
              </a:rPr>
              <a:t>Тест</a:t>
            </a:r>
            <a:endParaRPr/>
          </a:p>
        </p:txBody>
      </p:sp>
      <p:sp>
        <p:nvSpPr>
          <p:cNvPr id="183" name="CustomShape 2"/>
          <p:cNvSpPr/>
          <p:nvPr/>
        </p:nvSpPr>
        <p:spPr>
          <a:xfrm>
            <a:off x="2216520" y="1115280"/>
            <a:ext cx="457164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ru-RU" sz="3200">
                <a:solidFill>
                  <a:srgbClr val="7030a0"/>
                </a:solidFill>
                <a:latin typeface="Times New Roman"/>
                <a:ea typeface="Calibri"/>
              </a:rPr>
              <a:t>4. Поппи – это кто?</a:t>
            </a:r>
            <a:endParaRPr/>
          </a:p>
        </p:txBody>
      </p:sp>
      <p:sp>
        <p:nvSpPr>
          <p:cNvPr id="184" name="CustomShape 3"/>
          <p:cNvSpPr/>
          <p:nvPr/>
        </p:nvSpPr>
        <p:spPr>
          <a:xfrm>
            <a:off x="2216520" y="2564640"/>
            <a:ext cx="457164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А) попугаиха</a:t>
            </a:r>
            <a:endParaRPr/>
          </a:p>
        </p:txBody>
      </p:sp>
      <p:sp>
        <p:nvSpPr>
          <p:cNvPr id="185" name="CustomShape 4"/>
          <p:cNvSpPr/>
          <p:nvPr/>
        </p:nvSpPr>
        <p:spPr>
          <a:xfrm>
            <a:off x="2201400" y="3285000"/>
            <a:ext cx="457164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Б) тюлениха</a:t>
            </a:r>
            <a:endParaRPr/>
          </a:p>
        </p:txBody>
      </p:sp>
      <p:sp>
        <p:nvSpPr>
          <p:cNvPr id="186" name="CustomShape 5"/>
          <p:cNvSpPr/>
          <p:nvPr/>
        </p:nvSpPr>
        <p:spPr>
          <a:xfrm>
            <a:off x="2226960" y="4051080"/>
            <a:ext cx="193176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В) овечка</a:t>
            </a:r>
            <a:endParaRPr/>
          </a:p>
        </p:txBody>
      </p:sp>
    </p:spTree>
  </p:cSld>
  <p:timing>
    <p:tnLst>
      <p:par>
        <p:cTn dur="indefinite" id="267" nodeType="tmRoot" restart="never">
          <p:childTnLst>
            <p:seq>
              <p:cTn dur="indefinite" id="268" nodeType="mainSeq">
                <p:childTnLst>
                  <p:par>
                    <p:cTn fill="hold" id="269">
                      <p:stCondLst>
                        <p:cond delay="indefinite"/>
                      </p:stCondLst>
                      <p:childTnLst>
                        <p:par>
                          <p:cTn fill="hold" id="270">
                            <p:stCondLst>
                              <p:cond delay="0"/>
                            </p:stCondLst>
                            <p:childTnLst>
                              <p:par>
                                <p:cTn fill="hold" id="271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73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74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75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6">
                      <p:stCondLst>
                        <p:cond delay="indefinite"/>
                      </p:stCondLst>
                      <p:childTnLst>
                        <p:par>
                          <p:cTn fill="hold" id="277">
                            <p:stCondLst>
                              <p:cond delay="0"/>
                            </p:stCondLst>
                            <p:childTnLst>
                              <p:par>
                                <p:cTn fill="hold" id="278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8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81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82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3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85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86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87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8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9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91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92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3">
                      <p:stCondLst>
                        <p:cond delay="indefinite"/>
                      </p:stCondLst>
                      <p:childTnLst>
                        <p:par>
                          <p:cTn fill="hold" id="294">
                            <p:stCondLst>
                              <p:cond delay="0"/>
                            </p:stCondLst>
                            <p:childTnLst>
                              <p:par>
                                <p:cTn fill="hold" id="295" nodeType="click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7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3811320" y="332640"/>
            <a:ext cx="1381680" cy="760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4400">
                <a:solidFill>
                  <a:srgbClr val="ff0000"/>
                </a:solidFill>
                <a:latin typeface="Calibri"/>
              </a:rPr>
              <a:t>Тест</a:t>
            </a:r>
            <a:endParaRPr/>
          </a:p>
        </p:txBody>
      </p:sp>
      <p:sp>
        <p:nvSpPr>
          <p:cNvPr id="188" name="CustomShape 2"/>
          <p:cNvSpPr/>
          <p:nvPr/>
        </p:nvSpPr>
        <p:spPr>
          <a:xfrm>
            <a:off x="2250360" y="1101960"/>
            <a:ext cx="4571640" cy="10652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ru-RU" sz="3200">
                <a:solidFill>
                  <a:srgbClr val="7030a0"/>
                </a:solidFill>
                <a:latin typeface="Times New Roman"/>
                <a:ea typeface="Calibri"/>
              </a:rPr>
              <a:t>5. Что делала овечка Луиза в саду?</a:t>
            </a:r>
            <a:endParaRPr/>
          </a:p>
        </p:txBody>
      </p:sp>
      <p:sp>
        <p:nvSpPr>
          <p:cNvPr id="189" name="CustomShape 3"/>
          <p:cNvSpPr/>
          <p:nvPr/>
        </p:nvSpPr>
        <p:spPr>
          <a:xfrm>
            <a:off x="2216520" y="2538360"/>
            <a:ext cx="457164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А) играла</a:t>
            </a:r>
            <a:endParaRPr/>
          </a:p>
        </p:txBody>
      </p:sp>
      <p:sp>
        <p:nvSpPr>
          <p:cNvPr id="190" name="CustomShape 4"/>
          <p:cNvSpPr/>
          <p:nvPr/>
        </p:nvSpPr>
        <p:spPr>
          <a:xfrm>
            <a:off x="2216520" y="3157200"/>
            <a:ext cx="457164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Б) плела гирлянду</a:t>
            </a:r>
            <a:endParaRPr/>
          </a:p>
        </p:txBody>
      </p:sp>
      <p:sp>
        <p:nvSpPr>
          <p:cNvPr id="191" name="CustomShape 5"/>
          <p:cNvSpPr/>
          <p:nvPr/>
        </p:nvSpPr>
        <p:spPr>
          <a:xfrm>
            <a:off x="2247840" y="3742560"/>
            <a:ext cx="192420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В) вязала</a:t>
            </a:r>
            <a:endParaRPr/>
          </a:p>
        </p:txBody>
      </p:sp>
    </p:spTree>
  </p:cSld>
  <p:timing>
    <p:tnLst>
      <p:par>
        <p:cTn dur="indefinite" id="299" nodeType="tmRoot" restart="never">
          <p:childTnLst>
            <p:seq>
              <p:cTn dur="indefinite" id="300" nodeType="mainSeq">
                <p:childTnLst>
                  <p:par>
                    <p:cTn fill="hold" id="301">
                      <p:stCondLst>
                        <p:cond delay="indefinite"/>
                      </p:stCondLst>
                      <p:childTnLst>
                        <p:par>
                          <p:cTn fill="hold" id="302">
                            <p:stCondLst>
                              <p:cond delay="0"/>
                            </p:stCondLst>
                            <p:childTnLst>
                              <p:par>
                                <p:cTn fill="hold" id="303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05"/>
                                        <p:tgtEl>
                                          <p:spTgt spid="188">
                                            <p:txEl>
                                              <p:pRg end="35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06"/>
                                        <p:tgtEl>
                                          <p:spTgt spid="188">
                                            <p:txEl>
                                              <p:pRg end="3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07"/>
                                        <p:tgtEl>
                                          <p:spTgt spid="188">
                                            <p:txEl>
                                              <p:pRg end="3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8">
                      <p:stCondLst>
                        <p:cond delay="indefinite"/>
                      </p:stCondLst>
                      <p:childTnLst>
                        <p:par>
                          <p:cTn fill="hold" id="309">
                            <p:stCondLst>
                              <p:cond delay="0"/>
                            </p:stCondLst>
                            <p:childTnLst>
                              <p:par>
                                <p:cTn fill="hold" id="310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12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13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14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5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17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18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19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0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22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23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24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5">
                      <p:stCondLst>
                        <p:cond delay="indefinite"/>
                      </p:stCondLst>
                      <p:childTnLst>
                        <p:par>
                          <p:cTn fill="hold" id="326">
                            <p:stCondLst>
                              <p:cond delay="0"/>
                            </p:stCondLst>
                            <p:childTnLst>
                              <p:par>
                                <p:cTn fill="hold" id="327" nodeType="click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9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3880800" y="332640"/>
            <a:ext cx="1381680" cy="760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4400">
                <a:solidFill>
                  <a:srgbClr val="ff0000"/>
                </a:solidFill>
                <a:latin typeface="Calibri"/>
              </a:rPr>
              <a:t>Тест</a:t>
            </a:r>
            <a:endParaRPr/>
          </a:p>
        </p:txBody>
      </p:sp>
      <p:sp>
        <p:nvSpPr>
          <p:cNvPr id="193" name="CustomShape 2"/>
          <p:cNvSpPr/>
          <p:nvPr/>
        </p:nvSpPr>
        <p:spPr>
          <a:xfrm>
            <a:off x="2286000" y="1099800"/>
            <a:ext cx="4571640" cy="10652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ru-RU" sz="3200">
                <a:solidFill>
                  <a:srgbClr val="7030a0"/>
                </a:solidFill>
                <a:latin typeface="Times New Roman"/>
                <a:ea typeface="Calibri"/>
              </a:rPr>
              <a:t>6. Куда Мафин обещал посадить пингвина?</a:t>
            </a:r>
            <a:endParaRPr/>
          </a:p>
        </p:txBody>
      </p:sp>
      <p:sp>
        <p:nvSpPr>
          <p:cNvPr id="194" name="CustomShape 3"/>
          <p:cNvSpPr/>
          <p:nvPr/>
        </p:nvSpPr>
        <p:spPr>
          <a:xfrm>
            <a:off x="2286000" y="2545560"/>
            <a:ext cx="457164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А) на большой стул</a:t>
            </a:r>
            <a:endParaRPr/>
          </a:p>
        </p:txBody>
      </p:sp>
      <p:sp>
        <p:nvSpPr>
          <p:cNvPr id="195" name="CustomShape 4"/>
          <p:cNvSpPr/>
          <p:nvPr/>
        </p:nvSpPr>
        <p:spPr>
          <a:xfrm>
            <a:off x="2286000" y="3130560"/>
            <a:ext cx="457164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Б) на диван</a:t>
            </a:r>
            <a:endParaRPr/>
          </a:p>
        </p:txBody>
      </p:sp>
      <p:sp>
        <p:nvSpPr>
          <p:cNvPr id="196" name="CustomShape 5"/>
          <p:cNvSpPr/>
          <p:nvPr/>
        </p:nvSpPr>
        <p:spPr>
          <a:xfrm>
            <a:off x="2300040" y="3841560"/>
            <a:ext cx="248508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В) на кресло</a:t>
            </a:r>
            <a:endParaRPr/>
          </a:p>
        </p:txBody>
      </p:sp>
    </p:spTree>
  </p:cSld>
  <p:timing>
    <p:tnLst>
      <p:par>
        <p:cTn dur="indefinite" id="331" nodeType="tmRoot" restart="never">
          <p:childTnLst>
            <p:seq>
              <p:cTn dur="indefinite" id="332" nodeType="mainSeq">
                <p:childTnLst>
                  <p:par>
                    <p:cTn fill="hold" id="333">
                      <p:stCondLst>
                        <p:cond delay="indefinite"/>
                      </p:stCondLst>
                      <p:childTnLst>
                        <p:par>
                          <p:cTn fill="hold" id="334">
                            <p:stCondLst>
                              <p:cond delay="0"/>
                            </p:stCondLst>
                            <p:childTnLst>
                              <p:par>
                                <p:cTn fill="hold" id="335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37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38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39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0">
                      <p:stCondLst>
                        <p:cond delay="indefinite"/>
                      </p:stCondLst>
                      <p:childTnLst>
                        <p:par>
                          <p:cTn fill="hold" id="341">
                            <p:stCondLst>
                              <p:cond delay="0"/>
                            </p:stCondLst>
                            <p:childTnLst>
                              <p:par>
                                <p:cTn fill="hold" id="342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44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45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46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7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49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5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51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2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54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55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56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7">
                      <p:stCondLst>
                        <p:cond delay="indefinite"/>
                      </p:stCondLst>
                      <p:childTnLst>
                        <p:par>
                          <p:cTn fill="hold" id="358">
                            <p:stCondLst>
                              <p:cond delay="0"/>
                            </p:stCondLst>
                            <p:childTnLst>
                              <p:par>
                                <p:cTn fill="hold" id="359" nodeType="click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61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3860280" y="332640"/>
            <a:ext cx="1381680" cy="760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4400">
                <a:solidFill>
                  <a:srgbClr val="ff0000"/>
                </a:solidFill>
                <a:latin typeface="Calibri"/>
              </a:rPr>
              <a:t>Тест</a:t>
            </a:r>
            <a:endParaRPr/>
          </a:p>
        </p:txBody>
      </p:sp>
      <p:sp>
        <p:nvSpPr>
          <p:cNvPr id="198" name="CustomShape 2"/>
          <p:cNvSpPr/>
          <p:nvPr/>
        </p:nvSpPr>
        <p:spPr>
          <a:xfrm>
            <a:off x="2281680" y="1052640"/>
            <a:ext cx="4571640" cy="15526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ru-RU" sz="3200">
                <a:solidFill>
                  <a:srgbClr val="7030a0"/>
                </a:solidFill>
                <a:latin typeface="Times New Roman"/>
                <a:ea typeface="Calibri"/>
              </a:rPr>
              <a:t>7. Что пришлось подставить вместо ножки под кресло?</a:t>
            </a:r>
            <a:endParaRPr/>
          </a:p>
        </p:txBody>
      </p:sp>
      <p:sp>
        <p:nvSpPr>
          <p:cNvPr id="199" name="CustomShape 3"/>
          <p:cNvSpPr/>
          <p:nvPr/>
        </p:nvSpPr>
        <p:spPr>
          <a:xfrm>
            <a:off x="2286000" y="2772360"/>
            <a:ext cx="457164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А) ящик</a:t>
            </a:r>
            <a:endParaRPr/>
          </a:p>
        </p:txBody>
      </p:sp>
      <p:sp>
        <p:nvSpPr>
          <p:cNvPr id="200" name="CustomShape 4"/>
          <p:cNvSpPr/>
          <p:nvPr/>
        </p:nvSpPr>
        <p:spPr>
          <a:xfrm>
            <a:off x="2265120" y="3357000"/>
            <a:ext cx="457164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Б) цветочный горшок</a:t>
            </a:r>
            <a:endParaRPr/>
          </a:p>
        </p:txBody>
      </p:sp>
      <p:sp>
        <p:nvSpPr>
          <p:cNvPr id="201" name="CustomShape 5"/>
          <p:cNvSpPr/>
          <p:nvPr/>
        </p:nvSpPr>
        <p:spPr>
          <a:xfrm>
            <a:off x="2278440" y="3984120"/>
            <a:ext cx="236628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В) стульчик</a:t>
            </a:r>
            <a:endParaRPr/>
          </a:p>
        </p:txBody>
      </p:sp>
    </p:spTree>
  </p:cSld>
  <p:timing>
    <p:tnLst>
      <p:par>
        <p:cTn dur="indefinite" id="363" nodeType="tmRoot" restart="never">
          <p:childTnLst>
            <p:seq>
              <p:cTn dur="indefinite" id="364" nodeType="mainSeq">
                <p:childTnLst>
                  <p:par>
                    <p:cTn fill="hold" id="365">
                      <p:stCondLst>
                        <p:cond delay="indefinite"/>
                      </p:stCondLst>
                      <p:childTnLst>
                        <p:par>
                          <p:cTn fill="hold" id="366">
                            <p:stCondLst>
                              <p:cond delay="0"/>
                            </p:stCondLst>
                            <p:childTnLst>
                              <p:par>
                                <p:cTn fill="hold" id="367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69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7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71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2">
                      <p:stCondLst>
                        <p:cond delay="indefinite"/>
                      </p:stCondLst>
                      <p:childTnLst>
                        <p:par>
                          <p:cTn fill="hold" id="373">
                            <p:stCondLst>
                              <p:cond delay="0"/>
                            </p:stCondLst>
                            <p:childTnLst>
                              <p:par>
                                <p:cTn fill="hold" id="374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76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77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78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9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81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82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83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4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86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87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88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9">
                      <p:stCondLst>
                        <p:cond delay="indefinite"/>
                      </p:stCondLst>
                      <p:childTnLst>
                        <p:par>
                          <p:cTn fill="hold" id="390">
                            <p:stCondLst>
                              <p:cond delay="0"/>
                            </p:stCondLst>
                            <p:childTnLst>
                              <p:par>
                                <p:cTn fill="hold" id="391" nodeType="click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3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3811320" y="332640"/>
            <a:ext cx="1381680" cy="760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4400">
                <a:solidFill>
                  <a:srgbClr val="ff0000"/>
                </a:solidFill>
                <a:latin typeface="Calibri"/>
              </a:rPr>
              <a:t>Тест</a:t>
            </a:r>
            <a:endParaRPr/>
          </a:p>
        </p:txBody>
      </p:sp>
      <p:sp>
        <p:nvSpPr>
          <p:cNvPr id="203" name="CustomShape 2"/>
          <p:cNvSpPr/>
          <p:nvPr/>
        </p:nvSpPr>
        <p:spPr>
          <a:xfrm>
            <a:off x="2270160" y="1101960"/>
            <a:ext cx="4571640" cy="14767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ru-RU" sz="3200">
                <a:solidFill>
                  <a:srgbClr val="7030a0"/>
                </a:solidFill>
                <a:latin typeface="Times New Roman"/>
                <a:ea typeface="Calibri"/>
              </a:rPr>
              <a:t>8. В кого превратился паук?</a:t>
            </a:r>
            <a:endParaRPr/>
          </a:p>
          <a:p>
            <a:endParaRPr/>
          </a:p>
        </p:txBody>
      </p:sp>
      <p:sp>
        <p:nvSpPr>
          <p:cNvPr id="204" name="CustomShape 3"/>
          <p:cNvSpPr/>
          <p:nvPr/>
        </p:nvSpPr>
        <p:spPr>
          <a:xfrm>
            <a:off x="2286000" y="2545560"/>
            <a:ext cx="457164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А) в бабочку</a:t>
            </a:r>
            <a:endParaRPr/>
          </a:p>
        </p:txBody>
      </p:sp>
      <p:sp>
        <p:nvSpPr>
          <p:cNvPr id="205" name="CustomShape 4"/>
          <p:cNvSpPr/>
          <p:nvPr/>
        </p:nvSpPr>
        <p:spPr>
          <a:xfrm>
            <a:off x="2270160" y="3213000"/>
            <a:ext cx="457164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Б) в волшебницу</a:t>
            </a:r>
            <a:endParaRPr/>
          </a:p>
        </p:txBody>
      </p:sp>
      <p:sp>
        <p:nvSpPr>
          <p:cNvPr id="206" name="CustomShape 5"/>
          <p:cNvSpPr/>
          <p:nvPr/>
        </p:nvSpPr>
        <p:spPr>
          <a:xfrm>
            <a:off x="2295720" y="3933000"/>
            <a:ext cx="178236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200">
                <a:solidFill>
                  <a:srgbClr val="000000"/>
                </a:solidFill>
                <a:latin typeface="Times New Roman"/>
                <a:ea typeface="Calibri"/>
              </a:rPr>
              <a:t>В) в фею</a:t>
            </a:r>
            <a:endParaRPr/>
          </a:p>
        </p:txBody>
      </p:sp>
    </p:spTree>
  </p:cSld>
  <p:timing>
    <p:tnLst>
      <p:par>
        <p:cTn dur="indefinite" id="395" nodeType="tmRoot" restart="never">
          <p:childTnLst>
            <p:seq>
              <p:cTn dur="indefinite" id="396" nodeType="mainSeq">
                <p:childTnLst>
                  <p:par>
                    <p:cTn fill="hold" id="397">
                      <p:stCondLst>
                        <p:cond delay="indefinite"/>
                      </p:stCondLst>
                      <p:childTnLst>
                        <p:par>
                          <p:cTn fill="hold" id="398">
                            <p:stCondLst>
                              <p:cond delay="0"/>
                            </p:stCondLst>
                            <p:childTnLst>
                              <p:par>
                                <p:cTn fill="hold" id="399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401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02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03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4">
                      <p:stCondLst>
                        <p:cond delay="indefinite"/>
                      </p:stCondLst>
                      <p:childTnLst>
                        <p:par>
                          <p:cTn fill="hold" id="405">
                            <p:stCondLst>
                              <p:cond delay="0"/>
                            </p:stCondLst>
                            <p:childTnLst>
                              <p:par>
                                <p:cTn fill="hold" id="406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408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09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1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1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413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14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15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6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418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19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2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1">
                      <p:stCondLst>
                        <p:cond delay="indefinite"/>
                      </p:stCondLst>
                      <p:childTnLst>
                        <p:par>
                          <p:cTn fill="hold" id="422">
                            <p:stCondLst>
                              <p:cond delay="0"/>
                            </p:stCondLst>
                            <p:childTnLst>
                              <p:par>
                                <p:cTn fill="hold" id="423" nodeType="click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25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395640" y="840960"/>
            <a:ext cx="8229240" cy="1007640"/>
          </a:xfrm>
          <a:prstGeom prst="rect">
            <a:avLst/>
          </a:prstGeom>
        </p:spPr>
        <p:txBody>
          <a:bodyPr anchor="ctr"/>
          <a:p>
            <a:pPr algn="ctr"/>
            <a:r>
              <a:rPr b="1" lang="ru-RU" sz="4400">
                <a:solidFill>
                  <a:srgbClr val="ff0000"/>
                </a:solidFill>
                <a:latin typeface="Calibri"/>
              </a:rPr>
              <a:t>ЖАНР ПРОИЗВЕДЕНИЯ</a:t>
            </a:r>
            <a:endParaRPr/>
          </a:p>
        </p:txBody>
      </p:sp>
      <p:sp>
        <p:nvSpPr>
          <p:cNvPr id="208" name="TextShape 2"/>
          <p:cNvSpPr txBox="1"/>
          <p:nvPr/>
        </p:nvSpPr>
        <p:spPr>
          <a:xfrm>
            <a:off x="467640" y="1556640"/>
            <a:ext cx="8229240" cy="575640"/>
          </a:xfrm>
          <a:prstGeom prst="rect">
            <a:avLst/>
          </a:prstGeom>
        </p:spPr>
        <p:txBody>
          <a:bodyPr/>
          <a:p>
            <a:endParaRPr/>
          </a:p>
          <a:p>
            <a:endParaRPr/>
          </a:p>
        </p:txBody>
      </p:sp>
      <p:sp>
        <p:nvSpPr>
          <p:cNvPr id="209" name="CustomShape 3"/>
          <p:cNvSpPr/>
          <p:nvPr/>
        </p:nvSpPr>
        <p:spPr>
          <a:xfrm>
            <a:off x="1806840" y="2853000"/>
            <a:ext cx="5182560" cy="760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4400">
                <a:solidFill>
                  <a:srgbClr val="7030a0"/>
                </a:solidFill>
                <a:latin typeface="Calibri"/>
              </a:rPr>
              <a:t>Авторская сказка.</a:t>
            </a:r>
            <a:endParaRPr/>
          </a:p>
        </p:txBody>
      </p:sp>
    </p:spTree>
  </p:cSld>
  <p:timing>
    <p:tnLst>
      <p:par>
        <p:cTn dur="indefinite" id="427" nodeType="tmRoot" restart="never">
          <p:childTnLst>
            <p:seq>
              <p:cTn dur="indefinite" id="428" nodeType="mainSeq">
                <p:childTnLst>
                  <p:par>
                    <p:cTn fill="hold" id="429">
                      <p:stCondLst>
                        <p:cond delay="indefinite"/>
                      </p:stCondLst>
                      <p:childTnLst>
                        <p:par>
                          <p:cTn fill="hold" id="430">
                            <p:stCondLst>
                              <p:cond delay="0"/>
                            </p:stCondLst>
                            <p:childTnLst>
                              <p:par>
                                <p:cTn fill="hold" id="431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433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34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35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395640" y="692640"/>
            <a:ext cx="8229240" cy="935640"/>
          </a:xfrm>
          <a:prstGeom prst="rect">
            <a:avLst/>
          </a:prstGeom>
        </p:spPr>
        <p:txBody>
          <a:bodyPr anchor="ctr"/>
          <a:p>
            <a:pPr algn="ctr"/>
            <a:r>
              <a:rPr b="1" lang="ru-RU" sz="4400">
                <a:solidFill>
                  <a:srgbClr val="ff0000"/>
                </a:solidFill>
                <a:latin typeface="Calibri"/>
              </a:rPr>
              <a:t>ДОМАШНЕЕ ЗАДАНИЕ.</a:t>
            </a:r>
            <a:endParaRPr/>
          </a:p>
        </p:txBody>
      </p:sp>
      <p:sp>
        <p:nvSpPr>
          <p:cNvPr id="211" name="TextShape 2"/>
          <p:cNvSpPr txBox="1"/>
          <p:nvPr/>
        </p:nvSpPr>
        <p:spPr>
          <a:xfrm>
            <a:off x="323640" y="2133000"/>
            <a:ext cx="8229240" cy="1470960"/>
          </a:xfrm>
          <a:prstGeom prst="rect">
            <a:avLst/>
          </a:prstGeom>
        </p:spPr>
        <p:txBody>
          <a:bodyPr/>
          <a:p>
            <a:pPr algn="ctr"/>
            <a:r>
              <a:rPr b="1" lang="ru-RU" sz="3200">
                <a:solidFill>
                  <a:srgbClr val="17375e"/>
                </a:solidFill>
                <a:latin typeface="Calibri"/>
              </a:rPr>
              <a:t>Подготовить пересказ по составленному плану.</a:t>
            </a: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1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691640" y="875160"/>
            <a:ext cx="5544360" cy="457308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3" name="Содержимо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5940000" y="2421000"/>
            <a:ext cx="3024000" cy="3672000"/>
          </a:xfrm>
          <a:prstGeom prst="rect">
            <a:avLst/>
          </a:prstGeom>
        </p:spPr>
      </p:pic>
      <p:pic>
        <p:nvPicPr>
          <p:cNvPr descr="" id="12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836680" y="908640"/>
            <a:ext cx="3060360" cy="956880"/>
          </a:xfrm>
          <a:prstGeom prst="rect">
            <a:avLst/>
          </a:prstGeom>
        </p:spPr>
      </p:pic>
      <p:sp>
        <p:nvSpPr>
          <p:cNvPr id="125" name="CustomShape 1"/>
          <p:cNvSpPr/>
          <p:nvPr/>
        </p:nvSpPr>
        <p:spPr>
          <a:xfrm>
            <a:off x="179640" y="392040"/>
            <a:ext cx="5656680" cy="61254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>
                <a:solidFill>
                  <a:srgbClr val="000000"/>
                </a:solidFill>
                <a:latin typeface="Verdana"/>
                <a:ea typeface="Times New Roman"/>
              </a:rPr>
              <a:t>Энн Хогарт</a:t>
            </a:r>
            <a:r>
              <a:rPr lang="ru-RU">
                <a:solidFill>
                  <a:srgbClr val="000000"/>
                </a:solidFill>
                <a:latin typeface="Verdana"/>
                <a:ea typeface="Times New Roman"/>
              </a:rPr>
              <a:t> родилась и жила в Англии (19 июля 1910 - 9 апреля 1993). Энн Хогарт и ее муж Ян Буссел ездили по городам со своим маленьким передвижным театром кукол-марионеток. Скуоро их куклы – ослик Мафин, пингвин Перегрин, овечка Луиза, жирафа Грейс, кенгуру Кэтти, щенок Питер и другие – стали так популярны, что их пригласили на телевидение. А потом Энн Хогарт начала записывать веселые истории про Мафина и его друзей. Так вышли «Красная книга Мафина», потом «Синяя», «Зеленая», и «Лиловая».В течение 50 лет "Куклы Хогарта" гастролировали по Великобритании и во всём мире. Когда Басселлы вышли на пенсию, в Девоне они создали международную выставку кукол, показывая все персонажи, которые они собрали и получили во время своих путешествий. В настоящее время куклы находятся в собственности центра доверия в Лондоне. 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6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5512680" y="692640"/>
            <a:ext cx="3602160" cy="5517000"/>
          </a:xfrm>
          <a:prstGeom prst="rect">
            <a:avLst/>
          </a:prstGeom>
        </p:spPr>
      </p:pic>
      <p:sp>
        <p:nvSpPr>
          <p:cNvPr id="127" name="CustomShape 1"/>
          <p:cNvSpPr/>
          <p:nvPr/>
        </p:nvSpPr>
        <p:spPr>
          <a:xfrm>
            <a:off x="99720" y="188640"/>
            <a:ext cx="5480280" cy="63997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>
                <a:solidFill>
                  <a:srgbClr val="000000"/>
                </a:solidFill>
                <a:latin typeface="Verdana"/>
                <a:ea typeface="Times New Roman"/>
              </a:rPr>
              <a:t>Ослик Мафин:</a:t>
            </a:r>
            <a:r>
              <a:rPr lang="ru-RU">
                <a:solidFill>
                  <a:srgbClr val="000000"/>
                </a:solidFill>
                <a:latin typeface="Verdana"/>
                <a:ea typeface="Times New Roman"/>
              </a:rPr>
              <a:t>
</a:t>
            </a:r>
            <a:r>
              <a:rPr lang="ru-RU">
                <a:solidFill>
                  <a:srgbClr val="000000"/>
                </a:solidFill>
                <a:latin typeface="Verdana"/>
                <a:ea typeface="Times New Roman"/>
              </a:rPr>
              <a:t>Ослик Мафин появился на свет в 1933 году на сцене кукольного театра , принадлежащего Энн Хогарт и её мужу Яну Бусселлу. В 1946 он появился в телепередаче "Для детей", сценарий которой был написан Энн Хогарт. Актриса Аннет Миллс в передаче пела и играла на пианино, на крышке которого танцевал Мафин. Это было первое специальное детское шоу. Вскоре оно превратилось в отдельную программу, в которой появились другие герои будущей книги - тюлениха Сэлли, овечка Луиза, пингвин Перегрин, страус Освальд. Все куклы были придуманы и изготовлены Энн Хогарт. Когда Энн Хогарт вместе со своим мужем гастролировала по миру с собственным кукольным театром, репертуар которого включал и сказки про Мафина. Всего за 11 лет вышло более трёхсот выпусков передачи. Ослик стал настоящей телезвездой. 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8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5076000" y="620640"/>
            <a:ext cx="3810240" cy="5410800"/>
          </a:xfrm>
          <a:prstGeom prst="rect">
            <a:avLst/>
          </a:prstGeom>
        </p:spPr>
      </p:pic>
      <p:sp>
        <p:nvSpPr>
          <p:cNvPr id="129" name="CustomShape 1"/>
          <p:cNvSpPr/>
          <p:nvPr/>
        </p:nvSpPr>
        <p:spPr>
          <a:xfrm>
            <a:off x="395640" y="609120"/>
            <a:ext cx="4571640" cy="53024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Verdana"/>
                <a:ea typeface="Times New Roman"/>
              </a:rPr>
              <a:t>В начале 1950-х Энн Хогарт обработала истории про Мафина и издала некоторые из них в маленькой книжке. Затем были ещё три выпуска историй, которые отличались цветом обложки - красная, синяя, фиолетовая и зелёная. Истории про Мафина, сочинённые Энн Хогарт, составили большую серию из нескольких книг - существует Красная книжка Мафина, Синяя, Зелёная, Лиловая и т.д. Затем все они были изданы в одной книге "Мафин и его весёлые друзья". Сказки были переведены на многие языки и полюбились детям разных стран. Среди иллюстраторов книги была дочь Энн Хогарт .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116640"/>
            <a:ext cx="8229240" cy="935640"/>
          </a:xfrm>
          <a:prstGeom prst="rect">
            <a:avLst/>
          </a:prstGeom>
        </p:spPr>
        <p:txBody>
          <a:bodyPr anchor="ctr"/>
          <a:p>
            <a:pPr algn="ctr"/>
            <a:r>
              <a:rPr b="1" lang="ru-RU" sz="4400">
                <a:solidFill>
                  <a:srgbClr val="ff0000"/>
                </a:solidFill>
                <a:latin typeface="Calibri"/>
              </a:rPr>
              <a:t>ЦЕЛЬ: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179640" y="1340640"/>
            <a:ext cx="8784720" cy="4785120"/>
          </a:xfrm>
          <a:prstGeom prst="rect">
            <a:avLst/>
          </a:prstGeom>
        </p:spPr>
        <p:txBody>
          <a:bodyPr/>
          <a:p>
            <a:endParaRPr/>
          </a:p>
          <a:p>
            <a:endParaRPr/>
          </a:p>
          <a:p>
            <a:pPr>
              <a:buFont typeface="Arial"/>
              <a:buChar char="•"/>
            </a:pPr>
            <a:r>
              <a:rPr b="1" lang="ru-RU" sz="2800">
                <a:solidFill>
                  <a:srgbClr val="17375e"/>
                </a:solidFill>
                <a:latin typeface="Calibri"/>
              </a:rPr>
              <a:t>ПОЗНАКОМИТЬСЯ С ПРОИЗВЕДЕНИЕМ</a:t>
            </a:r>
            <a:endParaRPr/>
          </a:p>
          <a:p>
            <a:endParaRPr/>
          </a:p>
          <a:p>
            <a:endParaRPr/>
          </a:p>
          <a:p>
            <a:pPr>
              <a:buFont typeface="Arial"/>
              <a:buChar char="•"/>
            </a:pPr>
            <a:r>
              <a:rPr b="1" lang="ru-RU" sz="2800">
                <a:solidFill>
                  <a:srgbClr val="17375e"/>
                </a:solidFill>
                <a:latin typeface="Calibri"/>
              </a:rPr>
              <a:t>УЧИТЬСЯ ЧИТАТЬ И АНАЛИЗИРОВАТЬ ПРОИЗВЕДЕНИЕ </a:t>
            </a:r>
            <a:endParaRPr/>
          </a:p>
          <a:p>
            <a:endParaRPr/>
          </a:p>
        </p:txBody>
      </p:sp>
      <p:sp>
        <p:nvSpPr>
          <p:cNvPr id="132" name="CustomShape 3"/>
          <p:cNvSpPr/>
          <p:nvPr/>
        </p:nvSpPr>
        <p:spPr>
          <a:xfrm>
            <a:off x="3060000" y="3141000"/>
            <a:ext cx="5688360" cy="575640"/>
          </a:xfrm>
          <a:prstGeom prst="rect">
            <a:avLst/>
          </a:prstGeom>
          <a:solidFill>
            <a:srgbClr val="e6b9b8"/>
          </a:solidFill>
          <a:ln w="25560">
            <a:solidFill>
              <a:srgbClr val="3a5f8b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lang="ru-RU" sz="3600">
                <a:solidFill>
                  <a:srgbClr val="002060"/>
                </a:solidFill>
                <a:latin typeface="Arial"/>
              </a:rPr>
              <a:t>«Мафин и паук»</a:t>
            </a:r>
            <a:endParaRPr/>
          </a:p>
        </p:txBody>
      </p:sp>
      <p:sp>
        <p:nvSpPr>
          <p:cNvPr id="133" name="CustomShape 4"/>
          <p:cNvSpPr/>
          <p:nvPr/>
        </p:nvSpPr>
        <p:spPr>
          <a:xfrm>
            <a:off x="3132000" y="4869000"/>
            <a:ext cx="5616360" cy="575640"/>
          </a:xfrm>
          <a:prstGeom prst="rect">
            <a:avLst/>
          </a:prstGeom>
          <a:solidFill>
            <a:srgbClr val="e6b9b8"/>
          </a:solidFill>
          <a:ln w="25560">
            <a:solidFill>
              <a:srgbClr val="3a5f8b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lang="ru-RU" sz="3600">
                <a:solidFill>
                  <a:srgbClr val="002060"/>
                </a:solidFill>
                <a:latin typeface="Arial"/>
              </a:rPr>
              <a:t>«Мафин и паук»</a:t>
            </a:r>
            <a:endParaRPr/>
          </a:p>
        </p:txBody>
      </p:sp>
    </p:spTree>
  </p:cSld>
  <p:timing>
    <p:tnLst>
      <p:par>
        <p:cTn dur="indefinite" id="15" nodeType="tmRoot" restart="never">
          <p:childTnLst>
            <p:seq>
              <p:cTn dur="indefinite" id="16" nodeType="mainSeq">
                <p:childTnLst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2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26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b="1" lang="ru-RU" sz="4000">
                <a:solidFill>
                  <a:srgbClr val="ff0000"/>
                </a:solidFill>
                <a:latin typeface="Calibri"/>
              </a:rPr>
              <a:t>Знакомство с произведением</a:t>
            </a:r>
            <a:endParaRPr/>
          </a:p>
        </p:txBody>
      </p:sp>
      <p:pic>
        <p:nvPicPr>
          <p:cNvPr descr="" id="135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6012000" y="2061000"/>
            <a:ext cx="2349000" cy="3428640"/>
          </a:xfrm>
          <a:prstGeom prst="rect">
            <a:avLst/>
          </a:prstGeom>
        </p:spPr>
      </p:pic>
      <p:pic>
        <p:nvPicPr>
          <p:cNvPr descr="" id="136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637200" y="2133000"/>
            <a:ext cx="2349000" cy="3428640"/>
          </a:xfrm>
          <a:prstGeom prst="rect">
            <a:avLst/>
          </a:prstGeom>
        </p:spPr>
      </p:pic>
      <p:sp>
        <p:nvSpPr>
          <p:cNvPr id="137" name="CustomShape 2"/>
          <p:cNvSpPr/>
          <p:nvPr/>
        </p:nvSpPr>
        <p:spPr>
          <a:xfrm>
            <a:off x="2574720" y="1068120"/>
            <a:ext cx="3835440" cy="6390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ru-RU" sz="3600">
                <a:solidFill>
                  <a:srgbClr val="002060"/>
                </a:solidFill>
                <a:latin typeface="Arial"/>
              </a:rPr>
              <a:t>«Мафин и паук»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b="1" lang="ru-RU" sz="4400">
                <a:solidFill>
                  <a:srgbClr val="ff0000"/>
                </a:solidFill>
                <a:latin typeface="Calibri"/>
              </a:rPr>
              <a:t>Кто главные герои произведения?</a:t>
            </a:r>
            <a:endParaRPr/>
          </a:p>
        </p:txBody>
      </p:sp>
      <p:pic>
        <p:nvPicPr>
          <p:cNvPr descr="" id="13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9720" y="1196640"/>
            <a:ext cx="4762080" cy="3342960"/>
          </a:xfrm>
          <a:prstGeom prst="rect">
            <a:avLst/>
          </a:prstGeom>
        </p:spPr>
      </p:pic>
      <p:pic>
        <p:nvPicPr>
          <p:cNvPr descr="" id="14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356000" y="3121560"/>
            <a:ext cx="4762080" cy="3362040"/>
          </a:xfrm>
          <a:prstGeom prst="rect">
            <a:avLst/>
          </a:prstGeom>
        </p:spPr>
      </p:pic>
    </p:spTree>
  </p:cSld>
  <p:timing>
    <p:tnLst>
      <p:par>
        <p:cTn dur="indefinite" id="27" nodeType="tmRoot" restart="never">
          <p:childTnLst>
            <p:seq>
              <p:cTn dur="indefinite" id="28" nodeType="mainSeq">
                <p:childTnLst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3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4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5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8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9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1187640" y="1052640"/>
            <a:ext cx="6840360" cy="21013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4400">
                <a:solidFill>
                  <a:srgbClr val="002060"/>
                </a:solidFill>
                <a:latin typeface="Calibri"/>
              </a:rPr>
              <a:t>Расскажите, как произошло знакомство Мафина с пауком.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