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.jpeg" ContentType="image/jpeg"/>
  <Override PartName="/ppt/media/image1.jpeg" ContentType="image/jpeg"/>
  <Override PartName="/ppt/media/image8.jpeg" ContentType="image/jpeg"/>
  <Override PartName="/ppt/media/image2.jpeg" ContentType="image/jpeg"/>
  <Override PartName="/ppt/media/image12.png" ContentType="image/png"/>
  <Override PartName="/ppt/media/image9.jpeg" ContentType="image/jpeg"/>
  <Override PartName="/ppt/media/image13.gif" ContentType="image/gif"/>
  <Override PartName="/ppt/media/image6.jpeg" ContentType="image/jpeg"/>
  <Override PartName="/ppt/media/image10.jpeg" ContentType="image/jpeg"/>
  <Override PartName="/ppt/media/image11.png" ContentType="image/png"/>
  <Override PartName="/ppt/media/image3.jpeg" ContentType="image/jpeg"/>
  <Override PartName="/ppt/media/image5.png" ContentType="image/png"/>
  <Override PartName="/ppt/media/image7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350">
                <a:solidFill>
                  <a:srgbClr val="000000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A10151-01D1-41D1-9161-115171F12121}" type="slidenum">
              <a:rPr lang="ru-RU" sz="1350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ru-RU" sz="33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350">
                <a:solidFill>
                  <a:srgbClr val="000000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E18121-71C1-41E1-A121-513111A1F121}" type="slidenum">
              <a:rPr lang="ru-RU" sz="1350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428000" y="5517360"/>
            <a:ext cx="4571640" cy="364680"/>
          </a:xfrm>
          <a:prstGeom prst="rect">
            <a:avLst/>
          </a:prstGeom>
        </p:spPr>
      </p:sp>
      <p:sp>
        <p:nvSpPr>
          <p:cNvPr id="75" name="CustomShape 2"/>
          <p:cNvSpPr/>
          <p:nvPr/>
        </p:nvSpPr>
        <p:spPr>
          <a:xfrm>
            <a:off x="27000" y="844920"/>
            <a:ext cx="5672160" cy="2527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7030a0"/>
                </a:solidFill>
                <a:latin typeface="Calibri"/>
              </a:rPr>
              <a:t>Урок литературного чтения.</a:t>
            </a:r>
            <a:endParaRPr/>
          </a:p>
          <a:p>
            <a:pPr algn="ctr"/>
            <a:r>
              <a:rPr b="1" lang="ru-RU" sz="3200">
                <a:solidFill>
                  <a:srgbClr val="7030a0"/>
                </a:solidFill>
                <a:latin typeface="Calibri"/>
              </a:rPr>
              <a:t>Песенки «Сюзон и мотылёк», «Знают мамы, знают дети».</a:t>
            </a:r>
            <a:endParaRPr/>
          </a:p>
        </p:txBody>
      </p:sp>
      <p:pic>
        <p:nvPicPr>
          <p:cNvPr descr="" id="7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672520" y="0"/>
            <a:ext cx="3491640" cy="3716640"/>
          </a:xfrm>
          <a:prstGeom prst="rect">
            <a:avLst/>
          </a:prstGeom>
        </p:spPr>
      </p:pic>
      <p:pic>
        <p:nvPicPr>
          <p:cNvPr descr="" id="7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000" y="3345480"/>
            <a:ext cx="4076640" cy="35053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71880" y="332640"/>
            <a:ext cx="8701560" cy="700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000">
                <a:solidFill>
                  <a:srgbClr val="ff0000"/>
                </a:solidFill>
                <a:latin typeface="Calibri"/>
              </a:rPr>
              <a:t>Подбери пословицы, которые подойдут по смыслу к этой песенке.</a:t>
            </a:r>
            <a:endParaRPr/>
          </a:p>
          <a:p>
            <a:r>
              <a:rPr b="1" lang="ru-RU" sz="2000">
                <a:solidFill>
                  <a:srgbClr val="ff0000"/>
                </a:solidFill>
                <a:latin typeface="Calibri"/>
              </a:rPr>
              <a:t>Объясни смысл следующих пословиц.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425520" y="1003320"/>
            <a:ext cx="7992360" cy="8218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Без труда не выловишь и рыбку из пруда.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383760" y="1550880"/>
            <a:ext cx="8149680" cy="8218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Была бы охота - заладится всякая работа. 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01" name="CustomShape 4"/>
          <p:cNvSpPr/>
          <p:nvPr/>
        </p:nvSpPr>
        <p:spPr>
          <a:xfrm>
            <a:off x="395640" y="2019240"/>
            <a:ext cx="7902000" cy="791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Без дела жить - только небо копт</a:t>
            </a:r>
            <a:r>
              <a:rPr b="1" lang="ru-RU" sz="2800">
                <a:solidFill>
                  <a:srgbClr val="7030a0"/>
                </a:solidFill>
                <a:latin typeface="arial"/>
              </a:rPr>
              <a:t>ить</a:t>
            </a:r>
            <a:r>
              <a:rPr lang="ru-RU">
                <a:solidFill>
                  <a:srgbClr val="000000"/>
                </a:solidFill>
                <a:latin typeface="arial"/>
              </a:rPr>
              <a:t>.</a:t>
            </a:r>
            <a:r>
              <a:rPr lang="ru-RU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02" name="CustomShape 5"/>
          <p:cNvSpPr/>
          <p:nvPr/>
        </p:nvSpPr>
        <p:spPr>
          <a:xfrm>
            <a:off x="383760" y="2578680"/>
            <a:ext cx="8117280" cy="4561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Без топора не плотик, без иглы не портной. </a:t>
            </a:r>
            <a:endParaRPr/>
          </a:p>
        </p:txBody>
      </p:sp>
      <p:sp>
        <p:nvSpPr>
          <p:cNvPr id="103" name="CustomShape 6"/>
          <p:cNvSpPr/>
          <p:nvPr/>
        </p:nvSpPr>
        <p:spPr>
          <a:xfrm>
            <a:off x="398520" y="3159360"/>
            <a:ext cx="4571640" cy="8218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Богатство молодца - труд. 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04" name="CustomShape 7"/>
          <p:cNvSpPr/>
          <p:nvPr/>
        </p:nvSpPr>
        <p:spPr>
          <a:xfrm>
            <a:off x="383760" y="3717000"/>
            <a:ext cx="8322480" cy="118764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Будешь трудиться - будет у тебя и хлеб, и молоко водиться. 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05" name="CustomShape 8"/>
          <p:cNvSpPr/>
          <p:nvPr/>
        </p:nvSpPr>
        <p:spPr>
          <a:xfrm>
            <a:off x="2419200" y="5412600"/>
            <a:ext cx="4606560" cy="1004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6000">
                <a:solidFill>
                  <a:srgbClr val="c00000"/>
                </a:solidFill>
                <a:latin typeface="Calibri"/>
              </a:rPr>
              <a:t>МОЛОДЦЫ!</a:t>
            </a:r>
            <a:endParaRPr/>
          </a:p>
        </p:txBody>
      </p:sp>
    </p:spTree>
  </p:cSld>
  <p:timing>
    <p:tnLst>
      <p:par>
        <p:cTn dur="indefinite" id="14" nodeType="tmRoot" restart="never">
          <p:childTnLst>
            <p:seq>
              <p:cTn dur="indefinite" id="15" nodeType="mainSeq">
                <p:childTnLst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79640" y="18360"/>
            <a:ext cx="8784720" cy="6948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7030a0"/>
                </a:solidFill>
                <a:latin typeface="Calibri"/>
              </a:rPr>
              <a:t>Укажи название английской народной песенки.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1) «Перчатки»                          3) «Сюзон и мотылёк»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2) «Бульдог по кличке Дог»  4) «Знают мамы, знают дети»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А 2. Без чего не сдвинешь воз?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1) без коня                                3) без колёс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2) без труда                               4) без взрослых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А 3. С какого языка Н. Гернет и С. Гиппиус переели песенку «Сюзон и мотылёк»?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1) с немецкого                        3) с английского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2) с американского               4) с французского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В 1. В какой песенке рассказывается о девочке, которая не хотела учиться?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1) «Храбрецы»                        3) «Знают мамы, знают дети»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2) «Сюзон и мотылёк»          4) «Перчатки»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220000" y="68400"/>
            <a:ext cx="3632040" cy="3179880"/>
          </a:xfrm>
          <a:prstGeom prst="rect">
            <a:avLst/>
          </a:prstGeom>
        </p:spPr>
      </p:pic>
      <p:sp>
        <p:nvSpPr>
          <p:cNvPr id="108" name="CustomShape 1"/>
          <p:cNvSpPr/>
          <p:nvPr/>
        </p:nvSpPr>
        <p:spPr>
          <a:xfrm>
            <a:off x="2150640" y="122040"/>
            <a:ext cx="2958840" cy="699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4000">
                <a:solidFill>
                  <a:srgbClr val="7030a0"/>
                </a:solidFill>
                <a:latin typeface="Calibri"/>
              </a:rPr>
              <a:t>Рефлексия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-139320" y="1400760"/>
            <a:ext cx="585468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3200">
                <a:solidFill>
                  <a:srgbClr val="7030a0"/>
                </a:solidFill>
                <a:latin typeface="Calibri"/>
              </a:rPr>
              <a:t>Давайте раскрасим бабочку</a:t>
            </a:r>
            <a:endParaRPr/>
          </a:p>
        </p:txBody>
      </p:sp>
      <p:sp>
        <p:nvSpPr>
          <p:cNvPr id="110" name="CustomShape 3"/>
          <p:cNvSpPr/>
          <p:nvPr/>
        </p:nvSpPr>
        <p:spPr>
          <a:xfrm>
            <a:off x="611640" y="2853000"/>
            <a:ext cx="8010000" cy="3733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15000"/>
              </a:lnSpc>
            </a:pPr>
            <a:r>
              <a:rPr b="1" lang="ru-RU" sz="4000">
                <a:solidFill>
                  <a:srgbClr val="92d050"/>
                </a:solidFill>
                <a:latin typeface="Calibri"/>
                <a:ea typeface="Calibri"/>
              </a:rPr>
              <a:t>Зеленый цвет </a:t>
            </a: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</a:rPr>
              <a:t>– мне все понравилось и все удалось.</a:t>
            </a:r>
            <a:endParaRPr/>
          </a:p>
          <a:p>
            <a:pPr>
              <a:lnSpc>
                <a:spcPct val="115000"/>
              </a:lnSpc>
            </a:pPr>
            <a:r>
              <a:rPr b="1" lang="ru-RU" sz="4000">
                <a:solidFill>
                  <a:srgbClr val="ffff00"/>
                </a:solidFill>
                <a:latin typeface="Calibri"/>
                <a:ea typeface="Calibri"/>
              </a:rPr>
              <a:t>Желтый цвет </a:t>
            </a: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</a:rPr>
              <a:t>– мне понравилось, но работа не удалась.</a:t>
            </a:r>
            <a:endParaRPr/>
          </a:p>
          <a:p>
            <a:pPr>
              <a:lnSpc>
                <a:spcPct val="115000"/>
              </a:lnSpc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</a:rPr>
              <a:t>Красный цвет </a:t>
            </a: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</a:rPr>
              <a:t>– мне было скучно, у меня ничего не получилось.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95640" y="908640"/>
            <a:ext cx="8208720" cy="3868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Выберите и продолжите любое предложение.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На сегодняшнем уроке я узнал(а)…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7030a0"/>
                </a:solidFill>
                <a:latin typeface="Calibri"/>
              </a:rPr>
              <a:t>На этом уроке я похвалил(а) бы себя за…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7030a0"/>
                </a:solidFill>
                <a:latin typeface="Calibri"/>
              </a:rPr>
              <a:t>После урока мне захотелось…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7030a0"/>
                </a:solidFill>
                <a:latin typeface="Calibri"/>
              </a:rPr>
              <a:t>Сегодня я сумел(а)…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228360" y="0"/>
            <a:ext cx="2902320" cy="396000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179640" y="910440"/>
            <a:ext cx="7776360" cy="2527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7030a0"/>
                </a:solidFill>
                <a:latin typeface="Calibri Light"/>
              </a:rPr>
              <a:t>Балуются бархатные бабочки: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Боярышницы, Бражники, Беляночки!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Будоражат бутоны барбариса,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Буйно бредят балетом Бенефиса!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endParaRPr/>
          </a:p>
        </p:txBody>
      </p:sp>
      <p:pic>
        <p:nvPicPr>
          <p:cNvPr descr="" id="8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" y="2897280"/>
            <a:ext cx="5832360" cy="3744000"/>
          </a:xfrm>
          <a:prstGeom prst="rect">
            <a:avLst/>
          </a:prstGeom>
        </p:spPr>
      </p:pic>
      <p:sp>
        <p:nvSpPr>
          <p:cNvPr id="81" name="CustomShape 2"/>
          <p:cNvSpPr/>
          <p:nvPr/>
        </p:nvSpPr>
        <p:spPr>
          <a:xfrm>
            <a:off x="2480040" y="209160"/>
            <a:ext cx="3949560" cy="5778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3200">
                <a:solidFill>
                  <a:srgbClr val="ff0000"/>
                </a:solidFill>
                <a:latin typeface="Calibri"/>
              </a:rPr>
              <a:t>Речевая разминка.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710280" y="5085360"/>
            <a:ext cx="788652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ru-RU" sz="3600">
                <a:solidFill>
                  <a:srgbClr val="7030a0"/>
                </a:solidFill>
                <a:latin typeface="Calibri Light"/>
              </a:rPr>
              <a:t>С глубокой древности люди восхищались красотой и изяществом бабочек.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51640" y="188640"/>
            <a:ext cx="8640720" cy="350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2800">
                <a:solidFill>
                  <a:srgbClr val="002060"/>
                </a:solidFill>
                <a:latin typeface="Calibri"/>
              </a:rPr>
              <a:t>Бабочки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- отряд насекомых. Одни из самых красивых существ на земле!. Они похожи на живые цветы. Причудливость и яркость окраски их крыльев сказочная. За их красоту люди  дали бабочкам красивые имена: Махаон. Адмирал, Аполлон, Зорька, Лимонница. Бабочки летают днём, а ночью подняв крылья отдыхают.</a:t>
            </a:r>
            <a:endParaRPr/>
          </a:p>
        </p:txBody>
      </p:sp>
      <p:pic>
        <p:nvPicPr>
          <p:cNvPr descr="" id="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3297240"/>
            <a:ext cx="8424720" cy="32997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712720" cy="662436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267640" y="188640"/>
            <a:ext cx="4571640" cy="94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800">
                <a:solidFill>
                  <a:srgbClr val="7030a0"/>
                </a:solidFill>
                <a:latin typeface="Calibri"/>
              </a:rPr>
              <a:t>Французская песенка 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«Сюзон и мотылёк»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340640"/>
            <a:ext cx="8784720" cy="53283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1640" y="116640"/>
            <a:ext cx="7886520" cy="8161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ru-RU" sz="3300">
                <a:solidFill>
                  <a:srgbClr val="7030a0"/>
                </a:solidFill>
                <a:latin typeface="Calibri Light"/>
              </a:rPr>
              <a:t>Чем отличаются бабочки от мотыльков?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0" y="3203280"/>
            <a:ext cx="9143640" cy="4401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ru-RU" sz="2400">
                <a:solidFill>
                  <a:srgbClr val="7030a0"/>
                </a:solidFill>
                <a:latin typeface="Calibri"/>
              </a:rPr>
              <a:t>И те, и другие, относятся к одному отряду и по факту  (с точки зрения биологии)  абсолютно одинаковы. Но  в быту и "на глазок" принято  одних называть бабочками, а других - мотыльками.</a:t>
            </a:r>
            <a:endParaRPr/>
          </a:p>
          <a:p>
            <a:pPr>
              <a:lnSpc>
                <a:spcPct val="90000"/>
              </a:lnSpc>
            </a:pPr>
            <a:r>
              <a:rPr b="1" lang="ru-RU" sz="2400">
                <a:solidFill>
                  <a:srgbClr val="7030a0"/>
                </a:solidFill>
                <a:latin typeface="Calibri"/>
              </a:rPr>
              <a:t> </a:t>
            </a:r>
            <a:r>
              <a:rPr b="1" lang="ru-RU" sz="2400">
                <a:solidFill>
                  <a:srgbClr val="7030a0"/>
                </a:solidFill>
                <a:latin typeface="Calibri"/>
              </a:rPr>
              <a:t>Бабочки: дневные, яркие, с длинными усиками заканчивающимися головками (булавоусые), с изящным тонким тельцем, складывают крылья вертикально за спиной.</a:t>
            </a:r>
            <a:endParaRPr/>
          </a:p>
          <a:p>
            <a:pPr>
              <a:lnSpc>
                <a:spcPct val="90000"/>
              </a:lnSpc>
            </a:pPr>
            <a:r>
              <a:rPr b="1" lang="ru-RU" sz="2400">
                <a:solidFill>
                  <a:srgbClr val="7030a0"/>
                </a:solidFill>
                <a:latin typeface="Calibri"/>
              </a:rPr>
              <a:t> </a:t>
            </a:r>
            <a:r>
              <a:rPr b="1" lang="ru-RU" sz="2400">
                <a:solidFill>
                  <a:srgbClr val="7030a0"/>
                </a:solidFill>
                <a:latin typeface="Calibri"/>
              </a:rPr>
              <a:t>Мотыльки: ночные,  серых оттенков, блекло окрашенные, усики короче чем у бабочек и мохнатые, тельце крупное и мясистое, крылышки складывают горизонтально вдоль тела (сложенные крылья принимают форму крыльев самолета)</a:t>
            </a:r>
            <a:endParaRPr/>
          </a:p>
          <a:p>
            <a:pPr>
              <a:lnSpc>
                <a:spcPct val="90000"/>
              </a:lnSpc>
            </a:pPr>
            <a:r>
              <a:rPr b="1" lang="ru-RU" sz="1600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1600">
                <a:solidFill>
                  <a:srgbClr val="ffffff"/>
                </a:solidFill>
                <a:latin typeface="Calibri"/>
              </a:rPr>
              <a:t>общем активны днем, а мотыльки —  имеют более яркую </a:t>
            </a:r>
            <a:endParaRPr/>
          </a:p>
          <a:p>
            <a:pPr>
              <a:lnSpc>
                <a:spcPct val="90000"/>
              </a:lnSpc>
            </a:pPr>
            <a:r>
              <a:rPr b="1" lang="ru-RU" sz="1600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1600">
                <a:solidFill>
                  <a:srgbClr val="ffffff"/>
                </a:solidFill>
                <a:latin typeface="Calibri"/>
              </a:rPr>
              <a:t>И кроме того,  бабочки и мотыльки по-разному складывают крылышки, когда отдыхают: у мотыльков крылышки лежат плоско, как крылья самолета, а бабочки держат свои </a:t>
            </a:r>
            <a:r>
              <a:rPr b="1" lang="ru-RU" sz="1400">
                <a:solidFill>
                  <a:srgbClr val="ffffff"/>
                </a:solidFill>
                <a:latin typeface="Calibri"/>
              </a:rPr>
              <a:t>крылышки вертикально над телом. И еще у мотылька тельце мясистое, а усики мохнатые.</a:t>
            </a:r>
            <a:endParaRPr/>
          </a:p>
        </p:txBody>
      </p:sp>
      <p:pic>
        <p:nvPicPr>
          <p:cNvPr descr="" id="90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714240"/>
            <a:ext cx="3528000" cy="2468520"/>
          </a:xfrm>
          <a:prstGeom prst="rect">
            <a:avLst/>
          </a:prstGeom>
        </p:spPr>
      </p:pic>
      <p:pic>
        <p:nvPicPr>
          <p:cNvPr descr="" id="9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00" y="714240"/>
            <a:ext cx="3277800" cy="24886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2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" y="0"/>
            <a:ext cx="6108120" cy="6857640"/>
          </a:xfrm>
          <a:prstGeom prst="rect">
            <a:avLst/>
          </a:prstGeom>
        </p:spPr>
      </p:pic>
      <p:sp>
        <p:nvSpPr>
          <p:cNvPr id="93" name="CustomShape 1"/>
          <p:cNvSpPr/>
          <p:nvPr/>
        </p:nvSpPr>
        <p:spPr>
          <a:xfrm>
            <a:off x="4860000" y="1052640"/>
            <a:ext cx="4571640" cy="5087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7030a0"/>
                </a:solidFill>
                <a:latin typeface="Calibri"/>
              </a:rPr>
              <a:t>Утром бабочка проснулась,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Улыбнулась, потянулась,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Раз - росой она умылась,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Два - изящно покружилась,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Три - нагнулась и присела,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На четыре - улетела.</a:t>
            </a:r>
            <a:endParaRPr/>
          </a:p>
          <a:p>
            <a:r>
              <a:rPr lang="ru-RU" sz="2800">
                <a:solidFill>
                  <a:srgbClr val="7030a0"/>
                </a:solidFill>
                <a:latin typeface="Calibri"/>
              </a:rPr>
              <a:t>У реки остановилась.</a:t>
            </a:r>
            <a:endParaRPr/>
          </a:p>
          <a:p>
            <a:r>
              <a:rPr lang="ru-RU" sz="2800">
                <a:solidFill>
                  <a:srgbClr val="7030a0"/>
                </a:solidFill>
                <a:latin typeface="Calibri"/>
              </a:rPr>
              <a:t>Над водою покружилась.</a:t>
            </a:r>
            <a:endParaRPr/>
          </a:p>
          <a:p>
            <a:r>
              <a:rPr b="1" lang="ru-RU" sz="2000">
                <a:solidFill>
                  <a:srgbClr val="ffffff"/>
                </a:solidFill>
                <a:latin typeface="Calibri"/>
              </a:rPr>
              <a:t>ков их нет. Бабочки 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2517840" y="188640"/>
            <a:ext cx="3843000" cy="5778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3200">
                <a:solidFill>
                  <a:srgbClr val="7030a0"/>
                </a:solidFill>
                <a:latin typeface="Calibri"/>
              </a:rPr>
              <a:t>Физкультминутка.</a:t>
            </a:r>
            <a:endParaRPr/>
          </a:p>
        </p:txBody>
      </p:sp>
      <p:pic>
        <p:nvPicPr>
          <p:cNvPr descr="" id="95" name="Detskie_-_Babochka_(xMusic.me)"/>
          <p:cNvPicPr/>
          <p:nvPr/>
        </p:nvPicPr>
        <p:blipFill>
          <a:blip r:embed="rId2"/>
          <a:stretch>
            <a:fillRect/>
          </a:stretch>
        </p:blipFill>
        <p:spPr>
          <a:xfrm>
            <a:off x="7812360" y="5922000"/>
            <a:ext cx="609120" cy="60912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fill="hold" id="10" nodeType="interactiveSeq" restart="whenNotActive">
                <p:childTnLst>
                  <p:par>
                    <p:cTn fill="hold" id="11">
                      <p:stCondLst/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547640" y="260640"/>
            <a:ext cx="5867640" cy="94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800">
                <a:solidFill>
                  <a:srgbClr val="7030a0"/>
                </a:solidFill>
                <a:latin typeface="Calibri"/>
              </a:rPr>
              <a:t>Немецкая народная песенка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«Знают мамы, знают дети». </a:t>
            </a:r>
            <a:endParaRPr/>
          </a:p>
        </p:txBody>
      </p:sp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14640"/>
            <a:ext cx="9143640" cy="56430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