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4.jpeg" ContentType="image/jpeg"/>
  <Override PartName="/ppt/media/image8.png" ContentType="image/png"/>
  <Override PartName="/ppt/media/image12.jpeg" ContentType="image/jpeg"/>
  <Override PartName="/ppt/media/image13.png" ContentType="image/png"/>
  <Override PartName="/ppt/media/image11.jpeg" ContentType="image/jpeg"/>
  <Override PartName="/ppt/media/image9.png" ContentType="image/png"/>
  <Override PartName="/ppt/media/image10.jpeg" ContentType="image/jpeg"/>
  <Override PartName="/ppt/media/image1.png" ContentType="image/png"/>
  <Override PartName="/ppt/media/image20.png" ContentType="image/png"/>
  <Override PartName="/ppt/media/image18.png" ContentType="image/png"/>
  <Override PartName="/ppt/media/image7.jpeg" ContentType="image/jpeg"/>
  <Override PartName="/ppt/media/image6.jpeg" ContentType="image/jpeg"/>
  <Override PartName="/ppt/media/image5.jpeg" ContentType="image/jpeg"/>
  <Override PartName="/ppt/media/image2.png" ContentType="image/png"/>
  <Override PartName="/ppt/media/image4.jpeg" ContentType="image/jpeg"/>
  <Override PartName="/ppt/media/image21.png" ContentType="image/png"/>
  <Override PartName="/ppt/media/image19.png" ContentType="image/png"/>
  <Override PartName="/ppt/media/image15.png" ContentType="image/png"/>
  <Override PartName="/ppt/media/image3.jpeg" ContentType="image/jpeg"/>
  <Override PartName="/ppt/media/image17.jpeg" ContentType="image/jpeg"/>
  <Override PartName="/ppt/media/image16.png" ContentType="image/pn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1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_rels/slide3.xml.rels" ContentType="application/vnd.openxmlformats-package.relationships+xml"/>
  <Override PartName="/ppt/slides/_rels/slide13.xml.rels" ContentType="application/vnd.openxmlformats-package.relationships+xml"/>
  <Override PartName="/ppt/slides/_rels/slide2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15.xml.rels" ContentType="application/vnd.openxmlformats-package.relationships+xml"/>
  <Override PartName="/ppt/slides/_rels/slide4.xml.rels" ContentType="application/vnd.openxmlformats-package.relationships+xml"/>
  <Override PartName="/ppt/slides/_rels/slide14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92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4526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856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4526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852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92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856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852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1350">
                <a:solidFill>
                  <a:srgbClr val="000000"/>
                </a:solidFill>
                <a:latin typeface="Calibri"/>
              </a:rPr>
              <a:t>18.3.20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A1316151-F111-41D1-A171-F1E141113141}" type="slidenum">
              <a:rPr lang="ru-RU" sz="1350">
                <a:solidFill>
                  <a:srgbClr val="000000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ru-RU" sz="3300">
                <a:solidFill>
                  <a:srgbClr val="000000"/>
                </a:solidFill>
                <a:latin typeface="Calibri Light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ru-RU" sz="1350">
                <a:solidFill>
                  <a:srgbClr val="000000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 sz="1350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 sz="1350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 sz="1350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 sz="1350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1350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1350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 sz="1350">
                <a:solidFill>
                  <a:srgbClr val="000000"/>
                </a:solidFill>
                <a:latin typeface="Calibri"/>
              </a:rPr>
              <a:t>Восьмой уровень структуры</a:t>
            </a:r>
            <a:endParaRPr/>
          </a:p>
          <a:p>
            <a:r>
              <a:rPr lang="ru-RU" sz="1350">
                <a:solidFill>
                  <a:srgbClr val="000000"/>
                </a:solidFill>
                <a:latin typeface="Calibri"/>
              </a:rPr>
              <a:t>Девятый уровень структурыОбразец текста</a:t>
            </a:r>
            <a:endParaRPr/>
          </a:p>
          <a:p>
            <a:r>
              <a:rPr lang="ru-RU" sz="135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r>
              <a:rPr lang="ru-RU" sz="135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r>
              <a:rPr lang="ru-RU" sz="1350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r>
              <a:rPr lang="ru-RU" sz="1350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1350">
                <a:solidFill>
                  <a:srgbClr val="000000"/>
                </a:solidFill>
                <a:latin typeface="Calibri"/>
              </a:rPr>
              <a:t>18.3.20</a:t>
            </a:r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B1A1B111-81E1-41E1-B131-B1F10141E131}" type="slidenum">
              <a:rPr lang="ru-RU" sz="1350">
                <a:solidFill>
                  <a:srgbClr val="000000"/>
                </a:solidFill>
                <a:latin typeface="Calibri"/>
              </a:rPr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4" name="Рисунок 1"/>
          <p:cNvPicPr/>
          <p:nvPr/>
        </p:nvPicPr>
        <p:blipFill>
          <a:blip r:embed="rId1"/>
          <a:stretch>
            <a:fillRect/>
          </a:stretch>
        </p:blipFill>
        <p:spPr>
          <a:xfrm>
            <a:off x="467640" y="2737440"/>
            <a:ext cx="2797920" cy="2203200"/>
          </a:xfrm>
          <a:prstGeom prst="rect">
            <a:avLst/>
          </a:prstGeom>
        </p:spPr>
      </p:pic>
      <p:sp>
        <p:nvSpPr>
          <p:cNvPr id="75" name="CustomShape 1"/>
          <p:cNvSpPr/>
          <p:nvPr/>
        </p:nvSpPr>
        <p:spPr>
          <a:xfrm>
            <a:off x="1835640" y="908640"/>
            <a:ext cx="7416360" cy="25282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4000">
                <a:solidFill>
                  <a:srgbClr val="7030a0"/>
                </a:solidFill>
                <a:latin typeface="Calibri"/>
              </a:rPr>
              <a:t>Урок литературного чтения</a:t>
            </a:r>
            <a:endParaRPr/>
          </a:p>
          <a:p>
            <a:pPr algn="ctr"/>
            <a:r>
              <a:rPr b="1" lang="ru-RU" sz="4000">
                <a:solidFill>
                  <a:srgbClr val="ff0000"/>
                </a:solidFill>
                <a:latin typeface="Calibri"/>
              </a:rPr>
              <a:t>Песенки «Сюзон и мотылёк», </a:t>
            </a:r>
            <a:r>
              <a:rPr b="1" lang="ru-RU" sz="4000">
                <a:solidFill>
                  <a:srgbClr val="002060"/>
                </a:solidFill>
                <a:latin typeface="Calibri"/>
              </a:rPr>
              <a:t>«Знают мамы, знают дети».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2267640" y="188640"/>
            <a:ext cx="4571640" cy="94356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2800">
                <a:solidFill>
                  <a:srgbClr val="7030a0"/>
                </a:solidFill>
                <a:latin typeface="Calibri"/>
              </a:rPr>
              <a:t>Французская песенка </a:t>
            </a:r>
            <a:r>
              <a:rPr b="1" lang="ru-RU" sz="2800">
                <a:solidFill>
                  <a:srgbClr val="7030a0"/>
                </a:solidFill>
                <a:latin typeface="Calibri"/>
              </a:rPr>
              <a:t>
</a:t>
            </a:r>
            <a:r>
              <a:rPr b="1" lang="ru-RU" sz="2800">
                <a:solidFill>
                  <a:srgbClr val="7030a0"/>
                </a:solidFill>
                <a:latin typeface="Calibri"/>
              </a:rPr>
              <a:t>«Сюзон и мотылёк»</a:t>
            </a:r>
            <a:endParaRPr/>
          </a:p>
        </p:txBody>
      </p:sp>
      <p:pic>
        <p:nvPicPr>
          <p:cNvPr descr="" id="10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61280" y="1441080"/>
            <a:ext cx="8784720" cy="5328360"/>
          </a:xfrm>
          <a:prstGeom prst="rect">
            <a:avLst/>
          </a:prstGeom>
        </p:spPr>
      </p:pic>
      <p:pic>
        <p:nvPicPr>
          <p:cNvPr descr="" id="106" name="Rostislav+Plyatt+Syuzon+i+motylek+francuzskaya+pesenka-1"/>
          <p:cNvPicPr/>
          <p:nvPr/>
        </p:nvPicPr>
        <p:blipFill>
          <a:blip r:embed="rId2"/>
          <a:stretch>
            <a:fillRect/>
          </a:stretch>
        </p:blipFill>
        <p:spPr>
          <a:xfrm>
            <a:off x="266760" y="3213000"/>
            <a:ext cx="487080" cy="487080"/>
          </a:xfrm>
          <a:prstGeom prst="rect">
            <a:avLst/>
          </a:prstGeom>
        </p:spPr>
      </p:pic>
      <p:pic>
        <p:nvPicPr>
          <p:cNvPr descr="" id="107" name="M+Malevich+ispLiza+Yarovaya+Syuzon+i+motylek"/>
          <p:cNvPicPr/>
          <p:nvPr/>
        </p:nvPicPr>
        <p:blipFill>
          <a:blip r:embed="rId3"/>
          <a:stretch>
            <a:fillRect/>
          </a:stretch>
        </p:blipFill>
        <p:spPr>
          <a:xfrm>
            <a:off x="344880" y="5045760"/>
            <a:ext cx="487080" cy="487080"/>
          </a:xfrm>
          <a:prstGeom prst="rect">
            <a:avLst/>
          </a:prstGeom>
        </p:spPr>
      </p:pic>
    </p:spTree>
  </p:cSld>
  <p:timing>
    <p:tnLst>
      <p:par>
        <p:cTn dur="indefinite" id="50" nodeType="tmRoot" restart="never">
          <p:childTnLst>
            <p:seq>
              <p:cTn fill="hold" id="51" nodeType="interactiveSeq" restart="whenNotActive">
                <p:childTnLst>
                  <p:par>
                    <p:cTn fill="hold" id="52">
                      <p:stCondLst/>
                      <p:childTnLst>
                        <p:par>
                          <p:cTn fill="hold" id="53">
                            <p:stCondLst>
                              <p:cond delay="0"/>
                            </p:stCondLst>
                            <p:childTnLst>
                              <p:par>
                                <p:cTn fill="hold" id="54" nodeType="clickEffect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fill="hold" id="55" nodeType="interactiveSeq" restart="whenNotActive">
                <p:childTnLst>
                  <p:par>
                    <p:cTn fill="hold" id="56">
                      <p:stCondLst/>
                      <p:childTnLst>
                        <p:par>
                          <p:cTn fill="hold" id="57">
                            <p:stCondLst>
                              <p:cond delay="0"/>
                            </p:stCondLst>
                            <p:childTnLst>
                              <p:par>
                                <p:cTn fill="hold" id="58" nodeType="clickEffect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1547640" y="260640"/>
            <a:ext cx="5867640" cy="94356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2800">
                <a:solidFill>
                  <a:srgbClr val="7030a0"/>
                </a:solidFill>
                <a:latin typeface="Calibri"/>
              </a:rPr>
              <a:t>Немецкая народная песенка</a:t>
            </a:r>
            <a:r>
              <a:rPr b="1" lang="ru-RU" sz="2800">
                <a:solidFill>
                  <a:srgbClr val="7030a0"/>
                </a:solidFill>
                <a:latin typeface="Calibri"/>
              </a:rPr>
              <a:t>
</a:t>
            </a:r>
            <a:r>
              <a:rPr b="1" lang="ru-RU" sz="2800">
                <a:solidFill>
                  <a:srgbClr val="7030a0"/>
                </a:solidFill>
                <a:latin typeface="Calibri"/>
              </a:rPr>
              <a:t>«Знают мамы, знают дети». </a:t>
            </a:r>
            <a:endParaRPr/>
          </a:p>
        </p:txBody>
      </p:sp>
      <p:pic>
        <p:nvPicPr>
          <p:cNvPr descr="" id="10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214640"/>
            <a:ext cx="9143640" cy="5643000"/>
          </a:xfrm>
          <a:prstGeom prst="rect">
            <a:avLst/>
          </a:prstGeom>
        </p:spPr>
      </p:pic>
      <p:pic>
        <p:nvPicPr>
          <p:cNvPr descr="" id="110" name="Literatura_zarubezhnyh_stran_-_Znayut_mamy_znayut_deti_(iPleer.fm)"/>
          <p:cNvPicPr/>
          <p:nvPr/>
        </p:nvPicPr>
        <p:blipFill>
          <a:blip r:embed="rId2"/>
          <a:stretch>
            <a:fillRect/>
          </a:stretch>
        </p:blipFill>
        <p:spPr>
          <a:xfrm>
            <a:off x="683640" y="3548880"/>
            <a:ext cx="487080" cy="487080"/>
          </a:xfrm>
          <a:prstGeom prst="rect">
            <a:avLst/>
          </a:prstGeom>
        </p:spPr>
      </p:pic>
    </p:spTree>
  </p:cSld>
  <p:timing>
    <p:tnLst>
      <p:par>
        <p:cTn dur="indefinite" id="59" nodeType="tmRoot" restart="never">
          <p:childTnLst>
            <p:seq>
              <p:cTn fill="hold" id="60" nodeType="interactiveSeq" restart="whenNotActive">
                <p:childTnLst>
                  <p:par>
                    <p:cTn fill="hold" id="61">
                      <p:stCondLst/>
                      <p:childTnLst>
                        <p:par>
                          <p:cTn fill="hold" id="62">
                            <p:stCondLst>
                              <p:cond delay="0"/>
                            </p:stCondLst>
                            <p:childTnLst>
                              <p:par>
                                <p:cTn fill="hold" id="63" nodeType="clickEffect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179640" y="18360"/>
            <a:ext cx="8784720" cy="694836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txBody>
          <a:bodyPr bIns="45000" lIns="90000" rIns="90000" tIns="45000"/>
          <a:p>
            <a:r>
              <a:rPr b="1" lang="ru-RU">
                <a:solidFill>
                  <a:srgbClr val="7030a0"/>
                </a:solidFill>
                <a:latin typeface="Calibri"/>
              </a:rPr>
              <a:t>Укажи название английской народной песенки.</a:t>
            </a:r>
            <a:endParaRPr/>
          </a:p>
          <a:p>
            <a:endParaRPr/>
          </a:p>
          <a:p>
            <a:r>
              <a:rPr b="1" lang="ru-RU">
                <a:solidFill>
                  <a:srgbClr val="7030a0"/>
                </a:solidFill>
                <a:latin typeface="Calibri"/>
              </a:rPr>
              <a:t> </a:t>
            </a:r>
            <a:r>
              <a:rPr b="1" lang="ru-RU">
                <a:solidFill>
                  <a:srgbClr val="7030a0"/>
                </a:solidFill>
                <a:latin typeface="Calibri"/>
              </a:rPr>
              <a:t>1) «Перчатки»                          3) «Сюзон и мотылёк»</a:t>
            </a:r>
            <a:endParaRPr/>
          </a:p>
          <a:p>
            <a:endParaRPr/>
          </a:p>
          <a:p>
            <a:r>
              <a:rPr b="1" lang="ru-RU">
                <a:solidFill>
                  <a:srgbClr val="7030a0"/>
                </a:solidFill>
                <a:latin typeface="Calibri"/>
              </a:rPr>
              <a:t>2) «Бульдог по кличке Дог»  4) «Знают мамы, знают дети»</a:t>
            </a:r>
            <a:endParaRPr/>
          </a:p>
          <a:p>
            <a:endParaRPr/>
          </a:p>
          <a:p>
            <a:r>
              <a:rPr b="1" lang="ru-RU">
                <a:solidFill>
                  <a:srgbClr val="7030a0"/>
                </a:solidFill>
                <a:latin typeface="Calibri"/>
              </a:rPr>
              <a:t>А 2. Без чего не сдвинешь воз?</a:t>
            </a:r>
            <a:endParaRPr/>
          </a:p>
          <a:p>
            <a:endParaRPr/>
          </a:p>
          <a:p>
            <a:r>
              <a:rPr b="1" lang="ru-RU">
                <a:solidFill>
                  <a:srgbClr val="7030a0"/>
                </a:solidFill>
                <a:latin typeface="Calibri"/>
              </a:rPr>
              <a:t> </a:t>
            </a:r>
            <a:r>
              <a:rPr b="1" lang="ru-RU">
                <a:solidFill>
                  <a:srgbClr val="7030a0"/>
                </a:solidFill>
                <a:latin typeface="Calibri"/>
              </a:rPr>
              <a:t>1) без коня                                3) без колёс</a:t>
            </a:r>
            <a:endParaRPr/>
          </a:p>
          <a:p>
            <a:endParaRPr/>
          </a:p>
          <a:p>
            <a:r>
              <a:rPr b="1" lang="ru-RU">
                <a:solidFill>
                  <a:srgbClr val="7030a0"/>
                </a:solidFill>
                <a:latin typeface="Calibri"/>
              </a:rPr>
              <a:t>2) без труда                               4) без взрослых</a:t>
            </a:r>
            <a:endParaRPr/>
          </a:p>
          <a:p>
            <a:endParaRPr/>
          </a:p>
          <a:p>
            <a:r>
              <a:rPr b="1" lang="ru-RU">
                <a:solidFill>
                  <a:srgbClr val="7030a0"/>
                </a:solidFill>
                <a:latin typeface="Calibri"/>
              </a:rPr>
              <a:t>А 3. С какого языка Н. Гернет и С. Гиппиус переели песенку «Сюзон и мотылёк»?</a:t>
            </a:r>
            <a:endParaRPr/>
          </a:p>
          <a:p>
            <a:endParaRPr/>
          </a:p>
          <a:p>
            <a:r>
              <a:rPr b="1" lang="ru-RU">
                <a:solidFill>
                  <a:srgbClr val="7030a0"/>
                </a:solidFill>
                <a:latin typeface="Calibri"/>
              </a:rPr>
              <a:t> </a:t>
            </a:r>
            <a:r>
              <a:rPr b="1" lang="ru-RU">
                <a:solidFill>
                  <a:srgbClr val="7030a0"/>
                </a:solidFill>
                <a:latin typeface="Calibri"/>
              </a:rPr>
              <a:t>1) с немецкого                        3) с английского</a:t>
            </a:r>
            <a:endParaRPr/>
          </a:p>
          <a:p>
            <a:endParaRPr/>
          </a:p>
          <a:p>
            <a:r>
              <a:rPr b="1" lang="ru-RU">
                <a:solidFill>
                  <a:srgbClr val="7030a0"/>
                </a:solidFill>
                <a:latin typeface="Calibri"/>
              </a:rPr>
              <a:t> </a:t>
            </a:r>
            <a:r>
              <a:rPr b="1" lang="ru-RU">
                <a:solidFill>
                  <a:srgbClr val="7030a0"/>
                </a:solidFill>
                <a:latin typeface="Calibri"/>
              </a:rPr>
              <a:t>2) с американского               4) с французского</a:t>
            </a:r>
            <a:endParaRPr/>
          </a:p>
          <a:p>
            <a:endParaRPr/>
          </a:p>
          <a:p>
            <a:r>
              <a:rPr b="1" lang="ru-RU">
                <a:solidFill>
                  <a:srgbClr val="7030a0"/>
                </a:solidFill>
                <a:latin typeface="Calibri"/>
              </a:rPr>
              <a:t>В 1. В какой песенке рассказывается о девочке, которая не хотела учиться?</a:t>
            </a:r>
            <a:endParaRPr/>
          </a:p>
          <a:p>
            <a:endParaRPr/>
          </a:p>
          <a:p>
            <a:r>
              <a:rPr b="1" lang="ru-RU">
                <a:solidFill>
                  <a:srgbClr val="7030a0"/>
                </a:solidFill>
                <a:latin typeface="Calibri"/>
              </a:rPr>
              <a:t>1) «Храбрецы»                        3) «Знают мамы, знают дети»</a:t>
            </a:r>
            <a:endParaRPr/>
          </a:p>
          <a:p>
            <a:endParaRPr/>
          </a:p>
          <a:p>
            <a:r>
              <a:rPr b="1" lang="ru-RU">
                <a:solidFill>
                  <a:srgbClr val="7030a0"/>
                </a:solidFill>
                <a:latin typeface="Calibri"/>
              </a:rPr>
              <a:t>2) «Сюзон и мотылёк»          4) «Перчатки»</a:t>
            </a:r>
            <a:endParaRPr/>
          </a:p>
        </p:txBody>
      </p:sp>
      <p:sp>
        <p:nvSpPr>
          <p:cNvPr id="112" name="CustomShape 2"/>
          <p:cNvSpPr/>
          <p:nvPr/>
        </p:nvSpPr>
        <p:spPr>
          <a:xfrm>
            <a:off x="6876360" y="795960"/>
            <a:ext cx="863640" cy="577800"/>
          </a:xfrm>
          <a:prstGeom prst="rect">
            <a:avLst/>
          </a:prstGeom>
          <a:gradFill>
            <a:gsLst>
              <a:gs pos="0">
                <a:srgbClr val="f7bca4"/>
              </a:gs>
              <a:gs pos="100000">
                <a:srgbClr val="f7a582"/>
              </a:gs>
            </a:gsLst>
            <a:lin ang="5400000"/>
          </a:gradFill>
          <a:ln w="6480">
            <a:solidFill>
              <a:srgbClr val="ed7d31"/>
            </a:solidFill>
            <a:miter/>
          </a:ln>
        </p:spPr>
        <p:txBody>
          <a:bodyPr bIns="45000" lIns="90000" rIns="90000" tIns="45000"/>
          <a:p>
            <a:r>
              <a:rPr b="1" i="1" lang="ru-RU" sz="3200">
                <a:solidFill>
                  <a:srgbClr val="000000"/>
                </a:solidFill>
                <a:latin typeface="Calibri"/>
              </a:rPr>
              <a:t>1, 2</a:t>
            </a:r>
            <a:endParaRPr/>
          </a:p>
        </p:txBody>
      </p:sp>
      <p:sp>
        <p:nvSpPr>
          <p:cNvPr id="113" name="CustomShape 3"/>
          <p:cNvSpPr/>
          <p:nvPr/>
        </p:nvSpPr>
        <p:spPr>
          <a:xfrm>
            <a:off x="6886080" y="2133000"/>
            <a:ext cx="503640" cy="577800"/>
          </a:xfrm>
          <a:prstGeom prst="rect">
            <a:avLst/>
          </a:prstGeom>
          <a:gradFill>
            <a:gsLst>
              <a:gs pos="0">
                <a:srgbClr val="f7bca4"/>
              </a:gs>
              <a:gs pos="100000">
                <a:srgbClr val="f7a582"/>
              </a:gs>
            </a:gsLst>
            <a:lin ang="5400000"/>
          </a:gradFill>
          <a:ln w="6480">
            <a:solidFill>
              <a:srgbClr val="ed7d31"/>
            </a:solidFill>
            <a:miter/>
          </a:ln>
        </p:spPr>
        <p:txBody>
          <a:bodyPr bIns="45000" lIns="90000" rIns="90000" tIns="45000"/>
          <a:p>
            <a:r>
              <a:rPr b="1" i="1" lang="ru-RU" sz="3200">
                <a:solidFill>
                  <a:srgbClr val="000000"/>
                </a:solidFill>
                <a:latin typeface="Calibri"/>
              </a:rPr>
              <a:t>3</a:t>
            </a:r>
            <a:endParaRPr/>
          </a:p>
        </p:txBody>
      </p:sp>
      <p:sp>
        <p:nvSpPr>
          <p:cNvPr id="114" name="CustomShape 4"/>
          <p:cNvSpPr/>
          <p:nvPr/>
        </p:nvSpPr>
        <p:spPr>
          <a:xfrm>
            <a:off x="7010280" y="3861000"/>
            <a:ext cx="729720" cy="577800"/>
          </a:xfrm>
          <a:prstGeom prst="rect">
            <a:avLst/>
          </a:prstGeom>
          <a:gradFill>
            <a:gsLst>
              <a:gs pos="0">
                <a:srgbClr val="ffda9e"/>
              </a:gs>
              <a:gs pos="100000">
                <a:srgbClr val="ffd07c"/>
              </a:gs>
            </a:gsLst>
            <a:lin ang="5400000"/>
          </a:gradFill>
          <a:ln w="6480">
            <a:solidFill>
              <a:srgbClr val="ffc000"/>
            </a:solidFill>
            <a:miter/>
          </a:ln>
        </p:spPr>
        <p:txBody>
          <a:bodyPr bIns="45000" lIns="90000" rIns="90000" tIns="45000"/>
          <a:p>
            <a:r>
              <a:rPr i="1" lang="ru-RU" sz="3200">
                <a:solidFill>
                  <a:srgbClr val="000000"/>
                </a:solidFill>
                <a:latin typeface="Calibri"/>
              </a:rPr>
              <a:t>4</a:t>
            </a:r>
            <a:endParaRPr/>
          </a:p>
        </p:txBody>
      </p:sp>
      <p:sp>
        <p:nvSpPr>
          <p:cNvPr id="115" name="CustomShape 5"/>
          <p:cNvSpPr/>
          <p:nvPr/>
        </p:nvSpPr>
        <p:spPr>
          <a:xfrm>
            <a:off x="7010280" y="5445360"/>
            <a:ext cx="729720" cy="577800"/>
          </a:xfrm>
          <a:prstGeom prst="rect">
            <a:avLst/>
          </a:prstGeom>
          <a:gradFill>
            <a:gsLst>
              <a:gs pos="0">
                <a:srgbClr val="b5d4a7"/>
              </a:gs>
              <a:gs pos="100000">
                <a:srgbClr val="9cc986"/>
              </a:gs>
            </a:gsLst>
            <a:lin ang="5400000"/>
          </a:gradFill>
          <a:ln w="6480">
            <a:solidFill>
              <a:srgbClr val="70ad47"/>
            </a:solidFill>
            <a:miter/>
          </a:ln>
        </p:spPr>
        <p:txBody>
          <a:bodyPr bIns="45000" lIns="90000" rIns="90000" tIns="45000"/>
          <a:p>
            <a:r>
              <a:rPr b="1" i="1" lang="ru-RU" sz="3200">
                <a:solidFill>
                  <a:srgbClr val="000000"/>
                </a:solidFill>
                <a:latin typeface="Calibri"/>
              </a:rPr>
              <a:t>2</a:t>
            </a:r>
            <a:endParaRPr/>
          </a:p>
        </p:txBody>
      </p:sp>
    </p:spTree>
  </p:cSld>
  <p:timing>
    <p:tnLst>
      <p:par>
        <p:cTn dur="indefinite" id="64" nodeType="tmRoot" restart="never">
          <p:childTnLst>
            <p:seq>
              <p:cTn dur="indefinite" id="65" nodeType="mainSeq">
                <p:childTnLst>
                  <p:par>
                    <p:cTn fill="hold" id="66">
                      <p:stCondLst>
                        <p:cond delay="indefinite"/>
                      </p:stCondLst>
                      <p:childTnLst>
                        <p:par>
                          <p:cTn fill="hold" id="67">
                            <p:stCondLst>
                              <p:cond delay="0"/>
                            </p:stCondLst>
                            <p:childTnLst>
                              <p:par>
                                <p:cTn fill="hold" id="6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7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71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2">
                      <p:stCondLst>
                        <p:cond delay="indefinite"/>
                      </p:stCondLst>
                      <p:childTnLst>
                        <p:par>
                          <p:cTn fill="hold" id="73">
                            <p:stCondLst>
                              <p:cond delay="0"/>
                            </p:stCondLst>
                            <p:childTnLst>
                              <p:par>
                                <p:cTn fill="hold" id="7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76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77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8">
                      <p:stCondLst>
                        <p:cond delay="indefinite"/>
                      </p:stCondLst>
                      <p:childTnLst>
                        <p:par>
                          <p:cTn fill="hold" id="79">
                            <p:stCondLst>
                              <p:cond delay="0"/>
                            </p:stCondLst>
                            <p:childTnLst>
                              <p:par>
                                <p:cTn fill="hold" id="8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82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83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4">
                      <p:stCondLst>
                        <p:cond delay="indefinite"/>
                      </p:stCondLst>
                      <p:childTnLst>
                        <p:par>
                          <p:cTn fill="hold" id="85">
                            <p:stCondLst>
                              <p:cond delay="0"/>
                            </p:stCondLst>
                            <p:childTnLst>
                              <p:par>
                                <p:cTn fill="hold" id="8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88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89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395640" y="908640"/>
            <a:ext cx="8208720" cy="386820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4400">
                <a:solidFill>
                  <a:srgbClr val="ff0000"/>
                </a:solidFill>
                <a:latin typeface="Calibri"/>
              </a:rPr>
              <a:t>Выберите и продолжите любое предложение.</a:t>
            </a:r>
            <a:endParaRPr/>
          </a:p>
          <a:p>
            <a:pPr>
              <a:buFont typeface="Arial"/>
              <a:buAutoNum type="arabicPeriod"/>
            </a:pPr>
            <a:r>
              <a:rPr b="1" lang="ru-RU" sz="3200">
                <a:solidFill>
                  <a:srgbClr val="7030a0"/>
                </a:solidFill>
                <a:latin typeface="Calibri"/>
              </a:rPr>
              <a:t>На сегодняшнем уроке я узнал(а)…</a:t>
            </a:r>
            <a:endParaRPr/>
          </a:p>
          <a:p>
            <a:pPr>
              <a:buFont typeface="Arial"/>
              <a:buAutoNum type="arabicPeriod"/>
            </a:pPr>
            <a:r>
              <a:rPr b="1" lang="ru-RU" sz="3200">
                <a:solidFill>
                  <a:srgbClr val="7030a0"/>
                </a:solidFill>
                <a:latin typeface="Calibri"/>
              </a:rPr>
              <a:t> </a:t>
            </a:r>
            <a:r>
              <a:rPr b="1" lang="ru-RU" sz="3200">
                <a:solidFill>
                  <a:srgbClr val="7030a0"/>
                </a:solidFill>
                <a:latin typeface="Calibri"/>
              </a:rPr>
              <a:t>На этом уроке я похвалил(а) бы себя за…</a:t>
            </a:r>
            <a:endParaRPr/>
          </a:p>
          <a:p>
            <a:pPr>
              <a:buFont typeface="Arial"/>
              <a:buAutoNum type="arabicPeriod"/>
            </a:pPr>
            <a:r>
              <a:rPr b="1" lang="ru-RU" sz="3200">
                <a:solidFill>
                  <a:srgbClr val="7030a0"/>
                </a:solidFill>
                <a:latin typeface="Calibri"/>
              </a:rPr>
              <a:t> </a:t>
            </a:r>
            <a:r>
              <a:rPr b="1" lang="ru-RU" sz="3200">
                <a:solidFill>
                  <a:srgbClr val="7030a0"/>
                </a:solidFill>
                <a:latin typeface="Calibri"/>
              </a:rPr>
              <a:t>После урока мне захотелось…</a:t>
            </a:r>
            <a:endParaRPr/>
          </a:p>
          <a:p>
            <a:pPr>
              <a:buFont typeface="Arial"/>
              <a:buAutoNum type="arabicPeriod"/>
            </a:pPr>
            <a:r>
              <a:rPr b="1" lang="ru-RU" sz="3200">
                <a:solidFill>
                  <a:srgbClr val="7030a0"/>
                </a:solidFill>
                <a:latin typeface="Calibri"/>
              </a:rPr>
              <a:t> </a:t>
            </a:r>
            <a:r>
              <a:rPr b="1" lang="ru-RU" sz="3200">
                <a:solidFill>
                  <a:srgbClr val="7030a0"/>
                </a:solidFill>
                <a:latin typeface="Calibri"/>
              </a:rPr>
              <a:t>Сегодня я сумел(а)…</a:t>
            </a: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251640" y="260640"/>
            <a:ext cx="8424720" cy="22849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3600">
                <a:solidFill>
                  <a:srgbClr val="000000"/>
                </a:solidFill>
                <a:latin typeface="Calibri"/>
              </a:rPr>
              <a:t>Домашнее задание</a:t>
            </a:r>
            <a:endParaRPr/>
          </a:p>
          <a:p>
            <a:r>
              <a:rPr lang="ru-RU" sz="3600">
                <a:solidFill>
                  <a:srgbClr val="00b050"/>
                </a:solidFill>
                <a:latin typeface="Calibri"/>
              </a:rPr>
              <a:t>Выучи любую понравившуюся тебе песенку и нарисуй к ней иллюстрацию.</a:t>
            </a:r>
            <a:endParaRPr/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371880" y="332640"/>
            <a:ext cx="8701560" cy="7002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2000">
                <a:solidFill>
                  <a:srgbClr val="ff0000"/>
                </a:solidFill>
                <a:latin typeface="Calibri"/>
              </a:rPr>
              <a:t>Подбери пословицы, которые подойдут по смыслу к этой песенке.</a:t>
            </a:r>
            <a:endParaRPr/>
          </a:p>
          <a:p>
            <a:r>
              <a:rPr b="1" lang="ru-RU" sz="2000">
                <a:solidFill>
                  <a:srgbClr val="ff0000"/>
                </a:solidFill>
                <a:latin typeface="Calibri"/>
              </a:rPr>
              <a:t>Объясни смысл следующих пословиц.</a:t>
            </a:r>
            <a:endParaRPr/>
          </a:p>
        </p:txBody>
      </p:sp>
      <p:sp>
        <p:nvSpPr>
          <p:cNvPr id="119" name="CustomShape 2"/>
          <p:cNvSpPr/>
          <p:nvPr/>
        </p:nvSpPr>
        <p:spPr>
          <a:xfrm>
            <a:off x="425520" y="1003320"/>
            <a:ext cx="7992360" cy="821880"/>
          </a:xfrm>
          <a:prstGeom prst="rect">
            <a:avLst/>
          </a:prstGeom>
        </p:spPr>
        <p:txBody>
          <a:bodyPr bIns="45000" lIns="90000" rIns="90000" tIns="45000"/>
          <a:p>
            <a:pPr algn="just"/>
            <a:r>
              <a:rPr b="1" lang="ru-RU" sz="2400">
                <a:solidFill>
                  <a:srgbClr val="7030a0"/>
                </a:solidFill>
                <a:latin typeface="arial"/>
              </a:rPr>
              <a:t>Без труда не выловишь и рыбку из пруда.</a:t>
            </a:r>
            <a:r>
              <a:rPr b="1" lang="ru-RU" sz="2400">
                <a:solidFill>
                  <a:srgbClr val="7030a0"/>
                </a:solidFill>
                <a:latin typeface="arial"/>
              </a:rPr>
              <a:t>
</a:t>
            </a:r>
            <a:endParaRPr/>
          </a:p>
        </p:txBody>
      </p:sp>
      <p:sp>
        <p:nvSpPr>
          <p:cNvPr id="120" name="CustomShape 3"/>
          <p:cNvSpPr/>
          <p:nvPr/>
        </p:nvSpPr>
        <p:spPr>
          <a:xfrm>
            <a:off x="383760" y="1550880"/>
            <a:ext cx="8149680" cy="821880"/>
          </a:xfrm>
          <a:prstGeom prst="rect">
            <a:avLst/>
          </a:prstGeom>
        </p:spPr>
        <p:txBody>
          <a:bodyPr bIns="45000" lIns="90000" rIns="90000" tIns="45000"/>
          <a:p>
            <a:pPr algn="just"/>
            <a:r>
              <a:rPr b="1" lang="ru-RU" sz="2400">
                <a:solidFill>
                  <a:srgbClr val="7030a0"/>
                </a:solidFill>
                <a:latin typeface="arial"/>
              </a:rPr>
              <a:t>Была бы охота - заладится всякая работа. </a:t>
            </a:r>
            <a:r>
              <a:rPr b="1" lang="ru-RU" sz="2400">
                <a:solidFill>
                  <a:srgbClr val="7030a0"/>
                </a:solidFill>
                <a:latin typeface="arial"/>
              </a:rPr>
              <a:t>
</a:t>
            </a:r>
            <a:endParaRPr/>
          </a:p>
        </p:txBody>
      </p:sp>
      <p:sp>
        <p:nvSpPr>
          <p:cNvPr id="121" name="CustomShape 4"/>
          <p:cNvSpPr/>
          <p:nvPr/>
        </p:nvSpPr>
        <p:spPr>
          <a:xfrm>
            <a:off x="395640" y="2019240"/>
            <a:ext cx="7902000" cy="791280"/>
          </a:xfrm>
          <a:prstGeom prst="rect">
            <a:avLst/>
          </a:prstGeom>
        </p:spPr>
        <p:txBody>
          <a:bodyPr bIns="45000" lIns="90000" rIns="90000" tIns="45000"/>
          <a:p>
            <a:pPr algn="just"/>
            <a:r>
              <a:rPr b="1" lang="ru-RU" sz="2400">
                <a:solidFill>
                  <a:srgbClr val="7030a0"/>
                </a:solidFill>
                <a:latin typeface="arial"/>
              </a:rPr>
              <a:t>Без дела жить - только небо копт</a:t>
            </a:r>
            <a:r>
              <a:rPr b="1" lang="ru-RU" sz="2800">
                <a:solidFill>
                  <a:srgbClr val="7030a0"/>
                </a:solidFill>
                <a:latin typeface="arial"/>
              </a:rPr>
              <a:t>ить</a:t>
            </a:r>
            <a:r>
              <a:rPr lang="ru-RU">
                <a:solidFill>
                  <a:srgbClr val="000000"/>
                </a:solidFill>
                <a:latin typeface="arial"/>
              </a:rPr>
              <a:t>.</a:t>
            </a:r>
            <a:r>
              <a:rPr lang="ru-RU">
                <a:solidFill>
                  <a:srgbClr val="000000"/>
                </a:solidFill>
                <a:latin typeface="arial"/>
              </a:rPr>
              <a:t>
</a:t>
            </a:r>
            <a:endParaRPr/>
          </a:p>
        </p:txBody>
      </p:sp>
      <p:sp>
        <p:nvSpPr>
          <p:cNvPr id="122" name="CustomShape 5"/>
          <p:cNvSpPr/>
          <p:nvPr/>
        </p:nvSpPr>
        <p:spPr>
          <a:xfrm>
            <a:off x="383760" y="2578680"/>
            <a:ext cx="8117280" cy="456120"/>
          </a:xfrm>
          <a:prstGeom prst="rect">
            <a:avLst/>
          </a:prstGeom>
        </p:spPr>
        <p:txBody>
          <a:bodyPr bIns="45000" lIns="90000" rIns="90000" tIns="45000"/>
          <a:p>
            <a:pPr algn="just"/>
            <a:r>
              <a:rPr b="1" lang="ru-RU" sz="2400">
                <a:solidFill>
                  <a:srgbClr val="7030a0"/>
                </a:solidFill>
                <a:latin typeface="arial"/>
              </a:rPr>
              <a:t>Без топора не плотик, без иглы не портной. </a:t>
            </a:r>
            <a:endParaRPr/>
          </a:p>
        </p:txBody>
      </p:sp>
      <p:sp>
        <p:nvSpPr>
          <p:cNvPr id="123" name="CustomShape 6"/>
          <p:cNvSpPr/>
          <p:nvPr/>
        </p:nvSpPr>
        <p:spPr>
          <a:xfrm>
            <a:off x="398520" y="3159360"/>
            <a:ext cx="4571640" cy="821880"/>
          </a:xfrm>
          <a:prstGeom prst="rect">
            <a:avLst/>
          </a:prstGeom>
        </p:spPr>
        <p:txBody>
          <a:bodyPr bIns="45000" lIns="90000" rIns="90000" tIns="45000"/>
          <a:p>
            <a:pPr algn="just"/>
            <a:r>
              <a:rPr b="1" lang="ru-RU" sz="2400">
                <a:solidFill>
                  <a:srgbClr val="7030a0"/>
                </a:solidFill>
                <a:latin typeface="arial"/>
              </a:rPr>
              <a:t>Богатство молодца - труд. </a:t>
            </a:r>
            <a:r>
              <a:rPr b="1" lang="ru-RU" sz="2400">
                <a:solidFill>
                  <a:srgbClr val="7030a0"/>
                </a:solidFill>
                <a:latin typeface="arial"/>
              </a:rPr>
              <a:t>
</a:t>
            </a:r>
            <a:endParaRPr/>
          </a:p>
        </p:txBody>
      </p:sp>
      <p:sp>
        <p:nvSpPr>
          <p:cNvPr id="124" name="CustomShape 7"/>
          <p:cNvSpPr/>
          <p:nvPr/>
        </p:nvSpPr>
        <p:spPr>
          <a:xfrm>
            <a:off x="383760" y="3717000"/>
            <a:ext cx="8322480" cy="1187640"/>
          </a:xfrm>
          <a:prstGeom prst="rect">
            <a:avLst/>
          </a:prstGeom>
        </p:spPr>
        <p:txBody>
          <a:bodyPr bIns="45000" lIns="90000" rIns="90000" tIns="45000"/>
          <a:p>
            <a:pPr algn="just"/>
            <a:r>
              <a:rPr b="1" lang="ru-RU" sz="2400">
                <a:solidFill>
                  <a:srgbClr val="7030a0"/>
                </a:solidFill>
                <a:latin typeface="arial"/>
              </a:rPr>
              <a:t>Будешь трудиться - будет у тебя и хлеб, и молоко водиться. </a:t>
            </a:r>
            <a:r>
              <a:rPr b="1" lang="ru-RU" sz="2400">
                <a:solidFill>
                  <a:srgbClr val="7030a0"/>
                </a:solidFill>
                <a:latin typeface="arial"/>
              </a:rPr>
              <a:t>
</a:t>
            </a:r>
            <a:endParaRPr/>
          </a:p>
        </p:txBody>
      </p:sp>
    </p:spTree>
  </p:cSld>
  <p:timing>
    <p:tnLst>
      <p:par>
        <p:cTn dur="indefinite" id="90" nodeType="tmRoot" restart="never">
          <p:childTnLst>
            <p:seq>
              <p:cTn dur="indefinite" id="91" nodeType="mainSeq">
                <p:childTnLst>
                  <p:par>
                    <p:cTn fill="hold" id="92">
                      <p:stCondLst>
                        <p:cond delay="indefinite"/>
                      </p:stCondLst>
                      <p:childTnLst>
                        <p:par>
                          <p:cTn fill="hold" id="93">
                            <p:stCondLst>
                              <p:cond delay="0"/>
                            </p:stCondLst>
                            <p:childTnLst>
                              <p:par>
                                <p:cTn fill="hold" id="94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6">
                      <p:stCondLst>
                        <p:cond delay="indefinite"/>
                      </p:stCondLst>
                      <p:childTnLst>
                        <p:par>
                          <p:cTn fill="hold" id="97">
                            <p:stCondLst>
                              <p:cond delay="0"/>
                            </p:stCondLst>
                            <p:childTnLst>
                              <p:par>
                                <p:cTn fill="hold" id="98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0">
                      <p:stCondLst>
                        <p:cond delay="indefinite"/>
                      </p:stCondLst>
                      <p:childTnLst>
                        <p:par>
                          <p:cTn fill="hold" id="101">
                            <p:stCondLst>
                              <p:cond delay="0"/>
                            </p:stCondLst>
                            <p:childTnLst>
                              <p:par>
                                <p:cTn fill="hold" id="102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4">
                      <p:stCondLst>
                        <p:cond delay="indefinite"/>
                      </p:stCondLst>
                      <p:childTnLst>
                        <p:par>
                          <p:cTn fill="hold" id="105">
                            <p:stCondLst>
                              <p:cond delay="0"/>
                            </p:stCondLst>
                            <p:childTnLst>
                              <p:par>
                                <p:cTn fill="hold" id="106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8">
                      <p:stCondLst>
                        <p:cond delay="indefinite"/>
                      </p:stCondLst>
                      <p:childTnLst>
                        <p:par>
                          <p:cTn fill="hold" id="109">
                            <p:stCondLst>
                              <p:cond delay="0"/>
                            </p:stCondLst>
                            <p:childTnLst>
                              <p:par>
                                <p:cTn fill="hold" id="110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2">
                      <p:stCondLst>
                        <p:cond delay="indefinite"/>
                      </p:stCondLst>
                      <p:childTnLst>
                        <p:par>
                          <p:cTn fill="hold" id="113">
                            <p:stCondLst>
                              <p:cond delay="0"/>
                            </p:stCondLst>
                            <p:childTnLst>
                              <p:par>
                                <p:cTn fill="hold" id="114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755640" y="620640"/>
            <a:ext cx="8712720" cy="5778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i="1" lang="ru-RU" sz="3200">
                <a:solidFill>
                  <a:srgbClr val="ff0000"/>
                </a:solidFill>
                <a:latin typeface="Calibri"/>
              </a:rPr>
              <a:t>Проверка домашнего задания.</a:t>
            </a:r>
            <a:endParaRPr/>
          </a:p>
        </p:txBody>
      </p:sp>
      <p:sp>
        <p:nvSpPr>
          <p:cNvPr id="77" name="CustomShape 2"/>
          <p:cNvSpPr/>
          <p:nvPr/>
        </p:nvSpPr>
        <p:spPr>
          <a:xfrm>
            <a:off x="323640" y="1772640"/>
            <a:ext cx="8136720" cy="13701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000000"/>
                </a:solidFill>
                <a:latin typeface="Calibri"/>
              </a:rPr>
              <a:t>-  Сравните стихи разных авторов, но с одинаковым названием, которые вы прочитали дома.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27000" y="844920"/>
            <a:ext cx="5672160" cy="252756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3200">
                <a:solidFill>
                  <a:srgbClr val="7030a0"/>
                </a:solidFill>
                <a:latin typeface="Calibri"/>
              </a:rPr>
              <a:t>Урок литературного чтения</a:t>
            </a:r>
            <a:endParaRPr/>
          </a:p>
          <a:p>
            <a:pPr algn="ctr"/>
            <a:r>
              <a:rPr b="1" lang="ru-RU" sz="3200">
                <a:solidFill>
                  <a:srgbClr val="ff0000"/>
                </a:solidFill>
                <a:latin typeface="Calibri"/>
              </a:rPr>
              <a:t>Песенки «Сюзон и мотылёк», </a:t>
            </a:r>
            <a:r>
              <a:rPr b="1" lang="ru-RU" sz="3200">
                <a:solidFill>
                  <a:srgbClr val="002060"/>
                </a:solidFill>
                <a:latin typeface="Calibri"/>
              </a:rPr>
              <a:t>«Знают мамы, знают дети».</a:t>
            </a:r>
            <a:endParaRPr/>
          </a:p>
        </p:txBody>
      </p:sp>
      <p:pic>
        <p:nvPicPr>
          <p:cNvPr descr="" id="79" name="Рисунок 2"/>
          <p:cNvPicPr/>
          <p:nvPr/>
        </p:nvPicPr>
        <p:blipFill>
          <a:blip r:embed="rId1"/>
          <a:stretch>
            <a:fillRect/>
          </a:stretch>
        </p:blipFill>
        <p:spPr>
          <a:xfrm>
            <a:off x="5632560" y="-27720"/>
            <a:ext cx="3511080" cy="3153600"/>
          </a:xfrm>
          <a:prstGeom prst="rect">
            <a:avLst/>
          </a:prstGeom>
        </p:spPr>
      </p:pic>
      <p:pic>
        <p:nvPicPr>
          <p:cNvPr descr="" id="80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611640" y="2637000"/>
            <a:ext cx="5895720" cy="3932640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179640" y="910440"/>
            <a:ext cx="7776360" cy="25275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3200">
                <a:solidFill>
                  <a:srgbClr val="7030a0"/>
                </a:solidFill>
                <a:latin typeface="Calibri Light"/>
              </a:rPr>
              <a:t>Балуются бархатные бабочки:</a:t>
            </a:r>
            <a:r>
              <a:rPr b="1" lang="ru-RU" sz="3200">
                <a:solidFill>
                  <a:srgbClr val="7030a0"/>
                </a:solidFill>
                <a:latin typeface="Calibri Light"/>
              </a:rPr>
              <a:t>
</a:t>
            </a:r>
            <a:r>
              <a:rPr b="1" lang="ru-RU" sz="3200">
                <a:solidFill>
                  <a:srgbClr val="7030a0"/>
                </a:solidFill>
                <a:latin typeface="Calibri Light"/>
              </a:rPr>
              <a:t>Боярышницы, Бражники, Беляночки!</a:t>
            </a:r>
            <a:r>
              <a:rPr b="1" lang="ru-RU" sz="3200">
                <a:solidFill>
                  <a:srgbClr val="7030a0"/>
                </a:solidFill>
                <a:latin typeface="Calibri Light"/>
              </a:rPr>
              <a:t>
</a:t>
            </a:r>
            <a:r>
              <a:rPr b="1" lang="ru-RU" sz="3200">
                <a:solidFill>
                  <a:srgbClr val="7030a0"/>
                </a:solidFill>
                <a:latin typeface="Calibri Light"/>
              </a:rPr>
              <a:t>Будоражат бутоны барбариса,</a:t>
            </a:r>
            <a:r>
              <a:rPr b="1" lang="ru-RU" sz="3200">
                <a:solidFill>
                  <a:srgbClr val="7030a0"/>
                </a:solidFill>
                <a:latin typeface="Calibri Light"/>
              </a:rPr>
              <a:t>
</a:t>
            </a:r>
            <a:r>
              <a:rPr b="1" lang="ru-RU" sz="3200">
                <a:solidFill>
                  <a:srgbClr val="7030a0"/>
                </a:solidFill>
                <a:latin typeface="Calibri Light"/>
              </a:rPr>
              <a:t>Буйно бредят балетом Бенефиса!</a:t>
            </a:r>
            <a:r>
              <a:rPr b="1" lang="ru-RU" sz="3200">
                <a:solidFill>
                  <a:srgbClr val="7030a0"/>
                </a:solidFill>
                <a:latin typeface="Calibri Light"/>
              </a:rPr>
              <a:t>
</a:t>
            </a:r>
            <a:endParaRPr/>
          </a:p>
        </p:txBody>
      </p:sp>
      <p:sp>
        <p:nvSpPr>
          <p:cNvPr id="82" name="CustomShape 2"/>
          <p:cNvSpPr/>
          <p:nvPr/>
        </p:nvSpPr>
        <p:spPr>
          <a:xfrm>
            <a:off x="2480040" y="209160"/>
            <a:ext cx="3949560" cy="57780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ru-RU" sz="3200">
                <a:solidFill>
                  <a:srgbClr val="ff0000"/>
                </a:solidFill>
                <a:latin typeface="Calibri"/>
              </a:rPr>
              <a:t>Речевая разминка.</a:t>
            </a:r>
            <a:endParaRPr/>
          </a:p>
        </p:txBody>
      </p:sp>
      <p:pic>
        <p:nvPicPr>
          <p:cNvPr descr="" id="83" name="Рисунок 3"/>
          <p:cNvPicPr/>
          <p:nvPr/>
        </p:nvPicPr>
        <p:blipFill>
          <a:blip r:embed="rId1"/>
          <a:stretch>
            <a:fillRect/>
          </a:stretch>
        </p:blipFill>
        <p:spPr>
          <a:xfrm>
            <a:off x="179640" y="3069000"/>
            <a:ext cx="2944800" cy="2208240"/>
          </a:xfrm>
          <a:prstGeom prst="rect">
            <a:avLst/>
          </a:prstGeom>
        </p:spPr>
      </p:pic>
      <p:pic>
        <p:nvPicPr>
          <p:cNvPr descr="" id="84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6516360" y="133200"/>
            <a:ext cx="2368440" cy="1553760"/>
          </a:xfrm>
          <a:prstGeom prst="rect">
            <a:avLst/>
          </a:prstGeom>
        </p:spPr>
      </p:pic>
      <p:pic>
        <p:nvPicPr>
          <p:cNvPr descr="" id="85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3357000" y="3213000"/>
            <a:ext cx="3033000" cy="1731600"/>
          </a:xfrm>
          <a:prstGeom prst="rect">
            <a:avLst/>
          </a:prstGeom>
        </p:spPr>
      </p:pic>
      <p:pic>
        <p:nvPicPr>
          <p:cNvPr descr="" id="86" name="Рисунок 7"/>
          <p:cNvPicPr/>
          <p:nvPr/>
        </p:nvPicPr>
        <p:blipFill>
          <a:blip r:embed="rId4"/>
          <a:stretch>
            <a:fillRect/>
          </a:stretch>
        </p:blipFill>
        <p:spPr>
          <a:xfrm>
            <a:off x="6516360" y="1934640"/>
            <a:ext cx="2195280" cy="1646280"/>
          </a:xfrm>
          <a:prstGeom prst="rect">
            <a:avLst/>
          </a:prstGeom>
        </p:spPr>
      </p:pic>
      <p:sp>
        <p:nvSpPr>
          <p:cNvPr id="87" name="CustomShape 3"/>
          <p:cNvSpPr/>
          <p:nvPr/>
        </p:nvSpPr>
        <p:spPr>
          <a:xfrm>
            <a:off x="205920" y="5352120"/>
            <a:ext cx="8497080" cy="821880"/>
          </a:xfrm>
          <a:prstGeom prst="rect">
            <a:avLst/>
          </a:prstGeom>
        </p:spPr>
        <p:txBody>
          <a:bodyPr bIns="45000" lIns="90000" rIns="90000" tIns="45000"/>
          <a:p>
            <a:r>
              <a:rPr b="1" i="1" lang="ru-RU" sz="2400">
                <a:solidFill>
                  <a:srgbClr val="000000"/>
                </a:solidFill>
                <a:latin typeface="Calibri"/>
              </a:rPr>
              <a:t> — </a:t>
            </a:r>
            <a:r>
              <a:rPr b="1" i="1" lang="ru-RU" sz="2400">
                <a:solidFill>
                  <a:srgbClr val="000000"/>
                </a:solidFill>
                <a:latin typeface="Calibri"/>
              </a:rPr>
              <a:t>(фр. benefice - доход) (театр.). Спектакль в пользу одного из участвующих. </a:t>
            </a:r>
            <a:endParaRPr/>
          </a:p>
        </p:txBody>
      </p:sp>
      <p:sp>
        <p:nvSpPr>
          <p:cNvPr id="88" name="CustomShape 4"/>
          <p:cNvSpPr/>
          <p:nvPr/>
        </p:nvSpPr>
        <p:spPr>
          <a:xfrm>
            <a:off x="251640" y="6309360"/>
            <a:ext cx="8460000" cy="821880"/>
          </a:xfrm>
          <a:prstGeom prst="rect">
            <a:avLst/>
          </a:prstGeom>
        </p:spPr>
        <p:txBody>
          <a:bodyPr bIns="45000" lIns="90000" rIns="90000" tIns="45000"/>
          <a:p>
            <a:r>
              <a:rPr b="1" i="1" lang="ru-RU" sz="2400">
                <a:solidFill>
                  <a:srgbClr val="c00000"/>
                </a:solidFill>
                <a:latin typeface="Calibri"/>
              </a:rPr>
              <a:t>- Что заметили интересного в этом стихотворении?</a:t>
            </a:r>
            <a:endParaRPr/>
          </a:p>
        </p:txBody>
      </p:sp>
    </p:spTree>
  </p:cSld>
  <p:timing>
    <p:tnLst>
      <p:par>
        <p:cTn dur="indefinite" id="3" nodeType="tmRoot" restart="never">
          <p:childTnLst>
            <p:seq>
              <p:cTn dur="indefinite" id="4" nodeType="mainSeq">
                <p:childTnLst>
                  <p:par>
                    <p:cTn fill="hold" id="5">
                      <p:stCondLst>
                        <p:cond delay="indefinite"/>
                      </p:stCondLst>
                      <p:childTnLst>
                        <p:par>
                          <p:cTn fill="hold" id="6">
                            <p:stCondLst>
                              <p:cond delay="0"/>
                            </p:stCondLst>
                            <p:childTnLst>
                              <p:par>
                                <p:cTn fill="hold" id="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9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5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6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1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2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7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8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79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dur="500" fill="freeze" id="33"/>
                                        <p:tgtEl>
                                          <p:spTgt spid="87">
                                            <p:txEl>
                                              <p:pRg end="79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>
                      <p:stCondLst>
                        <p:cond delay="indefinite"/>
                      </p:stCondLst>
                      <p:childTnLst>
                        <p:par>
                          <p:cTn fill="hold" id="35">
                            <p:stCondLst>
                              <p:cond delay="0"/>
                            </p:stCondLst>
                            <p:childTnLst>
                              <p:par>
                                <p:cTn fill="hold" id="36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49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dur="500" fill="freeze" id="38"/>
                                        <p:tgtEl>
                                          <p:spTgt spid="88">
                                            <p:txEl>
                                              <p:pRg end="49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710280" y="5085360"/>
            <a:ext cx="7886520" cy="13251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90000"/>
              </a:lnSpc>
            </a:pPr>
            <a:r>
              <a:rPr b="1" lang="ru-RU" sz="3600">
                <a:solidFill>
                  <a:srgbClr val="7030a0"/>
                </a:solidFill>
                <a:latin typeface="Calibri Light"/>
              </a:rPr>
              <a:t>С глубокой древности люди восхищались красотой и изяществом бабочек.</a:t>
            </a:r>
            <a:endParaRPr/>
          </a:p>
        </p:txBody>
      </p:sp>
      <p:pic>
        <p:nvPicPr>
          <p:cNvPr descr="" id="90" name="Рисунок 1"/>
          <p:cNvPicPr/>
          <p:nvPr/>
        </p:nvPicPr>
        <p:blipFill>
          <a:blip r:embed="rId1"/>
          <a:stretch>
            <a:fillRect/>
          </a:stretch>
        </p:blipFill>
        <p:spPr>
          <a:xfrm>
            <a:off x="4308840" y="834480"/>
            <a:ext cx="3863160" cy="4253400"/>
          </a:xfrm>
          <a:prstGeom prst="rect">
            <a:avLst/>
          </a:prstGeom>
        </p:spPr>
      </p:pic>
    </p:spTree>
  </p:cSld>
  <p:timing>
    <p:tnLst>
      <p:par>
        <p:cTn dur="indefinite" id="39" nodeType="tmRoot" restart="never">
          <p:childTnLst>
            <p:seq>
              <p:cTn dur="indefinite" id="40" nodeType="mainSeq">
                <p:childTnLst>
                  <p:par>
                    <p:cTn fill="hold" id="41">
                      <p:stCondLst>
                        <p:cond delay="indefinite"/>
                      </p:stCondLst>
                      <p:childTnLst>
                        <p:par>
                          <p:cTn fill="hold" id="42">
                            <p:stCondLst>
                              <p:cond delay="0"/>
                            </p:stCondLst>
                            <p:childTnLst>
                              <p:par>
                                <p:cTn fill="hold" id="4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251640" y="188640"/>
            <a:ext cx="8640720" cy="35031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i="1" lang="ru-RU" sz="2800">
                <a:solidFill>
                  <a:srgbClr val="002060"/>
                </a:solidFill>
                <a:latin typeface="Calibri"/>
              </a:rPr>
              <a:t>Бабочки</a:t>
            </a:r>
            <a:r>
              <a:rPr b="1" lang="ru-RU" sz="2800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2800">
                <a:solidFill>
                  <a:srgbClr val="7030a0"/>
                </a:solidFill>
                <a:latin typeface="Calibri"/>
              </a:rPr>
              <a:t>- отряд насекомых. Одни из самых красивых существ на земле!. Они похожи на живые цветы. Причудливость и яркость окраски их крыльев сказочная. За их красоту люди  дали бабочкам красивые имена: Махаон. Адмирал, Аполлон, Зорька, Лимонница. Бабочки летают днём, а ночью подняв крылья отдыхают.</a:t>
            </a:r>
            <a:endParaRPr/>
          </a:p>
        </p:txBody>
      </p:sp>
      <p:pic>
        <p:nvPicPr>
          <p:cNvPr descr="" id="9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67640" y="3297240"/>
            <a:ext cx="8424720" cy="3299760"/>
          </a:xfrm>
          <a:prstGeom prst="rect">
            <a:avLst/>
          </a:prstGeom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23640" y="116640"/>
            <a:ext cx="8712720" cy="6624360"/>
          </a:xfrm>
          <a:prstGeom prst="rect">
            <a:avLst/>
          </a:prstGeom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611640" y="116640"/>
            <a:ext cx="7886520" cy="8161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90000"/>
              </a:lnSpc>
            </a:pPr>
            <a:r>
              <a:rPr b="1" lang="ru-RU" sz="3300">
                <a:solidFill>
                  <a:srgbClr val="7030a0"/>
                </a:solidFill>
                <a:latin typeface="Calibri Light"/>
              </a:rPr>
              <a:t>Чем отличаются бабочки от мотыльков?</a:t>
            </a:r>
            <a:endParaRPr/>
          </a:p>
        </p:txBody>
      </p:sp>
      <p:sp>
        <p:nvSpPr>
          <p:cNvPr id="95" name="TextShape 2"/>
          <p:cNvSpPr txBox="1"/>
          <p:nvPr/>
        </p:nvSpPr>
        <p:spPr>
          <a:xfrm>
            <a:off x="0" y="3203280"/>
            <a:ext cx="9143640" cy="440172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buFont typeface="Arial"/>
              <a:buChar char="•"/>
            </a:pPr>
            <a:r>
              <a:rPr b="1" lang="ru-RU" sz="2400">
                <a:solidFill>
                  <a:srgbClr val="7030a0"/>
                </a:solidFill>
                <a:latin typeface="Calibri"/>
              </a:rPr>
              <a:t>И те, и другие, относятся к одному отряду и по факту  (с точки зрения биологии)  абсолютно одинаковы. Но  в быту и "на глазок" принято  одних называть бабочками, а других - мотыльками.</a:t>
            </a:r>
            <a:endParaRPr/>
          </a:p>
          <a:p>
            <a:pPr>
              <a:lnSpc>
                <a:spcPct val="90000"/>
              </a:lnSpc>
            </a:pPr>
            <a:r>
              <a:rPr b="1" lang="ru-RU" sz="2400">
                <a:solidFill>
                  <a:srgbClr val="7030a0"/>
                </a:solidFill>
                <a:latin typeface="Calibri"/>
              </a:rPr>
              <a:t> </a:t>
            </a:r>
            <a:r>
              <a:rPr b="1" lang="ru-RU" sz="2400">
                <a:solidFill>
                  <a:srgbClr val="7030a0"/>
                </a:solidFill>
                <a:latin typeface="Calibri"/>
              </a:rPr>
              <a:t>Бабочки: дневные, яркие, с длинными усиками заканчивающимися головками (булавоусые), с изящным тонким тельцем, складывают крылья вертикально за спиной.</a:t>
            </a:r>
            <a:endParaRPr/>
          </a:p>
          <a:p>
            <a:pPr>
              <a:lnSpc>
                <a:spcPct val="90000"/>
              </a:lnSpc>
            </a:pPr>
            <a:r>
              <a:rPr b="1" lang="ru-RU" sz="2400">
                <a:solidFill>
                  <a:srgbClr val="7030a0"/>
                </a:solidFill>
                <a:latin typeface="Calibri"/>
              </a:rPr>
              <a:t> </a:t>
            </a:r>
            <a:r>
              <a:rPr b="1" lang="ru-RU" sz="2400">
                <a:solidFill>
                  <a:srgbClr val="7030a0"/>
                </a:solidFill>
                <a:latin typeface="Calibri"/>
              </a:rPr>
              <a:t>Мотыльки: ночные,  серых оттенков, блекло окрашенные, усики короче чем у бабочек и мохнатые, тельце крупное и мясистое, крылышки складывают горизонтально вдоль тела (сложенные крылья принимают форму крыльев самолета)</a:t>
            </a:r>
            <a:endParaRPr/>
          </a:p>
          <a:p>
            <a:pPr>
              <a:lnSpc>
                <a:spcPct val="90000"/>
              </a:lnSpc>
            </a:pPr>
            <a:r>
              <a:rPr b="1" lang="ru-RU" sz="1600">
                <a:solidFill>
                  <a:srgbClr val="ffffff"/>
                </a:solidFill>
                <a:latin typeface="Calibri"/>
              </a:rPr>
              <a:t> </a:t>
            </a:r>
            <a:r>
              <a:rPr b="1" lang="ru-RU" sz="1600">
                <a:solidFill>
                  <a:srgbClr val="ffffff"/>
                </a:solidFill>
                <a:latin typeface="Calibri"/>
              </a:rPr>
              <a:t>общем активны днем, а мотыльки —  имеют более яркую </a:t>
            </a:r>
            <a:endParaRPr/>
          </a:p>
          <a:p>
            <a:pPr>
              <a:lnSpc>
                <a:spcPct val="90000"/>
              </a:lnSpc>
            </a:pPr>
            <a:r>
              <a:rPr b="1" lang="ru-RU" sz="1600">
                <a:solidFill>
                  <a:srgbClr val="ffffff"/>
                </a:solidFill>
                <a:latin typeface="Calibri"/>
              </a:rPr>
              <a:t> </a:t>
            </a:r>
            <a:r>
              <a:rPr b="1" lang="ru-RU" sz="1600">
                <a:solidFill>
                  <a:srgbClr val="ffffff"/>
                </a:solidFill>
                <a:latin typeface="Calibri"/>
              </a:rPr>
              <a:t>И кроме того,  бабочки и мотыльки по-разному складывают крылышки, когда отдыхают: у мотыльков крылышки лежат плоско, как крылья самолета, а бабочки держат свои </a:t>
            </a:r>
            <a:r>
              <a:rPr b="1" lang="ru-RU" sz="1400">
                <a:solidFill>
                  <a:srgbClr val="ffffff"/>
                </a:solidFill>
                <a:latin typeface="Calibri"/>
              </a:rPr>
              <a:t>крылышки вертикально над телом. И еще у мотылька тельце мясистое, а усики мохнатые.</a:t>
            </a:r>
            <a:endParaRPr/>
          </a:p>
        </p:txBody>
      </p:sp>
      <p:pic>
        <p:nvPicPr>
          <p:cNvPr descr="" id="96" name="Picture 8"/>
          <p:cNvPicPr/>
          <p:nvPr/>
        </p:nvPicPr>
        <p:blipFill>
          <a:blip r:embed="rId1"/>
          <a:stretch>
            <a:fillRect/>
          </a:stretch>
        </p:blipFill>
        <p:spPr>
          <a:xfrm>
            <a:off x="107640" y="714240"/>
            <a:ext cx="3528000" cy="2468520"/>
          </a:xfrm>
          <a:prstGeom prst="rect">
            <a:avLst/>
          </a:prstGeom>
        </p:spPr>
      </p:pic>
      <p:pic>
        <p:nvPicPr>
          <p:cNvPr descr="" id="97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5724000" y="714240"/>
            <a:ext cx="3277800" cy="2488680"/>
          </a:xfrm>
          <a:prstGeom prst="rect">
            <a:avLst/>
          </a:prstGeom>
        </p:spPr>
      </p:pic>
      <p:pic>
        <p:nvPicPr>
          <p:cNvPr descr="" id="98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3463920" y="250560"/>
            <a:ext cx="2504520" cy="3035880"/>
          </a:xfrm>
          <a:prstGeom prst="rect">
            <a:avLst/>
          </a:prstGeom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9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52920" y="0"/>
            <a:ext cx="4661280" cy="5233320"/>
          </a:xfrm>
          <a:prstGeom prst="rect">
            <a:avLst/>
          </a:prstGeom>
        </p:spPr>
      </p:pic>
      <p:sp>
        <p:nvSpPr>
          <p:cNvPr id="100" name="CustomShape 1"/>
          <p:cNvSpPr/>
          <p:nvPr/>
        </p:nvSpPr>
        <p:spPr>
          <a:xfrm>
            <a:off x="4860000" y="1052640"/>
            <a:ext cx="4571640" cy="50878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800">
                <a:solidFill>
                  <a:srgbClr val="7030a0"/>
                </a:solidFill>
                <a:latin typeface="Calibri"/>
              </a:rPr>
              <a:t>Утром бабочка проснулась,</a:t>
            </a:r>
            <a:r>
              <a:rPr lang="ru-RU" sz="2800">
                <a:solidFill>
                  <a:srgbClr val="7030a0"/>
                </a:solidFill>
                <a:latin typeface="Calibri"/>
              </a:rPr>
              <a:t>
</a:t>
            </a:r>
            <a:r>
              <a:rPr lang="ru-RU" sz="2800">
                <a:solidFill>
                  <a:srgbClr val="7030a0"/>
                </a:solidFill>
                <a:latin typeface="Calibri"/>
              </a:rPr>
              <a:t>Улыбнулась, потянулась,</a:t>
            </a:r>
            <a:r>
              <a:rPr lang="ru-RU" sz="2800">
                <a:solidFill>
                  <a:srgbClr val="7030a0"/>
                </a:solidFill>
                <a:latin typeface="Calibri"/>
              </a:rPr>
              <a:t>
</a:t>
            </a:r>
            <a:r>
              <a:rPr lang="ru-RU" sz="2800">
                <a:solidFill>
                  <a:srgbClr val="7030a0"/>
                </a:solidFill>
                <a:latin typeface="Calibri"/>
              </a:rPr>
              <a:t>Раз - росой она умылась,</a:t>
            </a:r>
            <a:r>
              <a:rPr lang="ru-RU" sz="2800">
                <a:solidFill>
                  <a:srgbClr val="7030a0"/>
                </a:solidFill>
                <a:latin typeface="Calibri"/>
              </a:rPr>
              <a:t>
</a:t>
            </a:r>
            <a:r>
              <a:rPr lang="ru-RU" sz="2800">
                <a:solidFill>
                  <a:srgbClr val="7030a0"/>
                </a:solidFill>
                <a:latin typeface="Calibri"/>
              </a:rPr>
              <a:t>Два - изящно покружилась,</a:t>
            </a:r>
            <a:r>
              <a:rPr lang="ru-RU" sz="2800">
                <a:solidFill>
                  <a:srgbClr val="7030a0"/>
                </a:solidFill>
                <a:latin typeface="Calibri"/>
              </a:rPr>
              <a:t>
</a:t>
            </a:r>
            <a:r>
              <a:rPr lang="ru-RU" sz="2800">
                <a:solidFill>
                  <a:srgbClr val="7030a0"/>
                </a:solidFill>
                <a:latin typeface="Calibri"/>
              </a:rPr>
              <a:t>Три - нагнулась и присела,</a:t>
            </a:r>
            <a:r>
              <a:rPr lang="ru-RU" sz="2800">
                <a:solidFill>
                  <a:srgbClr val="7030a0"/>
                </a:solidFill>
                <a:latin typeface="Calibri"/>
              </a:rPr>
              <a:t>
</a:t>
            </a:r>
            <a:r>
              <a:rPr lang="ru-RU" sz="2800">
                <a:solidFill>
                  <a:srgbClr val="7030a0"/>
                </a:solidFill>
                <a:latin typeface="Calibri"/>
              </a:rPr>
              <a:t>На четыре - улетела.</a:t>
            </a:r>
            <a:endParaRPr/>
          </a:p>
          <a:p>
            <a:r>
              <a:rPr lang="ru-RU" sz="2800">
                <a:solidFill>
                  <a:srgbClr val="7030a0"/>
                </a:solidFill>
                <a:latin typeface="Calibri"/>
              </a:rPr>
              <a:t>У реки остановилась.</a:t>
            </a:r>
            <a:endParaRPr/>
          </a:p>
          <a:p>
            <a:r>
              <a:rPr lang="ru-RU" sz="2800">
                <a:solidFill>
                  <a:srgbClr val="7030a0"/>
                </a:solidFill>
                <a:latin typeface="Calibri"/>
              </a:rPr>
              <a:t>Над водою покружилась.</a:t>
            </a:r>
            <a:endParaRPr/>
          </a:p>
          <a:p>
            <a:r>
              <a:rPr b="1" lang="ru-RU" sz="2000">
                <a:solidFill>
                  <a:srgbClr val="ffffff"/>
                </a:solidFill>
                <a:latin typeface="Calibri"/>
              </a:rPr>
              <a:t>ков их нет. Бабочки </a:t>
            </a:r>
            <a:endParaRPr/>
          </a:p>
        </p:txBody>
      </p:sp>
      <p:sp>
        <p:nvSpPr>
          <p:cNvPr id="101" name="CustomShape 2"/>
          <p:cNvSpPr/>
          <p:nvPr/>
        </p:nvSpPr>
        <p:spPr>
          <a:xfrm>
            <a:off x="2517840" y="188640"/>
            <a:ext cx="3843000" cy="57780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ru-RU" sz="3200">
                <a:solidFill>
                  <a:srgbClr val="7030a0"/>
                </a:solidFill>
                <a:latin typeface="Calibri"/>
              </a:rPr>
              <a:t>Физкультминутка.</a:t>
            </a:r>
            <a:endParaRPr/>
          </a:p>
        </p:txBody>
      </p:sp>
      <p:pic>
        <p:nvPicPr>
          <p:cNvPr descr="" id="102" name="Detskie_-_Babochka_(xMusic.me)"/>
          <p:cNvPicPr/>
          <p:nvPr/>
        </p:nvPicPr>
        <p:blipFill>
          <a:blip r:embed="rId2"/>
          <a:stretch>
            <a:fillRect/>
          </a:stretch>
        </p:blipFill>
        <p:spPr>
          <a:xfrm>
            <a:off x="7812360" y="5922000"/>
            <a:ext cx="609120" cy="609120"/>
          </a:xfrm>
          <a:prstGeom prst="rect">
            <a:avLst/>
          </a:prstGeom>
        </p:spPr>
      </p:pic>
      <p:pic>
        <p:nvPicPr>
          <p:cNvPr descr="" id="103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251640" y="3916080"/>
            <a:ext cx="3495960" cy="2752920"/>
          </a:xfrm>
          <a:prstGeom prst="rect">
            <a:avLst/>
          </a:prstGeom>
        </p:spPr>
      </p:pic>
    </p:spTree>
  </p:cSld>
  <p:timing>
    <p:tnLst>
      <p:par>
        <p:cTn dur="indefinite" id="45" nodeType="tmRoot" restart="never">
          <p:childTnLst>
            <p:seq>
              <p:cTn fill="hold" id="46" nodeType="interactiveSeq" restart="whenNotActive">
                <p:childTnLst>
                  <p:par>
                    <p:cTn fill="hold" id="47">
                      <p:stCondLst/>
                      <p:childTnLst>
                        <p:par>
                          <p:cTn fill="hold" id="48">
                            <p:stCondLst>
                              <p:cond delay="0"/>
                            </p:stCondLst>
                            <p:childTnLst>
                              <p:par>
                                <p:cTn fill="hold" id="49" nodeType="clickEffect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