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182600" y="4166640"/>
            <a:ext cx="77720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516456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118260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182600" y="2017800"/>
            <a:ext cx="7772040" cy="411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1150920" y="214200"/>
            <a:ext cx="7792560" cy="59180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118260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182600" y="2017800"/>
            <a:ext cx="7772040" cy="411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516456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1182600" y="4166640"/>
            <a:ext cx="777132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1182600" y="4166640"/>
            <a:ext cx="77720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16456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118260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ubTitle"/>
          </p:nvPr>
        </p:nvSpPr>
        <p:spPr>
          <a:xfrm>
            <a:off x="1150920" y="214200"/>
            <a:ext cx="7792560" cy="59180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18260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411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64560" y="416664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9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64560" y="2017800"/>
            <a:ext cx="379224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1182600" y="4166640"/>
            <a:ext cx="7771320" cy="19623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17600" y="1098720"/>
            <a:ext cx="437760" cy="474480"/>
          </a:xfrm>
          <a:prstGeom prst="rect">
            <a:avLst/>
          </a:prstGeom>
          <a:solidFill>
            <a:srgbClr val="ffcf01"/>
          </a:solidFill>
        </p:spPr>
      </p:sp>
      <p:sp>
        <p:nvSpPr>
          <p:cNvPr id="1" name="CustomShape 2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>
            <a:gsLst>
              <a:gs pos="0">
                <a:srgbClr val="ffcf01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2" name="CustomShape 3"/>
          <p:cNvSpPr/>
          <p:nvPr/>
        </p:nvSpPr>
        <p:spPr>
          <a:xfrm>
            <a:off x="541440" y="1521000"/>
            <a:ext cx="421920" cy="474480"/>
          </a:xfrm>
          <a:prstGeom prst="rect">
            <a:avLst/>
          </a:prstGeom>
          <a:solidFill>
            <a:srgbClr val="3333cc"/>
          </a:solidFill>
        </p:spPr>
      </p:sp>
      <p:sp>
        <p:nvSpPr>
          <p:cNvPr id="3" name="CustomShape 4"/>
          <p:cNvSpPr/>
          <p:nvPr/>
        </p:nvSpPr>
        <p:spPr>
          <a:xfrm>
            <a:off x="911160" y="1521000"/>
            <a:ext cx="367920" cy="474480"/>
          </a:xfrm>
          <a:prstGeom prst="rect">
            <a:avLst/>
          </a:prstGeom>
          <a:gradFill>
            <a:gsLst>
              <a:gs pos="0">
                <a:srgbClr val="3333c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4" name="CustomShape 5"/>
          <p:cNvSpPr/>
          <p:nvPr/>
        </p:nvSpPr>
        <p:spPr>
          <a:xfrm>
            <a:off x="127080" y="1447920"/>
            <a:ext cx="560160" cy="42192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0000"/>
              </a:gs>
            </a:gsLst>
            <a:lin ang="18900000"/>
          </a:gradFill>
        </p:spPr>
      </p:sp>
      <p:sp>
        <p:nvSpPr>
          <p:cNvPr id="5" name="CustomShape 6"/>
          <p:cNvSpPr/>
          <p:nvPr/>
        </p:nvSpPr>
        <p:spPr>
          <a:xfrm>
            <a:off x="762120" y="990720"/>
            <a:ext cx="31320" cy="1052280"/>
          </a:xfrm>
          <a:prstGeom prst="rect">
            <a:avLst/>
          </a:prstGeom>
          <a:solidFill>
            <a:srgbClr val="1c1c1c"/>
          </a:solidFill>
        </p:spPr>
      </p:sp>
      <p:sp>
        <p:nvSpPr>
          <p:cNvPr id="6" name="CustomShape 7"/>
          <p:cNvSpPr/>
          <p:nvPr/>
        </p:nvSpPr>
        <p:spPr>
          <a:xfrm>
            <a:off x="442800" y="1781280"/>
            <a:ext cx="8226000" cy="31320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7" name="CustomShape 8"/>
          <p:cNvSpPr/>
          <p:nvPr/>
        </p:nvSpPr>
        <p:spPr>
          <a:xfrm>
            <a:off x="293760" y="2546280"/>
            <a:ext cx="438120" cy="474480"/>
          </a:xfrm>
          <a:prstGeom prst="rect">
            <a:avLst/>
          </a:prstGeom>
          <a:solidFill>
            <a:srgbClr val="3333cc"/>
          </a:solidFill>
        </p:spPr>
      </p:sp>
      <p:sp>
        <p:nvSpPr>
          <p:cNvPr id="8" name="CustomShape 9"/>
          <p:cNvSpPr/>
          <p:nvPr/>
        </p:nvSpPr>
        <p:spPr>
          <a:xfrm>
            <a:off x="677520" y="2546280"/>
            <a:ext cx="328680" cy="474480"/>
          </a:xfrm>
          <a:prstGeom prst="rect">
            <a:avLst/>
          </a:prstGeom>
          <a:gradFill>
            <a:gsLst>
              <a:gs pos="0">
                <a:srgbClr val="3333c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9" name="CustomShape 10"/>
          <p:cNvSpPr/>
          <p:nvPr/>
        </p:nvSpPr>
        <p:spPr>
          <a:xfrm>
            <a:off x="417600" y="2968560"/>
            <a:ext cx="422280" cy="474480"/>
          </a:xfrm>
          <a:prstGeom prst="rect">
            <a:avLst/>
          </a:prstGeom>
          <a:solidFill>
            <a:srgbClr val="ffcf01"/>
          </a:solidFill>
        </p:spPr>
      </p:sp>
      <p:sp>
        <p:nvSpPr>
          <p:cNvPr id="10" name="CustomShape 11"/>
          <p:cNvSpPr/>
          <p:nvPr/>
        </p:nvSpPr>
        <p:spPr>
          <a:xfrm>
            <a:off x="787320" y="2968560"/>
            <a:ext cx="369360" cy="474480"/>
          </a:xfrm>
          <a:prstGeom prst="rect">
            <a:avLst/>
          </a:prstGeom>
          <a:gradFill>
            <a:gsLst>
              <a:gs pos="0">
                <a:srgbClr val="ffcf01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11" name="CustomShape 12"/>
          <p:cNvSpPr/>
          <p:nvPr/>
        </p:nvSpPr>
        <p:spPr>
          <a:xfrm>
            <a:off x="0" y="2895480"/>
            <a:ext cx="560160" cy="42192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0000"/>
              </a:gs>
            </a:gsLst>
            <a:lin ang="18900000"/>
          </a:gradFill>
        </p:spPr>
      </p:sp>
      <p:sp>
        <p:nvSpPr>
          <p:cNvPr id="12" name="CustomShape 13"/>
          <p:cNvSpPr/>
          <p:nvPr/>
        </p:nvSpPr>
        <p:spPr>
          <a:xfrm>
            <a:off x="635040" y="2438280"/>
            <a:ext cx="31320" cy="1052280"/>
          </a:xfrm>
          <a:prstGeom prst="rect">
            <a:avLst/>
          </a:prstGeom>
          <a:solidFill>
            <a:srgbClr val="1c1c1c"/>
          </a:solidFill>
        </p:spPr>
      </p:sp>
      <p:sp>
        <p:nvSpPr>
          <p:cNvPr id="13" name="CustomShape 14"/>
          <p:cNvSpPr/>
          <p:nvPr/>
        </p:nvSpPr>
        <p:spPr>
          <a:xfrm>
            <a:off x="316080" y="3260880"/>
            <a:ext cx="8692920" cy="55080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990720" y="1676520"/>
            <a:ext cx="7772040" cy="1461600"/>
          </a:xfrm>
          <a:prstGeom prst="rect">
            <a:avLst/>
          </a:prstGeom>
        </p:spPr>
        <p:txBody>
          <a:bodyPr anchor="b"/>
          <a:p>
            <a:r>
              <a:rPr lang="ru-RU" sz="4400">
                <a:solidFill>
                  <a:srgbClr val="333399"/>
                </a:solidFill>
                <a:latin typeface="Tahoma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5" name="PlaceHolder 16"/>
          <p:cNvSpPr>
            <a:spLocks noGrp="1"/>
          </p:cNvSpPr>
          <p:nvPr>
            <p:ph type="dt"/>
          </p:nvPr>
        </p:nvSpPr>
        <p:spPr>
          <a:xfrm>
            <a:off x="990720" y="6248520"/>
            <a:ext cx="1904760" cy="45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6" name="PlaceHolder 17"/>
          <p:cNvSpPr>
            <a:spLocks noGrp="1"/>
          </p:cNvSpPr>
          <p:nvPr>
            <p:ph type="ftr"/>
          </p:nvPr>
        </p:nvSpPr>
        <p:spPr>
          <a:xfrm>
            <a:off x="3429000" y="6248520"/>
            <a:ext cx="2895120" cy="45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7" name="PlaceHolder 18"/>
          <p:cNvSpPr>
            <a:spLocks noGrp="1"/>
          </p:cNvSpPr>
          <p:nvPr>
            <p:ph type="sldNum"/>
          </p:nvPr>
        </p:nvSpPr>
        <p:spPr>
          <a:xfrm>
            <a:off x="6858000" y="6248520"/>
            <a:ext cx="1904760" cy="456840"/>
          </a:xfrm>
          <a:prstGeom prst="rect">
            <a:avLst/>
          </a:prstGeom>
        </p:spPr>
        <p:txBody>
          <a:bodyPr bIns="45000" lIns="90000" rIns="90000" tIns="45000"/>
          <a:p>
            <a:fld id="{11B17131-E161-4131-A1C1-D1F191C11151}" type="slidenum">
              <a:rPr lang="ru-RU">
                <a:solidFill>
                  <a:srgbClr val="1c1c1c"/>
                </a:solidFill>
                <a:latin typeface="Tahoma"/>
              </a:rPr>
              <a:t>&lt;номер&gt;</a:t>
            </a:fld>
            <a:endParaRPr/>
          </a:p>
        </p:txBody>
      </p:sp>
      <p:sp>
        <p:nvSpPr>
          <p:cNvPr id="18" name="PlaceHolder 1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17600" y="1098720"/>
            <a:ext cx="437760" cy="474480"/>
          </a:xfrm>
          <a:prstGeom prst="rect">
            <a:avLst/>
          </a:prstGeom>
          <a:solidFill>
            <a:srgbClr val="ffcf01"/>
          </a:solidFill>
        </p:spPr>
      </p:sp>
      <p:sp>
        <p:nvSpPr>
          <p:cNvPr id="52" name="CustomShape 2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>
            <a:gsLst>
              <a:gs pos="0">
                <a:srgbClr val="ffcf01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53" name="CustomShape 3"/>
          <p:cNvSpPr/>
          <p:nvPr/>
        </p:nvSpPr>
        <p:spPr>
          <a:xfrm>
            <a:off x="541440" y="1521000"/>
            <a:ext cx="421920" cy="474480"/>
          </a:xfrm>
          <a:prstGeom prst="rect">
            <a:avLst/>
          </a:prstGeom>
          <a:solidFill>
            <a:srgbClr val="3333cc"/>
          </a:solidFill>
        </p:spPr>
      </p:sp>
      <p:sp>
        <p:nvSpPr>
          <p:cNvPr id="54" name="CustomShape 4"/>
          <p:cNvSpPr/>
          <p:nvPr/>
        </p:nvSpPr>
        <p:spPr>
          <a:xfrm>
            <a:off x="911160" y="1521000"/>
            <a:ext cx="367920" cy="474480"/>
          </a:xfrm>
          <a:prstGeom prst="rect">
            <a:avLst/>
          </a:prstGeom>
          <a:gradFill>
            <a:gsLst>
              <a:gs pos="0">
                <a:srgbClr val="3333c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55" name="CustomShape 5"/>
          <p:cNvSpPr/>
          <p:nvPr/>
        </p:nvSpPr>
        <p:spPr>
          <a:xfrm>
            <a:off x="127080" y="1447920"/>
            <a:ext cx="560160" cy="42192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0000"/>
              </a:gs>
            </a:gsLst>
            <a:lin ang="18900000"/>
          </a:gradFill>
        </p:spPr>
      </p:sp>
      <p:sp>
        <p:nvSpPr>
          <p:cNvPr id="56" name="CustomShape 6"/>
          <p:cNvSpPr/>
          <p:nvPr/>
        </p:nvSpPr>
        <p:spPr>
          <a:xfrm>
            <a:off x="762120" y="990720"/>
            <a:ext cx="31320" cy="1052280"/>
          </a:xfrm>
          <a:prstGeom prst="rect">
            <a:avLst/>
          </a:prstGeom>
          <a:solidFill>
            <a:srgbClr val="1c1c1c"/>
          </a:solidFill>
        </p:spPr>
      </p:sp>
      <p:sp>
        <p:nvSpPr>
          <p:cNvPr id="57" name="CustomShape 7"/>
          <p:cNvSpPr/>
          <p:nvPr/>
        </p:nvSpPr>
        <p:spPr>
          <a:xfrm>
            <a:off x="442800" y="1781280"/>
            <a:ext cx="8226000" cy="31320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  <a:lin ang="0"/>
          </a:gradFill>
        </p:spPr>
      </p:sp>
      <p:sp>
        <p:nvSpPr>
          <p:cNvPr id="58" name="PlaceHolder 8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r>
              <a:rPr lang="ru-RU" sz="4400">
                <a:solidFill>
                  <a:srgbClr val="333399"/>
                </a:solidFill>
                <a:latin typeface="Tahoma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59" name="PlaceHolder 9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Tahoma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Tahoma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Tahoma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Tahoma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Tahoma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Tahoma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Tahoma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Tahoma"/>
              </a:rPr>
              <a:t>Пятый уровень</a:t>
            </a:r>
            <a:endParaRPr/>
          </a:p>
        </p:txBody>
      </p:sp>
      <p:sp>
        <p:nvSpPr>
          <p:cNvPr id="60" name="PlaceHolder 10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61" name="PlaceHolder 11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62" name="PlaceHolder 12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416171F1-4141-41D1-A191-91E111F1E171}" type="slidenum">
              <a:rPr lang="ru-RU">
                <a:solidFill>
                  <a:srgbClr val="000000"/>
                </a:solidFill>
                <a:latin typeface="Tahoma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868680" y="-864000"/>
            <a:ext cx="7772040" cy="374472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6000">
                <a:solidFill>
                  <a:srgbClr val="333399"/>
                </a:solidFill>
                <a:latin typeface="Tahoma"/>
              </a:rPr>
              <a:t>Соляная кислота.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5400">
                <a:solidFill>
                  <a:srgbClr val="333399"/>
                </a:solidFill>
                <a:latin typeface="Tahoma"/>
              </a:rPr>
              <a:t>Задание на дом: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1011960" y="2509560"/>
            <a:ext cx="7772040" cy="4114440"/>
          </a:xfrm>
          <a:prstGeom prst="rect">
            <a:avLst/>
          </a:prstGeom>
        </p:spPr>
        <p:txBody>
          <a:bodyPr/>
          <a:p>
            <a:pPr>
              <a:buSzPct val="60000"/>
              <a:buFont charset="2" typeface="Wingdings"/>
              <a:buAutoNum type="arabicPeriod"/>
            </a:pPr>
            <a:r>
              <a:rPr lang="ru-RU" sz="3200">
                <a:solidFill>
                  <a:srgbClr val="000000"/>
                </a:solidFill>
                <a:latin typeface="Tahoma"/>
              </a:rPr>
              <a:t>   </a:t>
            </a:r>
            <a:r>
              <a:rPr lang="ru-RU" sz="3200">
                <a:solidFill>
                  <a:srgbClr val="000000"/>
                </a:solidFill>
                <a:latin typeface="Tahoma"/>
              </a:rPr>
              <a:t>§ 49, упр. 2-4</a:t>
            </a:r>
            <a:endParaRPr/>
          </a:p>
          <a:p>
            <a:r>
              <a:rPr lang="ru-RU" sz="3200">
                <a:solidFill>
                  <a:srgbClr val="000000"/>
                </a:solidFill>
                <a:latin typeface="Tahoma"/>
              </a:rPr>
              <a:t>             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114" name="CustomShape 3"/>
          <p:cNvSpPr/>
          <p:nvPr/>
        </p:nvSpPr>
        <p:spPr>
          <a:xfrm>
            <a:off x="3419640" y="6543720"/>
            <a:ext cx="2592000" cy="3362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60000"/>
              <a:buFont charset="2" typeface="Wingdings"/>
              <a:buChar char=""/>
            </a:pPr>
            <a:r>
              <a:rPr b="1" lang="ru-RU" sz="2400">
                <a:solidFill>
                  <a:srgbClr val="000000"/>
                </a:solidFill>
                <a:latin typeface="Tahoma"/>
              </a:rPr>
              <a:t>pptcloud.ru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5400">
                <a:solidFill>
                  <a:srgbClr val="333399"/>
                </a:solidFill>
                <a:latin typeface="Tahoma"/>
              </a:rPr>
              <a:t>Хлороводород HCl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– это бесцветный газ с резким неприятным запахом, тяжелее воздуха.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Докажем это: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М (HCl)= 1+35,5=36,5 г/моль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М (воздуха)= 29 г/моль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5400">
                <a:solidFill>
                  <a:srgbClr val="333399"/>
                </a:solidFill>
                <a:latin typeface="Tahoma"/>
              </a:rPr>
              <a:t>Получение HCl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900000" y="2017800"/>
            <a:ext cx="8054640" cy="4114440"/>
          </a:xfrm>
          <a:prstGeom prst="rect">
            <a:avLst/>
          </a:prstGeom>
        </p:spPr>
        <p:txBody>
          <a:bodyPr/>
          <a:p>
            <a:pPr>
              <a:buSzPct val="60000"/>
              <a:buFont charset="2" typeface="Wingdings"/>
              <a:buChar char=""/>
            </a:pPr>
            <a:r>
              <a:rPr b="1" lang="ru-RU" sz="3200">
                <a:solidFill>
                  <a:srgbClr val="000000"/>
                </a:solidFill>
                <a:latin typeface="Tahoma"/>
              </a:rPr>
              <a:t>В лаборатории:</a:t>
            </a:r>
            <a:endParaRPr/>
          </a:p>
          <a:p>
            <a:r>
              <a:rPr b="1" lang="ru-RU" sz="2400">
                <a:solidFill>
                  <a:srgbClr val="000000"/>
                </a:solidFill>
                <a:latin typeface="Tahoma"/>
              </a:rPr>
              <a:t>                                                  </a:t>
            </a:r>
            <a:r>
              <a:rPr b="1" lang="ru-RU" sz="2400">
                <a:solidFill>
                  <a:srgbClr val="000000"/>
                </a:solidFill>
                <a:latin typeface="Tahoma"/>
              </a:rPr>
              <a:t>t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NaCl(тв.) + H2SO4(конц)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NaHSO4 + HCl</a:t>
            </a:r>
            <a:endParaRPr/>
          </a:p>
          <a:p>
            <a:pPr>
              <a:buSzPct val="60000"/>
              <a:buFont charset="2" typeface="Wingdings"/>
              <a:buChar char=""/>
            </a:pPr>
            <a:r>
              <a:rPr b="1" lang="ru-RU" sz="3200">
                <a:solidFill>
                  <a:srgbClr val="000000"/>
                </a:solidFill>
                <a:latin typeface="Tahoma"/>
              </a:rPr>
              <a:t>В промышленности: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H2 + Cl2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2HCl</a:t>
            </a:r>
            <a:endParaRPr/>
          </a:p>
          <a:p>
            <a:r>
              <a:rPr b="1" lang="ru-RU" sz="2000">
                <a:solidFill>
                  <a:srgbClr val="000000"/>
                </a:solidFill>
                <a:latin typeface="Tahoma"/>
              </a:rPr>
              <a:t>                          </a:t>
            </a:r>
            <a:r>
              <a:rPr b="1" lang="ru-RU" sz="2000">
                <a:solidFill>
                  <a:srgbClr val="000000"/>
                </a:solidFill>
                <a:latin typeface="Tahoma"/>
              </a:rPr>
              <a:t>свет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CH4 + Cl2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CH3Cl+ HCl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5400">
                <a:solidFill>
                  <a:srgbClr val="333399"/>
                </a:solidFill>
                <a:latin typeface="Tahoma"/>
              </a:rPr>
              <a:t>Соляная кислота HCl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b="1" lang="ru-RU" sz="3200">
                <a:solidFill>
                  <a:srgbClr val="000000"/>
                </a:solidFill>
                <a:latin typeface="Tahoma"/>
              </a:rPr>
              <a:t>Соляная кислота сильная, т.е. в водных растворах полностью распадается на ионы: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                    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HCl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H+ + Cl-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Растворы кислоты не имеют запаха.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 algn="ctr"/>
            <a:r>
              <a:rPr b="1" lang="ru-RU" sz="4800">
                <a:solidFill>
                  <a:srgbClr val="333399"/>
                </a:solidFill>
                <a:latin typeface="Tahoma"/>
              </a:rPr>
              <a:t>Химические свойства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SzPct val="60000"/>
              <a:buFont charset="2" typeface="Wingdings"/>
              <a:buAutoNum type="arabicPeriod"/>
            </a:pPr>
            <a:r>
              <a:rPr lang="ru-RU" sz="3200">
                <a:solidFill>
                  <a:srgbClr val="ff0000"/>
                </a:solidFill>
                <a:latin typeface="Tahoma"/>
              </a:rPr>
              <a:t>Кислотные свойства</a:t>
            </a:r>
            <a:endParaRPr/>
          </a:p>
          <a:p>
            <a:pPr>
              <a:lnSpc>
                <a:spcPct val="90000"/>
              </a:lnSpc>
            </a:pPr>
            <a:r>
              <a:rPr lang="ru-RU" sz="3200">
                <a:solidFill>
                  <a:srgbClr val="ff0000"/>
                </a:solidFill>
                <a:latin typeface="Tahoma"/>
              </a:rPr>
              <a:t>А.</a:t>
            </a:r>
            <a:r>
              <a:rPr lang="ru-RU" sz="3200">
                <a:solidFill>
                  <a:srgbClr val="000000"/>
                </a:solidFill>
                <a:latin typeface="Tahoma"/>
              </a:rPr>
              <a:t> Взаимодействие с металлами, стоящими в ряду активности до водорода:</a:t>
            </a:r>
            <a:endParaRPr/>
          </a:p>
          <a:p>
            <a:pPr>
              <a:lnSpc>
                <a:spcPct val="90000"/>
              </a:lnSpc>
            </a:pPr>
            <a:r>
              <a:rPr b="1" lang="ru-RU" sz="3200">
                <a:solidFill>
                  <a:srgbClr val="000000"/>
                </a:solidFill>
                <a:latin typeface="Tahoma"/>
              </a:rPr>
              <a:t>HCl + Zn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endParaRPr/>
          </a:p>
          <a:p>
            <a:pPr>
              <a:lnSpc>
                <a:spcPct val="90000"/>
              </a:lnSpc>
            </a:pPr>
            <a:r>
              <a:rPr b="1" lang="ru-RU" sz="3200">
                <a:solidFill>
                  <a:srgbClr val="000000"/>
                </a:solidFill>
                <a:latin typeface="Tahoma"/>
              </a:rPr>
              <a:t>2HCl + Zn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ZnCl2 + H2</a:t>
            </a:r>
            <a:endParaRPr/>
          </a:p>
          <a:p>
            <a:pPr>
              <a:lnSpc>
                <a:spcPct val="90000"/>
              </a:lnSpc>
            </a:pPr>
            <a:r>
              <a:rPr lang="ru-RU" sz="3200">
                <a:solidFill>
                  <a:srgbClr val="000000"/>
                </a:solidFill>
                <a:latin typeface="Tahoma"/>
              </a:rPr>
              <a:t>Допишите:</a:t>
            </a:r>
            <a:endParaRPr/>
          </a:p>
          <a:p>
            <a:pPr>
              <a:lnSpc>
                <a:spcPct val="90000"/>
              </a:lnSpc>
            </a:pPr>
            <a:r>
              <a:rPr b="1" lang="ru-RU" sz="3200">
                <a:solidFill>
                  <a:srgbClr val="000000"/>
                </a:solidFill>
                <a:latin typeface="Tahoma"/>
              </a:rPr>
              <a:t>HCl + Al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lang="ru-RU" sz="3200">
                <a:solidFill>
                  <a:srgbClr val="ff0000"/>
                </a:solidFill>
                <a:latin typeface="Tahoma"/>
              </a:rPr>
              <a:t>Б.</a:t>
            </a:r>
            <a:r>
              <a:rPr lang="ru-RU" sz="3200">
                <a:solidFill>
                  <a:srgbClr val="000000"/>
                </a:solidFill>
                <a:latin typeface="Tahoma"/>
              </a:rPr>
              <a:t> С оксидами металлов: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CuO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2HCl + CuO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CuCl2 + H2O</a:t>
            </a:r>
            <a:endParaRPr/>
          </a:p>
          <a:p>
            <a:r>
              <a:rPr lang="ru-RU" sz="3200">
                <a:solidFill>
                  <a:srgbClr val="000000"/>
                </a:solidFill>
                <a:latin typeface="Tahoma"/>
              </a:rPr>
              <a:t>Допишите: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Na2O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lang="ru-RU" sz="3200">
                <a:solidFill>
                  <a:srgbClr val="ff0000"/>
                </a:solidFill>
                <a:latin typeface="Tahoma"/>
              </a:rPr>
              <a:t>В.</a:t>
            </a:r>
            <a:r>
              <a:rPr lang="ru-RU" sz="3200">
                <a:solidFill>
                  <a:srgbClr val="000000"/>
                </a:solidFill>
                <a:latin typeface="Tahoma"/>
              </a:rPr>
              <a:t> С гидроксидами металлов: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NaOH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NaOH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NaCl + H2O</a:t>
            </a:r>
            <a:endParaRPr/>
          </a:p>
          <a:p>
            <a:r>
              <a:rPr lang="ru-RU" sz="3200">
                <a:solidFill>
                  <a:srgbClr val="000000"/>
                </a:solidFill>
                <a:latin typeface="Tahoma"/>
              </a:rPr>
              <a:t>Допишите: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Al(OH)3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endParaRPr/>
          </a:p>
          <a:p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lang="ru-RU" sz="3200">
                <a:solidFill>
                  <a:srgbClr val="ff0000"/>
                </a:solidFill>
                <a:latin typeface="Tahoma"/>
              </a:rPr>
              <a:t>Г.</a:t>
            </a:r>
            <a:r>
              <a:rPr lang="ru-RU" sz="3200">
                <a:solidFill>
                  <a:srgbClr val="000000"/>
                </a:solidFill>
                <a:latin typeface="Tahoma"/>
              </a:rPr>
              <a:t> С солями (при условии, если образуется осадок или газ).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AgNO3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AgNO3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AgCl + HNO3</a:t>
            </a:r>
            <a:endParaRPr/>
          </a:p>
          <a:p>
            <a:r>
              <a:rPr lang="ru-RU" sz="3200">
                <a:solidFill>
                  <a:srgbClr val="000000"/>
                </a:solidFill>
                <a:latin typeface="Tahoma"/>
              </a:rPr>
              <a:t>Допишите: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HCl + Na2CO3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endParaRPr/>
          </a:p>
          <a:p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r>
              <a:rPr lang="ru-RU" sz="3200">
                <a:solidFill>
                  <a:srgbClr val="ff0000"/>
                </a:solidFill>
                <a:latin typeface="Tahoma"/>
              </a:rPr>
              <a:t>2. Восстановительные свойства.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4HCl + MnO2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MnCl2 + Cl2 + 2H2O</a:t>
            </a:r>
            <a:endParaRPr/>
          </a:p>
          <a:p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16HCl + 2KMnO4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 2MnCl2 + 5Cl2 +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                                 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+ 2KCl + 8H2O</a:t>
            </a:r>
            <a:endParaRPr/>
          </a:p>
          <a:p>
            <a:endParaRPr/>
          </a:p>
          <a:p>
            <a:r>
              <a:rPr b="1" lang="ru-RU" sz="3200">
                <a:solidFill>
                  <a:srgbClr val="000000"/>
                </a:solidFill>
                <a:latin typeface="Tahoma"/>
              </a:rPr>
              <a:t>6HCl + KClO3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→ </a:t>
            </a:r>
            <a:r>
              <a:rPr b="1" lang="ru-RU" sz="3200">
                <a:solidFill>
                  <a:srgbClr val="000000"/>
                </a:solidFill>
                <a:latin typeface="Tahoma"/>
              </a:rPr>
              <a:t>3Cl2 + KCl + 3H2O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