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94" r:id="rId3"/>
    <p:sldId id="293" r:id="rId4"/>
    <p:sldId id="295" r:id="rId5"/>
    <p:sldId id="297" r:id="rId6"/>
    <p:sldId id="299" r:id="rId7"/>
    <p:sldId id="296" r:id="rId8"/>
    <p:sldId id="300" r:id="rId9"/>
    <p:sldId id="301" r:id="rId10"/>
    <p:sldId id="302" r:id="rId11"/>
    <p:sldId id="304" r:id="rId12"/>
    <p:sldId id="303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3F0F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E032A-6569-4EC2-84CA-286759A2C88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61E33-1283-40C4-AC23-F04EF3551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7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7E7E-BF89-45CE-AC4F-177321DD94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8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08E3-65A7-4DAB-9BBE-58F56FEB238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D1D3-57BC-4665-9500-C83BD193163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7784076" y="6440341"/>
            <a:ext cx="135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Рябова Л.Н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8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08E3-65A7-4DAB-9BBE-58F56FEB238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D1D3-57BC-4665-9500-C83BD1931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08E3-65A7-4DAB-9BBE-58F56FEB238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D1D3-57BC-4665-9500-C83BD1931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08E3-65A7-4DAB-9BBE-58F56FEB238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D1D3-57BC-4665-9500-C83BD193163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 userDrawn="1"/>
        </p:nvSpPr>
        <p:spPr>
          <a:xfrm>
            <a:off x="179512" y="162862"/>
            <a:ext cx="8784976" cy="650649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08E3-65A7-4DAB-9BBE-58F56FEB238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D1D3-57BC-4665-9500-C83BD193163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 userDrawn="1"/>
        </p:nvSpPr>
        <p:spPr>
          <a:xfrm>
            <a:off x="179512" y="162862"/>
            <a:ext cx="8784976" cy="650649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1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08E3-65A7-4DAB-9BBE-58F56FEB238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D1D3-57BC-4665-9500-C83BD193163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 userDrawn="1"/>
        </p:nvSpPr>
        <p:spPr>
          <a:xfrm>
            <a:off x="179512" y="162862"/>
            <a:ext cx="8784976" cy="650649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08E3-65A7-4DAB-9BBE-58F56FEB238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D1D3-57BC-4665-9500-C83BD193163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62862"/>
            <a:ext cx="8784976" cy="650649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08E3-65A7-4DAB-9BBE-58F56FEB238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D1D3-57BC-4665-9500-C83BD193163F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 userDrawn="1"/>
        </p:nvSpPr>
        <p:spPr>
          <a:xfrm>
            <a:off x="179512" y="162862"/>
            <a:ext cx="8784976" cy="650649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08E3-65A7-4DAB-9BBE-58F56FEB238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D1D3-57BC-4665-9500-C83BD193163F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 userDrawn="1"/>
        </p:nvSpPr>
        <p:spPr>
          <a:xfrm>
            <a:off x="179512" y="162862"/>
            <a:ext cx="8784976" cy="650649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08E3-65A7-4DAB-9BBE-58F56FEB238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D1D3-57BC-4665-9500-C83BD1931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08E3-65A7-4DAB-9BBE-58F56FEB238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D1D3-57BC-4665-9500-C83BD1931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08E3-65A7-4DAB-9BBE-58F56FEB238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D1D3-57BC-4665-9500-C83BD1931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2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1.vestifinance.ru/c/136400.b.jpg" TargetMode="External"/><Relationship Id="rId13" Type="http://schemas.openxmlformats.org/officeDocument/2006/relationships/hyperlink" Target="http://2queens.ru/Uploads/Nadiya/%D0%9F%D0%B0%D0%BD%D0%B0%D0%BC%D1%81%D0%BA%D0%B8%D0%B9%20%D0%BA%D0%B0%D0%BD%D0%B0%D0%BB%20%D0%B3%D0%B4%D0%B5%20%D0%BD%D0%B0%D1%85%D0%BE%D0%B4%D0%B8%D1%82%D1%81%D1%8F.jpg" TargetMode="External"/><Relationship Id="rId3" Type="http://schemas.openxmlformats.org/officeDocument/2006/relationships/hyperlink" Target="http://phototopic.ru/uploads/posts/2013-07/1374606262_1.jpg" TargetMode="External"/><Relationship Id="rId7" Type="http://schemas.openxmlformats.org/officeDocument/2006/relationships/hyperlink" Target="http://totamtotut.ru/wp-content/uploads/2013/10/NELS120786-TRIBES-GAUCHOS-010.jpg" TargetMode="External"/><Relationship Id="rId12" Type="http://schemas.openxmlformats.org/officeDocument/2006/relationships/hyperlink" Target="http://information-technology.ru/images/03-16/canal_de_panama_01.jpg" TargetMode="External"/><Relationship Id="rId2" Type="http://schemas.openxmlformats.org/officeDocument/2006/relationships/hyperlink" Target="http://3.bp.blogspot.com/_IX8poG1JX9c/S-kzyagy8YI/AAAAAAAACRY/-i5igkHU5fU/s1600/brazil5.jpg" TargetMode="External"/><Relationship Id="rId16" Type="http://schemas.openxmlformats.org/officeDocument/2006/relationships/hyperlink" Target="http://img.scoop.it/aUIVZV0bPX2JN0sl6YpSODl72eJkfbmt4t8yenImKBVvK0kTmF0xjctABnaLJIm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fftextile.com/wp-content/uploads/2014/08/alpac.jpg" TargetMode="External"/><Relationship Id="rId11" Type="http://schemas.openxmlformats.org/officeDocument/2006/relationships/hyperlink" Target="http://img-fotki.yandex.ru/get/6706/137106206.373/0_c96ee_752c02e5_orig.jpg" TargetMode="External"/><Relationship Id="rId5" Type="http://schemas.openxmlformats.org/officeDocument/2006/relationships/hyperlink" Target="http://i.artfile.ru/1600x1200_358113_%5bwww.ArtFile.ru%5d.jpg" TargetMode="External"/><Relationship Id="rId15" Type="http://schemas.openxmlformats.org/officeDocument/2006/relationships/hyperlink" Target="http://mirfactov.com/wp-content/uploads/7119-620x496.jpg" TargetMode="External"/><Relationship Id="rId10" Type="http://schemas.openxmlformats.org/officeDocument/2006/relationships/hyperlink" Target="http://www.ph4.ru/hicon_flags-anim.php" TargetMode="External"/><Relationship Id="rId4" Type="http://schemas.openxmlformats.org/officeDocument/2006/relationships/hyperlink" Target="http://mv.org.ua/image/news_small/2015/09/05_082505_2121-1.jpg" TargetMode="External"/><Relationship Id="rId9" Type="http://schemas.openxmlformats.org/officeDocument/2006/relationships/hyperlink" Target="http://www.wired.com/images_blogs/autopia/images/2007/05/29/opec.png" TargetMode="External"/><Relationship Id="rId14" Type="http://schemas.openxmlformats.org/officeDocument/2006/relationships/hyperlink" Target="http://s018.radikal.ru/i527/1502/0a/8fe147a876b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4"/>
          <p:cNvSpPr>
            <a:spLocks noChangeArrowheads="1" noChangeShapeType="1" noTextEdit="1"/>
          </p:cNvSpPr>
          <p:nvPr/>
        </p:nvSpPr>
        <p:spPr bwMode="auto">
          <a:xfrm>
            <a:off x="179511" y="476250"/>
            <a:ext cx="8784977" cy="590507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2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Латинская </a:t>
            </a:r>
            <a:r>
              <a:rPr lang="ru-RU" sz="32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Америка: </a:t>
            </a:r>
          </a:p>
          <a:p>
            <a:pPr algn="ctr"/>
            <a:r>
              <a:rPr lang="ru-RU" sz="24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ХОЗЯЙСТВО</a:t>
            </a:r>
            <a:endParaRPr lang="ru-RU" sz="24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0129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037" y="2780928"/>
            <a:ext cx="8424936" cy="108012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НАФТА 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 год)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Североамериканская ассоциация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торговли: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США, Канада, Мексика</a:t>
            </a: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0" y="2835978"/>
            <a:ext cx="1208561" cy="953062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11560" y="332656"/>
            <a:ext cx="8192806" cy="576064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Экономическое сотрудничество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430" y="1052736"/>
            <a:ext cx="8424936" cy="158417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7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МЕРКОСУР 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(1991 год)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рынок стран Южной Америки 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(Таможенный Союз, 1995):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Бразилия, Аргентина, Парагвай, Уругвай,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Венесуэла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 населения, 50% ВВП, ⅓ торгового оборота региона</a:t>
            </a:r>
          </a:p>
          <a:p>
            <a:pPr algn="ctr"/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430" y="4815164"/>
            <a:ext cx="8424936" cy="77407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свободной торговли: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Мексика – ЕС </a:t>
            </a:r>
            <a:endParaRPr lang="ru-RU" sz="2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алоговые льготы на покупку и продажу товаров</a:t>
            </a:r>
          </a:p>
          <a:p>
            <a:pPr algn="ctr">
              <a:lnSpc>
                <a:spcPct val="7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037" y="5733256"/>
            <a:ext cx="8424936" cy="64807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 – Латинская Америка (1993 год)</a:t>
            </a:r>
          </a:p>
          <a:p>
            <a:pPr algn="ctr">
              <a:lnSpc>
                <a:spcPct val="7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Торгово-экономическое сотрудничество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037" y="3982184"/>
            <a:ext cx="8424936" cy="72498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ОПЕК 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(Организация стран экспортеров нефти) 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Венесуэла, Эквадор</a:t>
            </a: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0" y="4039014"/>
            <a:ext cx="992538" cy="6113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0" y="4837798"/>
            <a:ext cx="921240" cy="69658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0" y="5733256"/>
            <a:ext cx="921240" cy="6480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825011"/>
            <a:ext cx="847990" cy="75438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1521" y="2670085"/>
            <a:ext cx="8669214" cy="3960440"/>
          </a:xfrm>
          <a:prstGeom prst="rect">
            <a:avLst/>
          </a:prstGeom>
          <a:solidFill>
            <a:srgbClr val="F3F0F6"/>
          </a:solidFill>
          <a:ln>
            <a:solidFill>
              <a:srgbClr val="F3F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2729121"/>
            <a:ext cx="5976664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84976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1.Назовите одну из быстроразвивающихся отраслей промышленности Латинской Америки?</a:t>
            </a:r>
          </a:p>
          <a:p>
            <a:pPr>
              <a:lnSpc>
                <a:spcPct val="80000"/>
              </a:lnSpc>
              <a:buAutoNum type="alphaUcParenR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черная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металлургия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цветная металлургия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энергетика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пищевая промышленность   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нефтеперерабатывающая промышленность   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2.Назовите «кофейные» страны Латинской Америки?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Уругвай и Панама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Мексика и Гондурас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Боливия и Перу  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Бразилия и Колумбия 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Колумбия и Парагвай   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3.Какая страна Латинской Америки занимает ведущее место в производстве алюминия?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Бразилия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Колумбия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Уругвай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Аргентина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Мексика   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4.Назовите одну из старейших культур Латинской Америки?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животноводство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хлопчатник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растениеводство 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сахарный тростник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производство бумаги   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5.Сколько кораблей зарегистрировано в торговом флоте Панамы?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7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    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6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     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4500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5500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287382" y="1844824"/>
            <a:ext cx="349329" cy="338336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163080" y="2996952"/>
            <a:ext cx="349329" cy="338336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79512" y="3861048"/>
            <a:ext cx="349329" cy="338336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79511" y="5085184"/>
            <a:ext cx="349329" cy="338336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419872" y="5949280"/>
            <a:ext cx="349329" cy="338336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43808" y="126242"/>
            <a:ext cx="4093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экзамену</a:t>
            </a:r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3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64704"/>
            <a:ext cx="3384375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дом: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§44-45,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в тетради (стр. 26-27)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5400600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7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ресурсы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pPr marL="182563" indent="-182563">
              <a:buFont typeface="Wingdings" pitchFamily="2" charset="2"/>
              <a:buChar char="Ø"/>
            </a:pPr>
            <a:r>
              <a:rPr lang="en-US" sz="1400" dirty="0">
                <a:hlinkClick r:id="rId2"/>
              </a:rPr>
              <a:t>http://3.bp.blogspot.com/_IX8poG1JX9c/S-kzyagy8YI/AAAAAAAACRY/-</a:t>
            </a:r>
            <a:r>
              <a:rPr lang="en-US" sz="1400" dirty="0" smtClean="0">
                <a:hlinkClick r:id="rId2"/>
              </a:rPr>
              <a:t>i5igkHU5fU/s1600/brazil5.jpg</a:t>
            </a:r>
            <a:r>
              <a:rPr lang="ru-RU" sz="1400" dirty="0" smtClean="0"/>
              <a:t>  Фон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400" u="sng" dirty="0">
                <a:hlinkClick r:id="rId3"/>
              </a:rPr>
              <a:t>http://phototopic.ru/uploads/posts/2013-07/1374606262_1.jpg</a:t>
            </a:r>
            <a:r>
              <a:rPr lang="ru-RU" sz="1400" dirty="0"/>
              <a:t> Кофейная плантация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400" u="sng" dirty="0">
                <a:hlinkClick r:id="rId4"/>
              </a:rPr>
              <a:t>http://mv.org.ua/image/news_small/2015/09/05_082505_2121-1.jpg</a:t>
            </a:r>
            <a:r>
              <a:rPr lang="ru-RU" sz="1400" dirty="0"/>
              <a:t> Сады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400" u="sng" dirty="0">
                <a:hlinkClick r:id="rId5"/>
              </a:rPr>
              <a:t>http://i.artfile.ru/1600x1200_358113_%5Bwww.ArtFile.ru%5D.jpg</a:t>
            </a:r>
            <a:r>
              <a:rPr lang="ru-RU" sz="1400" dirty="0"/>
              <a:t> Ламы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ru-RU" sz="1400" u="sng" dirty="0">
                <a:hlinkClick r:id="rId6"/>
              </a:rPr>
              <a:t>https://ifftextile.com/wp-content/uploads/2014/08/alpac.jpg</a:t>
            </a:r>
            <a:r>
              <a:rPr lang="ru-RU" sz="1400" dirty="0"/>
              <a:t> </a:t>
            </a:r>
            <a:r>
              <a:rPr lang="ru-RU" sz="1400" dirty="0" err="1"/>
              <a:t>Альпаки</a:t>
            </a:r>
            <a:endParaRPr lang="ru-RU" sz="1400" dirty="0"/>
          </a:p>
          <a:p>
            <a:pPr marL="182563" indent="-182563">
              <a:buFont typeface="Wingdings" pitchFamily="2" charset="2"/>
              <a:buChar char="Ø"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totamtotut.ru/wp-content/uploads/2013/10/NELS120786-TRIBES-GAUCHOS-010.jpg</a:t>
            </a:r>
            <a:r>
              <a:rPr lang="ru-RU" sz="1400" dirty="0" smtClean="0"/>
              <a:t>  Гаучо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b1.vestifinance.ru/c/136400.b.jpg</a:t>
            </a:r>
            <a:r>
              <a:rPr lang="ru-RU" sz="1400" dirty="0" smtClean="0"/>
              <a:t> МЕРКОСУР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www.wired.com/images_blogs/autopia/images/2007/05/29/opec.png</a:t>
            </a:r>
            <a:r>
              <a:rPr lang="ru-RU" sz="1400" dirty="0" smtClean="0"/>
              <a:t> ОПЕК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www.ph4.ru/hicon_flags-anim.php</a:t>
            </a:r>
            <a:r>
              <a:rPr lang="ru-RU" sz="1400" dirty="0" smtClean="0"/>
              <a:t>  Анимированные флаги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img-fotki.yandex.ru/get/6706/137106206.373/0_c96ee_752c02e5_orig.jpg</a:t>
            </a:r>
            <a:r>
              <a:rPr lang="ru-RU" sz="1400" dirty="0" smtClean="0"/>
              <a:t> Панамский канал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information-technology.ru/images/03-16/canal_de_panama_01.jpg</a:t>
            </a:r>
            <a:r>
              <a:rPr lang="ru-RU" sz="1400" dirty="0" smtClean="0"/>
              <a:t>   Схема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en-US" sz="1400" dirty="0">
                <a:hlinkClick r:id="rId13"/>
              </a:rPr>
              <a:t>http://2queens.ru/Uploads/Nadiya/%</a:t>
            </a:r>
            <a:r>
              <a:rPr lang="en-US" sz="1400" dirty="0" smtClean="0">
                <a:hlinkClick r:id="rId13"/>
              </a:rPr>
              <a:t>D0%9F%D0%B0%D0%BD%D0%B0%D0%BC%D1%81%D0%BA%D0%B8%D0%B9%20%D0%BA%D0%B0%D0%BD%D0%B0%D0%BB%20%D0%B3%D0%B4%D0%B5%20%D0%BD%D0%B0%D1%85%D0%BE%D0%B4%D0%B8%D1%82%D1%81%D1%8F.jpg</a:t>
            </a:r>
            <a:r>
              <a:rPr lang="ru-RU" sz="1400" dirty="0" smtClean="0"/>
              <a:t>  Карта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s018.radikal.ru/i527/1502/0a/8fe147a876be.jpg</a:t>
            </a:r>
            <a:r>
              <a:rPr lang="ru-RU" sz="1400" dirty="0" smtClean="0"/>
              <a:t>  Карта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en-US" sz="1400" dirty="0" smtClean="0">
                <a:hlinkClick r:id="rId15"/>
              </a:rPr>
              <a:t>http</a:t>
            </a:r>
            <a:r>
              <a:rPr lang="en-US" sz="1400" dirty="0">
                <a:hlinkClick r:id="rId15"/>
              </a:rPr>
              <a:t>://</a:t>
            </a:r>
            <a:r>
              <a:rPr lang="en-US" sz="1400" dirty="0" smtClean="0">
                <a:hlinkClick r:id="rId15"/>
              </a:rPr>
              <a:t>mirfactov.com/wp-content/uploads/7119-620x496.jpg</a:t>
            </a:r>
            <a:r>
              <a:rPr lang="ru-RU" sz="1400" dirty="0" smtClean="0"/>
              <a:t>  Панамериканское шоссе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img.scoop.it/aUIVZV0bPX2JN0sl6YpSODl72eJkfbmt4t8yenImKBVvK0kTmF0xjctABnaLJIm9</a:t>
            </a:r>
            <a:r>
              <a:rPr lang="ru-RU" sz="1400" dirty="0" smtClean="0"/>
              <a:t>  Карта</a:t>
            </a:r>
          </a:p>
          <a:p>
            <a:pPr>
              <a:buFont typeface="Wingdings" pitchFamily="2" charset="2"/>
              <a:buChar char="Ø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7929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120680" cy="453138"/>
          </a:xfrm>
          <a:noFill/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развития хозяйства</a:t>
            </a:r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960" y="1010202"/>
            <a:ext cx="8111518" cy="83462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Становление хозяйства в период колонизации: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цветных металлов и </a:t>
            </a:r>
          </a:p>
          <a:p>
            <a:pPr algn="ctr">
              <a:lnSpc>
                <a:spcPct val="75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плантационное хозяйство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0961" y="1988840"/>
            <a:ext cx="8111517" cy="118643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обретения независимости</a:t>
            </a:r>
          </a:p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«сырьевые придатки»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развитых стран: </a:t>
            </a:r>
          </a:p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монокультурная направленность хозяйства и </a:t>
            </a:r>
          </a:p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господство иностранного капитала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4627" y="3284983"/>
            <a:ext cx="8097852" cy="144016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«Банановая республика»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Гондурас</a:t>
            </a:r>
          </a:p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«Страны - сахарницы»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страны Карибского бассейна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«Кофейные плантации»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Бразилия, Колумбия</a:t>
            </a:r>
          </a:p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«Производители мяса и шерсти»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</a:p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Аргентина, Уругвай, Бразилия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7546" y="4869160"/>
            <a:ext cx="8112013" cy="86409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Многоотраслевая структура развития экономики и импортозамещающая модель развития -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позиций США в регионе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0465" y="5885456"/>
            <a:ext cx="8112013" cy="64807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Экспортно-ориентированная модель развития экономики: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риватизация государственных предприятий (80-х годы)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>
            <a:stCxn id="2" idx="1"/>
          </p:cNvCxnSpPr>
          <p:nvPr/>
        </p:nvCxnSpPr>
        <p:spPr>
          <a:xfrm flipH="1">
            <a:off x="395536" y="559225"/>
            <a:ext cx="1008112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95041" y="559226"/>
            <a:ext cx="495" cy="5678086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6" idx="1"/>
          </p:cNvCxnSpPr>
          <p:nvPr/>
        </p:nvCxnSpPr>
        <p:spPr>
          <a:xfrm flipH="1">
            <a:off x="395536" y="1427513"/>
            <a:ext cx="38542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09203" y="3971800"/>
            <a:ext cx="38542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95041" y="5301208"/>
            <a:ext cx="38542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95041" y="6237312"/>
            <a:ext cx="38542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09203" y="2594429"/>
            <a:ext cx="38542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4476"/>
              </p:ext>
            </p:extLst>
          </p:nvPr>
        </p:nvGraphicFramePr>
        <p:xfrm>
          <a:off x="251520" y="476672"/>
          <a:ext cx="8640960" cy="50669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Электроэнергетика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Основное сырье: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нефть и газ (85%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источников энергии)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ГЭС (10%):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Мексика, Бразилия, Аргентина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Развитие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</a:t>
                      </a: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томной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энергетики: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Бразилия и Аргентина (уран)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Самое низкое потребление энергии: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Гаити,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Гондурас, Боливия 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Металлургия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Развивается с участием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иностранного капитала,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ориентируется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экспорт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Используются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новые технологии: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получение железа из руды, минуя стадию чугуна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Выплавка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стали: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Бразилия, Мексика, Аргентина, Венесуэла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Алюминий (25% мирового производства </a:t>
                      </a:r>
                      <a:r>
                        <a:rPr lang="ru-RU" sz="2400" b="1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чистой </a:t>
                      </a:r>
                      <a:r>
                        <a:rPr lang="ru-RU" sz="2400" b="1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меди):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Бразилия (дешевая ГЭС и бокситы)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Медь: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Чили (2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место по неочищенной меди после США)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86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99469"/>
              </p:ext>
            </p:extLst>
          </p:nvPr>
        </p:nvGraphicFramePr>
        <p:xfrm>
          <a:off x="251520" y="188640"/>
          <a:ext cx="8640960" cy="6356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0"/>
              </a:tblGrid>
              <a:tr h="40974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Машиностроение</a:t>
                      </a:r>
                    </a:p>
                  </a:txBody>
                  <a:tcPr/>
                </a:tc>
              </a:tr>
              <a:tr h="814389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Металлообработка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машиностроение</a:t>
                      </a: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⅔ продукции -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Бразилия,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Мексика, Аргентина 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Венесуэла, Колумбия, Чили, Перу</a:t>
                      </a:r>
                    </a:p>
                  </a:txBody>
                  <a:tcPr/>
                </a:tc>
              </a:tr>
              <a:tr h="997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Автомобилестроение: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Бразилия (½ автомобилей)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Территориальная концентрация отрасли: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Бразилия: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Сан-Паулу – порт 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Сантус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Мексика: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Мехико, 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Аргентина: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Кордова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731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Кораблестроение и самолётостроение, промышленное оборудование и бытовая техника 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внутренний спрос</a:t>
                      </a:r>
                      <a:endParaRPr lang="ru-RU" sz="2400" b="1" dirty="0" smtClean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Нефтеперерабатывающая</a:t>
                      </a:r>
                      <a:r>
                        <a:rPr lang="ru-RU" sz="26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промышленность</a:t>
                      </a:r>
                      <a:endParaRPr lang="ru-RU" sz="2600" b="1" dirty="0" smtClean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03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14%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мировой переработки нефти (местная и импортная)</a:t>
                      </a:r>
                    </a:p>
                  </a:txBody>
                  <a:tcPr/>
                </a:tc>
              </a:tr>
              <a:tr h="567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Крупнейшие нефтеперерабатывающие заводы: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Виргинские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Багамские острова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731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Через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оффшорные зоны продается нефть из стран Персидского залива, Северной Африки, Казахстана</a:t>
                      </a: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851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Другие отрасли: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химическая, деревообрабатывающая,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целлюлозно-бумажная, текстильная, пищевая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031" y="263255"/>
            <a:ext cx="4824536" cy="402951"/>
          </a:xfrm>
          <a:noFill/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7784" y="792362"/>
            <a:ext cx="3656424" cy="35643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Растениеводство</a:t>
            </a:r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688" y="1268760"/>
            <a:ext cx="8568953" cy="64388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Мелкотоварное потребительское,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традиционное плантационное и ориентированное на экспорт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0690" y="1912640"/>
            <a:ext cx="8568952" cy="94029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2 - 4 урожая в год 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(субэкваториальный, тропический и субтропический климат)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территории – площадь обрабатываемых земель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1" y="2996952"/>
            <a:ext cx="5103717" cy="360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3023565"/>
            <a:ext cx="3341538" cy="3579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28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54996"/>
              </p:ext>
            </p:extLst>
          </p:nvPr>
        </p:nvGraphicFramePr>
        <p:xfrm>
          <a:off x="251520" y="332656"/>
          <a:ext cx="8640960" cy="6059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0183"/>
                <a:gridCol w="5990777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32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Растениеводство</a:t>
                      </a:r>
                      <a:endParaRPr lang="ru-RU" sz="32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Сахарный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тростник</a:t>
                      </a:r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 страны, кроме Чили и Уругвая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Лидеры: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Бразилия и Куба.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экспорт: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75-95%  сахара Ямайки, Гайаны, Доминиканской республики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268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Кофе</a:t>
                      </a:r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30%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мирового сбора - Бразилия, Колумбия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Какао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 стран</a:t>
                      </a:r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Бразилия, Эквадор, Доминиканская Республика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Бананы</a:t>
                      </a:r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Эквадор (1 место), Коста-Рика (2 место)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Хлопчатник</a:t>
                      </a:r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Парагвай, Мексика, Бразилия, Аргентина (70%)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Зерновые</a:t>
                      </a:r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Аргентина: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укуруза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пшеница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Бразилия и Колумбия: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Другие культуры</a:t>
                      </a:r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Маниока, картофель, бобовые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Садоводство, виноградарство</a:t>
                      </a:r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Цветоводство: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Колумбия и Эквадор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(орхидеи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другие экзотические  цветы)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4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49080"/>
            <a:ext cx="2808312" cy="253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30" y="4147742"/>
            <a:ext cx="3059946" cy="25469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2916718" cy="254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64482"/>
              </p:ext>
            </p:extLst>
          </p:nvPr>
        </p:nvGraphicFramePr>
        <p:xfrm>
          <a:off x="257380" y="202423"/>
          <a:ext cx="8640960" cy="3938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0183"/>
                <a:gridCol w="5990777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32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Животноводство</a:t>
                      </a:r>
                      <a:endParaRPr lang="ru-RU" sz="32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44793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Экстенсивный характер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КРС молочно-мясного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направления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овцеводческие мясо-шерстные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хозяйства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268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Аргентина, Уругвай: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⅔ экспорта говядины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Ламы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альпака</a:t>
                      </a:r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Перу,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Бразилия, Эквадор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Коневодство</a:t>
                      </a:r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Мексика (2 место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мире)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Бразилия (3 место)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Рыболовство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промысел морепродуктов</a:t>
                      </a:r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 страны, имеющие выход к морю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20% мирового улова – Чили и Перу</a:t>
                      </a:r>
                      <a:endParaRPr lang="ru-RU" sz="24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1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90309"/>
            <a:ext cx="5544616" cy="358371"/>
          </a:xfrm>
          <a:noFill/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система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22757" y="692696"/>
            <a:ext cx="8369723" cy="57606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altLang="ru-RU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Низкий уровень развития сухопутного транспорта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единой транспортной системы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altLang="ru-RU" sz="96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altLang="ru-RU" sz="9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altLang="ru-RU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4" name="Прямая соединительная линия 3"/>
          <p:cNvCxnSpPr>
            <a:endCxn id="14339" idx="1"/>
          </p:cNvCxnSpPr>
          <p:nvPr/>
        </p:nvCxnSpPr>
        <p:spPr>
          <a:xfrm>
            <a:off x="270781" y="369495"/>
            <a:ext cx="1780939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0781" y="369495"/>
            <a:ext cx="38894" cy="5760977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8" idx="1"/>
          </p:cNvCxnSpPr>
          <p:nvPr/>
        </p:nvCxnSpPr>
        <p:spPr>
          <a:xfrm>
            <a:off x="317133" y="980728"/>
            <a:ext cx="20562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2" idx="1"/>
          </p:cNvCxnSpPr>
          <p:nvPr/>
        </p:nvCxnSpPr>
        <p:spPr>
          <a:xfrm>
            <a:off x="270781" y="1972843"/>
            <a:ext cx="25197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32321" y="3249983"/>
            <a:ext cx="190435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24671" y="4776015"/>
            <a:ext cx="190435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522757" y="1412776"/>
            <a:ext cx="8369724" cy="112013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altLang="ru-RU" sz="9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Железнодорожный транспорт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9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железных дорог: </a:t>
            </a:r>
            <a:r>
              <a:rPr lang="ru-RU" altLang="ru-RU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Бразилия, Аргентина, Мексика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транспорта усложняет различная ширина железных дорог (Аргентина - 5 видов, Бразилия - 4 вида)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altLang="ru-RU" sz="96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altLang="ru-RU" sz="9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altLang="ru-RU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22758" y="2689916"/>
            <a:ext cx="8369723" cy="112013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9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Автомобильный транспорт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автомобильных дорог имеют твердое покрытие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9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Панамериканское шоссе: </a:t>
            </a:r>
            <a:r>
              <a:rPr lang="ru-RU" altLang="ru-RU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США до Буэнос-Айреса (соединяет все столицы, кроме Гайаны и Суринама)</a:t>
            </a:r>
            <a:endParaRPr lang="ru-RU" altLang="ru-RU" sz="96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altLang="ru-RU" sz="9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altLang="ru-RU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22758" y="3942205"/>
            <a:ext cx="8369723" cy="166762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9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Морской транспорт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9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Панамский канал построен в 1914 году (82 км)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Вывоз грузов преобладает над ввозом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груза приходится на суда, сдаваемые в аренду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9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мировом судоходстве велика роль стран с «удобными флагами»: </a:t>
            </a:r>
            <a:r>
              <a:rPr lang="ru-RU" altLang="ru-RU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Панама и Содружество Багамских островов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altLang="ru-RU" sz="9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altLang="ru-RU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522758" y="5736292"/>
            <a:ext cx="8369723" cy="86106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Портовое хозяйство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крупных портов: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Рио-де-Жанейро, Буэнос-Айрес,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Виктория-</a:t>
            </a:r>
            <a:r>
              <a:rPr lang="ru-RU" altLang="ru-RU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Тубаран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Сан-Луис </a:t>
            </a:r>
          </a:p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4341" name="Рисунок 143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7050" r="2750" b="3640"/>
          <a:stretch/>
        </p:blipFill>
        <p:spPr>
          <a:xfrm>
            <a:off x="107504" y="136486"/>
            <a:ext cx="8928992" cy="6604881"/>
          </a:xfrm>
          <a:prstGeom prst="rect">
            <a:avLst/>
          </a:prstGeom>
        </p:spPr>
      </p:pic>
      <p:sp>
        <p:nvSpPr>
          <p:cNvPr id="14342" name="TextBox 14341"/>
          <p:cNvSpPr txBox="1"/>
          <p:nvPr/>
        </p:nvSpPr>
        <p:spPr>
          <a:xfrm>
            <a:off x="6936240" y="6246945"/>
            <a:ext cx="195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Панамский канал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6486"/>
            <a:ext cx="8928992" cy="660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6486"/>
            <a:ext cx="2664296" cy="252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4149080"/>
            <a:ext cx="2736302" cy="254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5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9692" y="332656"/>
            <a:ext cx="5688632" cy="432048"/>
          </a:xfrm>
          <a:noFill/>
          <a:ln>
            <a:solidFill>
              <a:srgbClr val="66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Внешнеэкономические связи</a:t>
            </a:r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79912" y="3140968"/>
            <a:ext cx="1440160" cy="10081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213" y="2276872"/>
            <a:ext cx="8242260" cy="230425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Бананы (80%):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Центральная Америка, Бразилия, Эквадор</a:t>
            </a:r>
          </a:p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Кофе (60%):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Бразилия, Колумбия</a:t>
            </a:r>
          </a:p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Сахар: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Куба, Бразилия, Колумбия</a:t>
            </a:r>
          </a:p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Зерновые и мясо: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Аргентина, Уругвай</a:t>
            </a:r>
          </a:p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Медь: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Чили</a:t>
            </a:r>
          </a:p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Олово: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Бразилия, Боливия</a:t>
            </a:r>
          </a:p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Бокситы: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 и Ямайка</a:t>
            </a:r>
          </a:p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Железные руды: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</a:t>
            </a:r>
          </a:p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Готовая продукция (НИС):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Аргентина, Бразилия, Мексика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587" y="-1107504"/>
            <a:ext cx="8756245" cy="63532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34432" y="955507"/>
            <a:ext cx="7056784" cy="41350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Аграрно-сырьевая специализация экономики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8132" y="1520241"/>
            <a:ext cx="8242259" cy="65248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– 3-5% мирового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сельскохозпродукция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минеральное сырье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топливо</a:t>
            </a:r>
          </a:p>
        </p:txBody>
      </p:sp>
      <p:cxnSp>
        <p:nvCxnSpPr>
          <p:cNvPr id="17" name="Прямая соединительная линия 16"/>
          <p:cNvCxnSpPr>
            <a:stCxn id="3" idx="1"/>
          </p:cNvCxnSpPr>
          <p:nvPr/>
        </p:nvCxnSpPr>
        <p:spPr>
          <a:xfrm flipH="1">
            <a:off x="395538" y="1846484"/>
            <a:ext cx="21259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87922" y="3944996"/>
            <a:ext cx="21259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87922" y="1846485"/>
            <a:ext cx="0" cy="3287896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88480" y="5877272"/>
            <a:ext cx="8242259" cy="65248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 – 6% мирового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Машины и оборудование (США, страны ЕС, Япония)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414919" y="824135"/>
            <a:ext cx="484632" cy="131372"/>
          </a:xfrm>
          <a:prstGeom prst="downArrow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0516" y="4581129"/>
            <a:ext cx="8242259" cy="112646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200 зон свободной торговли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Экспортная специализация экономики: </a:t>
            </a:r>
          </a:p>
          <a:p>
            <a:pPr algn="ctr">
              <a:lnSpc>
                <a:spcPct val="7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электротехника и электроника, трудоемкие детали для автомобилестроения, швейные изделия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395538" y="5134381"/>
            <a:ext cx="212594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8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1053</Words>
  <Application>Microsoft Office PowerPoint</Application>
  <PresentationFormat>Экран (4:3)</PresentationFormat>
  <Paragraphs>201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Модели развития хозяйства</vt:lpstr>
      <vt:lpstr>Презентация PowerPoint</vt:lpstr>
      <vt:lpstr>Презентация PowerPoint</vt:lpstr>
      <vt:lpstr>Сельское хозяйство</vt:lpstr>
      <vt:lpstr>Презентация PowerPoint</vt:lpstr>
      <vt:lpstr>Презентация PowerPoint</vt:lpstr>
      <vt:lpstr>Транспортная система</vt:lpstr>
      <vt:lpstr>Внешнеэкономические связи</vt:lpstr>
      <vt:lpstr>Презентация PowerPoint</vt:lpstr>
      <vt:lpstr>Презентация PowerPoint</vt:lpstr>
      <vt:lpstr>На дом: §44-45, задание в тетради (стр. 26-27) </vt:lpstr>
      <vt:lpstr>Интернет ресурсы</vt:lpstr>
    </vt:vector>
  </TitlesOfParts>
  <Manager>АКТАУ</Manager>
  <Company>ЭКЛИЦЕЙ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ХОЗЯЙСТВО ЛАТИНСКОЙ АМЕРИКИ</dc:title>
  <dc:subject>ГЕОГРАФИЯ МИРА</dc:subject>
  <dc:creator>РЯБОВА Л.Н.</dc:creator>
  <cp:keywords>НИКИТА</cp:keywords>
  <cp:lastModifiedBy>Dell</cp:lastModifiedBy>
  <cp:revision>50</cp:revision>
  <dcterms:created xsi:type="dcterms:W3CDTF">2017-02-17T17:40:44Z</dcterms:created>
  <dcterms:modified xsi:type="dcterms:W3CDTF">2017-02-28T14:47:37Z</dcterms:modified>
  <cp:category>11 КЛАСС</cp:category>
</cp:coreProperties>
</file>