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26520" y="338400"/>
            <a:ext cx="8490960" cy="6905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12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326520" y="338400"/>
            <a:ext cx="8490960" cy="6905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12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48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26520" y="338400"/>
            <a:ext cx="8490960" cy="6905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8960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4958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89360" y="487548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6520" y="259560"/>
            <a:ext cx="8490960" cy="1027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89360" y="2286000"/>
            <a:ext cx="399960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89600" y="4875480"/>
            <a:ext cx="8196120" cy="2364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28.4.17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411111-51F1-4131-81B1-018100B1512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28.4.17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01F19121-1151-41B1-A161-71E101D191E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26520" y="338400"/>
            <a:ext cx="8490960" cy="8697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Для правки текста заголовка щелкните мышью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89600" y="2286000"/>
            <a:ext cx="8196480" cy="4957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Для правки структуры щелкните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Девятый уровень структуры</a:t>
            </a:r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dt"/>
          </p:nvPr>
        </p:nvSpPr>
        <p:spPr>
          <a:xfrm>
            <a:off x="457200" y="6378120"/>
            <a:ext cx="2130120" cy="47304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 sz="1400"/>
              <a:t>&lt;дата/время&gt;</a:t>
            </a:r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ftr"/>
          </p:nvPr>
        </p:nvSpPr>
        <p:spPr>
          <a:xfrm>
            <a:off x="3126960" y="6378120"/>
            <a:ext cx="2898360" cy="47304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 sz="1400"/>
              <a:t>&lt;нижний колонтитул&gt;</a:t>
            </a:r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sldNum"/>
          </p:nvPr>
        </p:nvSpPr>
        <p:spPr>
          <a:xfrm>
            <a:off x="6555960" y="6378120"/>
            <a:ext cx="2130120" cy="47304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61717161-B1F1-41C1-8191-518121B15171}" type="slidenum">
              <a:rPr lang="en-US" sz="1400"/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/>
            <a:r>
              <a:rPr b="1" i="1" lang="en-US" sz="4400">
                <a:solidFill>
                  <a:srgbClr val="000000"/>
                </a:solidFill>
                <a:latin typeface="Times New Roman"/>
              </a:rPr>
              <a:t>Соляная кислота и её соли. 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/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6. Взаимодействует с нитратом серебра</a:t>
            </a:r>
            <a:endParaRPr/>
          </a:p>
        </p:txBody>
      </p:sp>
      <p:sp>
        <p:nvSpPr>
          <p:cNvPr id="13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r>
              <a:rPr lang="en-US" sz="32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buFont typeface="Arial"/>
              <a:buChar char="•"/>
            </a:pPr>
            <a:r>
              <a:rPr b="1" lang="en-US" sz="4400">
                <a:solidFill>
                  <a:srgbClr val="000000"/>
                </a:solidFill>
                <a:latin typeface="Times New Roman"/>
              </a:rPr>
              <a:t>HCl + AgNO3 → AgCl↓ + HNO3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выпадает осадок белого цвета, который не растворяется ни в воде, ни в кислотах.</a:t>
            </a:r>
            <a:endParaRPr/>
          </a:p>
          <a:p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Вывод:</a:t>
            </a:r>
            <a:endParaRPr/>
          </a:p>
        </p:txBody>
      </p:sp>
      <p:sp>
        <p:nvSpPr>
          <p:cNvPr id="13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Нитрат серебра является реактивом </a:t>
            </a:r>
            <a:endParaRPr/>
          </a:p>
          <a:p>
            <a:pPr algn="just"/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на соляную кислоту и её соли т.е.</a:t>
            </a:r>
            <a:endParaRPr/>
          </a:p>
          <a:p>
            <a:pPr algn="just"/>
            <a:r>
              <a:rPr lang="en-US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используется в качестве качественной реакции, для распознавания хлорид-ионов.</a:t>
            </a:r>
            <a:endParaRPr/>
          </a:p>
          <a:p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7. Взаимодействует с окислителями</a:t>
            </a:r>
            <a:endParaRPr/>
          </a:p>
        </p:txBody>
      </p:sp>
      <p:sp>
        <p:nvSpPr>
          <p:cNvPr id="13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Times New Roman"/>
              </a:rPr>
              <a:t>Окислители: </a:t>
            </a:r>
            <a:r>
              <a:rPr b="1" lang="en-US" sz="3600">
                <a:solidFill>
                  <a:srgbClr val="000000"/>
                </a:solidFill>
                <a:latin typeface="Times New Roman"/>
              </a:rPr>
              <a:t>(MnO2, KMnO4, KClO3)</a:t>
            </a:r>
            <a:endParaRPr/>
          </a:p>
          <a:p>
            <a:r>
              <a:rPr lang="en-US" sz="36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b="1" lang="en-US" sz="3600">
                <a:solidFill>
                  <a:srgbClr val="000000"/>
                </a:solidFill>
                <a:latin typeface="Times New Roman"/>
              </a:rPr>
              <a:t>6HCl + KClO3 = KCl + 3H2O + 3Cl2↑</a:t>
            </a:r>
            <a:endParaRPr/>
          </a:p>
          <a:p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Вывод:</a:t>
            </a:r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Во всех нами изученных реакциях получились</a:t>
            </a:r>
            <a:endParaRPr/>
          </a:p>
          <a:p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4000">
                <a:solidFill>
                  <a:srgbClr val="000000"/>
                </a:solidFill>
                <a:latin typeface="Times New Roman"/>
              </a:rPr>
              <a:t>хлориды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- соли соляной кислоты.</a:t>
            </a:r>
            <a:endParaRPr/>
          </a:p>
          <a:p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Применение соляной кислоты</a:t>
            </a:r>
            <a:endParaRPr/>
          </a:p>
        </p:txBody>
      </p:sp>
      <p:sp>
        <p:nvSpPr>
          <p:cNvPr id="13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Входит в состав желудочного сока и способствует перевариванию белковой пищи</a:t>
            </a:r>
            <a:endParaRPr/>
          </a:p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Для производства лекарств, красителей, растворителей, пластмасс.</a:t>
            </a:r>
            <a:endParaRPr/>
          </a:p>
          <a:p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500040" y="28584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0000"/>
                </a:solidFill>
                <a:latin typeface="Times New Roman"/>
              </a:rPr>
              <a:t>Применение солей - хлоридов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/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KCl - удобрение, используется также в стекольной и химической промышленности.</a:t>
            </a:r>
            <a:endParaRPr/>
          </a:p>
          <a:p>
            <a:pPr algn="just"/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HgCl2 - сулема - яд, для дезинфекции в медицине, для протравливания семян в сельском хозяйстве.</a:t>
            </a:r>
            <a:endParaRPr/>
          </a:p>
          <a:p>
            <a:pPr algn="just"/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ZnCl2  - для пропитки древесины против гниения, в медицине, при паянии.</a:t>
            </a:r>
            <a:endParaRPr/>
          </a:p>
          <a:p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Задания для закрепления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142" name="TextShape 2"/>
          <p:cNvSpPr txBox="1"/>
          <p:nvPr/>
        </p:nvSpPr>
        <p:spPr>
          <a:xfrm>
            <a:off x="457200" y="1214280"/>
            <a:ext cx="8229240" cy="5357520"/>
          </a:xfrm>
          <a:prstGeom prst="rect">
            <a:avLst/>
          </a:prstGeom>
        </p:spPr>
        <p:txBody>
          <a:bodyPr/>
          <a:p>
            <a:r>
              <a:rPr lang="en-US" sz="32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r>
              <a:rPr lang="en-US" sz="4600">
                <a:solidFill>
                  <a:srgbClr val="000000"/>
                </a:solidFill>
                <a:latin typeface="Times New Roman"/>
              </a:rPr>
              <a:t>№</a:t>
            </a:r>
            <a:r>
              <a:rPr lang="en-US" sz="4600">
                <a:solidFill>
                  <a:srgbClr val="000000"/>
                </a:solidFill>
                <a:latin typeface="Times New Roman"/>
              </a:rPr>
              <a:t>1. Осуществите превращения по схеме:</a:t>
            </a:r>
            <a:endParaRPr/>
          </a:p>
          <a:p>
            <a:r>
              <a:rPr b="1" lang="en-US" sz="5100">
                <a:solidFill>
                  <a:srgbClr val="000000"/>
                </a:solidFill>
                <a:latin typeface="Times New Roman"/>
              </a:rPr>
              <a:t>HCl → Cl2 → AlCl3 →Al(OH)3 → Al2O3 →AlCl3 → Cl2</a:t>
            </a:r>
            <a:endParaRPr/>
          </a:p>
          <a:p>
            <a:endParaRPr/>
          </a:p>
          <a:p>
            <a:r>
              <a:rPr b="1" lang="en-US" sz="5100">
                <a:solidFill>
                  <a:srgbClr val="000000"/>
                </a:solidFill>
                <a:latin typeface="Times New Roman"/>
              </a:rPr>
              <a:t> </a:t>
            </a:r>
            <a:r>
              <a:rPr lang="en-US" sz="5100">
                <a:solidFill>
                  <a:srgbClr val="000000"/>
                </a:solidFill>
                <a:latin typeface="Times New Roman"/>
              </a:rPr>
              <a:t>№</a:t>
            </a:r>
            <a:r>
              <a:rPr lang="en-US" sz="5100">
                <a:solidFill>
                  <a:srgbClr val="000000"/>
                </a:solidFill>
                <a:latin typeface="Times New Roman"/>
              </a:rPr>
              <a:t>2. Даны вещества:</a:t>
            </a:r>
            <a:endParaRPr/>
          </a:p>
          <a:p>
            <a:r>
              <a:rPr b="1" lang="en-US" sz="5100">
                <a:solidFill>
                  <a:srgbClr val="000000"/>
                </a:solidFill>
                <a:latin typeface="Times New Roman"/>
              </a:rPr>
              <a:t>Zn, Cu, Al, MgO, SiO2, Fe2O3, NaOH, Al(OH)3, Fe2(SO4)3, CaCO3, Fe(NO3)3</a:t>
            </a:r>
            <a:endParaRPr/>
          </a:p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Какие из указанных веществ будут реагировать с соляной кислотой. Составьте уравнения химических реакций</a:t>
            </a:r>
            <a:endParaRPr/>
          </a:p>
          <a:p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№</a:t>
            </a:r>
            <a:r>
              <a:rPr lang="en-US" sz="4400">
                <a:solidFill>
                  <a:srgbClr val="000000"/>
                </a:solidFill>
                <a:latin typeface="Times New Roman"/>
              </a:rPr>
              <a:t>3. Решите задачу:</a:t>
            </a:r>
            <a:r>
              <a:rPr lang="en-US" sz="4400">
                <a:solidFill>
                  <a:srgbClr val="000000"/>
                </a:solidFill>
                <a:latin typeface="Times New Roman"/>
              </a:rPr>
              <a:t>
</a:t>
            </a:r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Какое количество алюминия прореагирует с избытком соляной кислоты для получения 5,6 л водорода (н.у.)?</a:t>
            </a:r>
            <a:endParaRPr/>
          </a:p>
          <a:p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Домашнее задание</a:t>
            </a:r>
            <a:endParaRPr/>
          </a:p>
        </p:txBody>
      </p:sp>
      <p:sp>
        <p:nvSpPr>
          <p:cNvPr id="14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Параграф 49, задача 4-5 стр.169.</a:t>
            </a:r>
            <a:endParaRPr/>
          </a:p>
          <a:p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4800">
                <a:solidFill>
                  <a:srgbClr val="000000"/>
                </a:solidFill>
                <a:latin typeface="Times New Roman"/>
              </a:rPr>
              <a:t>« Просто знать - ещё не всё, знания нужно уметь использовать».</a:t>
            </a:r>
            <a:endParaRPr/>
          </a:p>
          <a:p>
            <a:pPr algn="ctr"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Гёте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b="1" lang="en-US" sz="4400">
                <a:solidFill>
                  <a:srgbClr val="000000"/>
                </a:solidFill>
                <a:latin typeface="Times New Roman"/>
              </a:rPr>
              <a:t>Получение соляной кислоты:</a:t>
            </a:r>
            <a:r>
              <a:rPr lang="en-US" sz="4400">
                <a:solidFill>
                  <a:srgbClr val="000000"/>
                </a:solidFill>
                <a:latin typeface="Times New Roman"/>
              </a:rPr>
              <a:t>
</a:t>
            </a: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1.В промышленности получают сжиганием водорода в хлоре и растворением продукта реакции в воде.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2.В лаборатории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3200">
                <a:solidFill>
                  <a:srgbClr val="000000"/>
                </a:solidFill>
                <a:latin typeface="Times New Roman"/>
              </a:rPr>
              <a:t>H2SO4 +2NaCl →2HCl ↑ + Na2SO4</a:t>
            </a:r>
            <a:endParaRPr/>
          </a:p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Этот газ легко растворяется в воде: до 450 объемов хлороводорода - в одном объеме воды. 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b="1" lang="en-US" sz="4400">
                <a:solidFill>
                  <a:srgbClr val="000000"/>
                </a:solidFill>
                <a:latin typeface="Times New Roman"/>
              </a:rPr>
              <a:t>Химические свойства:</a:t>
            </a:r>
            <a:r>
              <a:rPr lang="en-US" sz="4400">
                <a:solidFill>
                  <a:srgbClr val="000000"/>
                </a:solidFill>
                <a:latin typeface="Times New Roman"/>
              </a:rPr>
              <a:t>
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457200" y="1071720"/>
            <a:ext cx="8229240" cy="505440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/>
              </a:rPr>
              <a:t>1. Изменение окраски индикатора  (лакмус- красный)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/>
              </a:rPr>
              <a:t>2. Взаимодействует с металлами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b="1" lang="en-US" sz="2800">
                <a:solidFill>
                  <a:srgbClr val="000000"/>
                </a:solidFill>
                <a:latin typeface="Times New Roman"/>
              </a:rPr>
              <a:t>M</a:t>
            </a:r>
            <a:r>
              <a:rPr b="1" i="1" lang="en-US" sz="2800">
                <a:solidFill>
                  <a:srgbClr val="000000"/>
                </a:solidFill>
                <a:latin typeface="Times New Roman"/>
              </a:rPr>
              <a:t>g</a:t>
            </a:r>
            <a:r>
              <a:rPr b="1" lang="en-US" sz="2800">
                <a:solidFill>
                  <a:srgbClr val="000000"/>
                </a:solidFill>
                <a:latin typeface="Times New Roman"/>
              </a:rPr>
              <a:t> + 2HCl → MgCl2 + H2</a:t>
            </a:r>
            <a:endParaRPr/>
          </a:p>
          <a:p>
            <a:r>
              <a:rPr b="1" lang="en-US" sz="2800">
                <a:solidFill>
                  <a:srgbClr val="000000"/>
                </a:solidFill>
                <a:latin typeface="Times New Roman"/>
              </a:rPr>
              <a:t>	</a:t>
            </a:r>
            <a:endParaRPr/>
          </a:p>
          <a:p>
            <a:pPr>
              <a:buFont typeface="Arial"/>
              <a:buChar char="•"/>
            </a:pPr>
            <a:r>
              <a:rPr b="1" lang="en-US" sz="2800">
                <a:solidFill>
                  <a:srgbClr val="000000"/>
                </a:solidFill>
                <a:latin typeface="Times New Roman"/>
              </a:rPr>
              <a:t>2Al + 6HCl → 2AlCl3 + 3H2</a:t>
            </a:r>
            <a:endParaRPr/>
          </a:p>
          <a:p>
            <a:r>
              <a:rPr b="1" lang="en-US" sz="2800">
                <a:solidFill>
                  <a:srgbClr val="000000"/>
                </a:solidFill>
                <a:latin typeface="Times New Roman"/>
              </a:rPr>
              <a:t>	</a:t>
            </a:r>
            <a:r>
              <a:rPr b="1" lang="en-US" sz="2800">
                <a:solidFill>
                  <a:srgbClr val="000000"/>
                </a:solidFill>
                <a:latin typeface="Times New Roman"/>
              </a:rPr>
              <a:t>	</a:t>
            </a:r>
            <a:endParaRPr/>
          </a:p>
          <a:p>
            <a:pPr>
              <a:buFont typeface="Arial"/>
              <a:buChar char="•"/>
            </a:pPr>
            <a:r>
              <a:rPr b="1" lang="en-US" sz="2800">
                <a:solidFill>
                  <a:srgbClr val="000000"/>
                </a:solidFill>
                <a:latin typeface="Times New Roman"/>
              </a:rPr>
              <a:t>Cu + HCl →</a:t>
            </a:r>
            <a:endParaRPr/>
          </a:p>
          <a:p>
            <a:r>
              <a:rPr b="1" lang="en-US" sz="28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  <a:p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Вывод: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Если металл находится в ряду, составленном Н.Н.Бекетовым, до водорода, то выделяется водород и образуется соль. 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Исключение </a:t>
            </a:r>
            <a:r>
              <a:rPr b="1" lang="en-US" sz="3200">
                <a:solidFill>
                  <a:srgbClr val="000000"/>
                </a:solidFill>
                <a:latin typeface="Times New Roman"/>
              </a:rPr>
              <a:t>HNO3 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(выделяются другие газы)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400">
                <a:solidFill>
                  <a:srgbClr val="000000"/>
                </a:solidFill>
                <a:latin typeface="Times New Roman"/>
              </a:rPr>
              <a:t>3. Взаимодействует с основными и амфотерными оксидами: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  <a:p>
            <a:pPr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 </a:t>
            </a:r>
            <a:r>
              <a:rPr b="1" lang="en-US" sz="4000">
                <a:solidFill>
                  <a:srgbClr val="000000"/>
                </a:solidFill>
                <a:latin typeface="Times New Roman"/>
              </a:rPr>
              <a:t>MgO + 2HCl → MgCl2 + H2O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endParaRPr/>
          </a:p>
          <a:p>
            <a:pPr>
              <a:buFont typeface="Arial"/>
              <a:buChar char="•"/>
            </a:pPr>
            <a:r>
              <a:rPr b="1" lang="en-US" sz="4000">
                <a:solidFill>
                  <a:srgbClr val="000000"/>
                </a:solidFill>
                <a:latin typeface="Times New Roman"/>
              </a:rPr>
              <a:t>ZnO + 2 HCl→ ZnCl2 + H2O</a:t>
            </a:r>
            <a:endParaRPr/>
          </a:p>
          <a:p>
            <a:r>
              <a:rPr lang="en-US" sz="40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Образуются соль и вода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4. Взаимодействует с основаниями:</a:t>
            </a: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  <a:p>
            <a:pPr>
              <a:buFont typeface="Arial"/>
              <a:buChar char="•"/>
            </a:pPr>
            <a:r>
              <a:rPr b="1" lang="en-US" sz="4000">
                <a:solidFill>
                  <a:srgbClr val="000000"/>
                </a:solidFill>
                <a:latin typeface="Times New Roman"/>
              </a:rPr>
              <a:t>HCl + KOH → KCl + H2O</a:t>
            </a:r>
            <a:r>
              <a:rPr b="1" lang="en-US" sz="40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4000">
                <a:solidFill>
                  <a:srgbClr val="000000"/>
                </a:solidFill>
                <a:latin typeface="Times New Roman"/>
              </a:rPr>
              <a:t>	</a:t>
            </a:r>
            <a:endParaRPr/>
          </a:p>
          <a:p>
            <a:pPr>
              <a:buFont typeface="Arial"/>
              <a:buChar char="•"/>
            </a:pPr>
            <a:r>
              <a:rPr b="1" lang="en-US" sz="4000">
                <a:solidFill>
                  <a:srgbClr val="000000"/>
                </a:solidFill>
                <a:latin typeface="Times New Roman"/>
              </a:rPr>
              <a:t>3HCl + Al(OH)3 → AlCl3 + 3H2O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Образуются соль и вода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5. Взаимодействует с солями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Times New Roman"/>
              </a:rPr>
              <a:t>Ряд кислот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   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            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HNO3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  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H2SO4, HCl, H2SO3, H2CO3, H2S, H2SiO3</a:t>
            </a:r>
            <a:endParaRPr/>
          </a:p>
          <a:p>
            <a:r>
              <a:rPr b="1" lang="en-US" sz="3200">
                <a:solidFill>
                  <a:srgbClr val="000000"/>
                </a:solidFill>
                <a:latin typeface="Times New Roman"/>
              </a:rPr>
              <a:t> ────────────────────────►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            </a:t>
            </a:r>
            <a:r>
              <a:rPr lang="en-US" sz="3200">
                <a:solidFill>
                  <a:srgbClr val="000000"/>
                </a:solidFill>
                <a:latin typeface="Times New Roman"/>
              </a:rPr>
              <a:t>H3PO4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buFont typeface="Arial"/>
              <a:buChar char="•"/>
            </a:pPr>
            <a:r>
              <a:rPr b="1" lang="en-US" sz="3600">
                <a:solidFill>
                  <a:srgbClr val="000000"/>
                </a:solidFill>
                <a:latin typeface="Times New Roman"/>
              </a:rPr>
              <a:t>CaCO3 + 2HCl → CaCl2 + H2O + CO2↑</a:t>
            </a:r>
            <a:endParaRPr/>
          </a:p>
          <a:p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en-US" sz="4000">
                <a:solidFill>
                  <a:srgbClr val="000000"/>
                </a:solidFill>
                <a:latin typeface="Times New Roman"/>
              </a:rPr>
              <a:t>Вывод: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Times New Roman"/>
              </a:rPr>
              <a:t>В соответствии с рядом кислот, каждая предыдущая кислота может вытеснить из соли последующую,  образуется другая кислота и другая соль.</a:t>
            </a:r>
            <a:endParaRPr/>
          </a:p>
          <a:p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