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07" r:id="rId2"/>
    <p:sldId id="306" r:id="rId3"/>
    <p:sldId id="259" r:id="rId4"/>
    <p:sldId id="257" r:id="rId5"/>
    <p:sldId id="258" r:id="rId6"/>
    <p:sldId id="261" r:id="rId7"/>
    <p:sldId id="262" r:id="rId8"/>
    <p:sldId id="263" r:id="rId9"/>
    <p:sldId id="265" r:id="rId10"/>
    <p:sldId id="269" r:id="rId11"/>
    <p:sldId id="271" r:id="rId12"/>
    <p:sldId id="273" r:id="rId13"/>
    <p:sldId id="275" r:id="rId14"/>
    <p:sldId id="276" r:id="rId15"/>
    <p:sldId id="277" r:id="rId16"/>
    <p:sldId id="280" r:id="rId17"/>
    <p:sldId id="278" r:id="rId18"/>
    <p:sldId id="267" r:id="rId19"/>
    <p:sldId id="281" r:id="rId20"/>
    <p:sldId id="285" r:id="rId21"/>
    <p:sldId id="286" r:id="rId22"/>
    <p:sldId id="288" r:id="rId23"/>
    <p:sldId id="299" r:id="rId24"/>
    <p:sldId id="302" r:id="rId25"/>
    <p:sldId id="283" r:id="rId26"/>
    <p:sldId id="287" r:id="rId27"/>
    <p:sldId id="289" r:id="rId28"/>
    <p:sldId id="296" r:id="rId29"/>
    <p:sldId id="297" r:id="rId30"/>
    <p:sldId id="292" r:id="rId31"/>
    <p:sldId id="290" r:id="rId32"/>
    <p:sldId id="300" r:id="rId33"/>
    <p:sldId id="298" r:id="rId34"/>
    <p:sldId id="301" r:id="rId35"/>
    <p:sldId id="303" r:id="rId36"/>
    <p:sldId id="304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52D7-8DED-4759-A4A5-082310941914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504B-0C25-4EC6-985B-8FCF298B5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7587-10CE-48A6-8B25-3DACEE48A0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93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504B-0C25-4EC6-985B-8FCF298B570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Пауза  (обсуждение с учениками) эффектное появление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E9F19-FC46-44E1-A2CF-B7F8905CA4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C6B61-ADBE-4574-ABB6-CEE0B59D91B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0172A6-0D03-45C6-B759-636F0E675EFC}" type="datetimeFigureOut">
              <a:rPr lang="ru-RU" smtClean="0"/>
              <a:pPr/>
              <a:t>24.06.2017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309DF1-DB26-46B8-A5EB-B53171E5A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.inc.ru/anima/img/flo51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Евгений Велтис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60350"/>
            <a:ext cx="3752850" cy="4638675"/>
          </a:xfr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10767746" flipV="1">
            <a:off x="-9" y="4907069"/>
            <a:ext cx="9144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rgbClr val="FF33CC"/>
                </a:solidFill>
              </a:rPr>
              <a:t>   </a:t>
            </a:r>
            <a:r>
              <a:rPr lang="ru-RU" sz="4000" b="1" dirty="0">
                <a:solidFill>
                  <a:srgbClr val="663300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663300"/>
                </a:solidFill>
              </a:rPr>
              <a:t>«Приключения электроника»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 Шла война. Великая война. Во второй год великой войны </a:t>
            </a:r>
            <a:r>
              <a:rPr lang="ru-RU" dirty="0" smtClean="0"/>
              <a:t>Велтистов  </a:t>
            </a:r>
            <a:r>
              <a:rPr lang="ru-RU" dirty="0"/>
              <a:t>пришел </a:t>
            </a:r>
            <a:r>
              <a:rPr lang="ru-RU" dirty="0" smtClean="0"/>
              <a:t>в 265-ю </a:t>
            </a:r>
            <a:r>
              <a:rPr lang="ru-RU" dirty="0"/>
              <a:t>московскую школу учиться. Книг было мало. Тетрадей еще меньше. Читать хотелось очень сильно. Когда спросили, кем ты станешь, ответил: "Продавцом детских </a:t>
            </a:r>
            <a:r>
              <a:rPr lang="ru-RU" dirty="0" smtClean="0"/>
              <a:t>книжек, чтобы </a:t>
            </a:r>
            <a:r>
              <a:rPr lang="ru-RU" dirty="0"/>
              <a:t>прочитать все</a:t>
            </a:r>
            <a:r>
              <a:rPr lang="ru-RU" dirty="0" smtClean="0"/>
              <a:t>". Потом он передумал. Решил стать журналистом. Это было твердое решение. Окончил факультет журналистики. Стал работать - сперва в газетах, потом - редактором отдела в популярном журнале "Огонек".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2051720" cy="1802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1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Юность.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Велтистов  </a:t>
            </a:r>
            <a:r>
              <a:rPr lang="ru-RU" dirty="0"/>
              <a:t>б</a:t>
            </a:r>
            <a:r>
              <a:rPr lang="ru-RU" dirty="0" smtClean="0"/>
              <a:t>ыл </a:t>
            </a:r>
            <a:r>
              <a:rPr lang="ru-RU" dirty="0"/>
              <a:t>очень худой. И поэтому казался еще длинней. В многоэтажном доме редакция занимала три этажа. И когда в праздничные дни вывешивали веселую стенгазету</a:t>
            </a:r>
            <a:r>
              <a:rPr lang="ru-RU" dirty="0" smtClean="0"/>
              <a:t>,</a:t>
            </a:r>
            <a:r>
              <a:rPr lang="ru-RU" dirty="0"/>
              <a:t>  Велтистова изображали примерно так: голова на третьем этаже, туловище - на втором, а бегущие ноги - на первом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Так как его рост был 202см!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97152"/>
            <a:ext cx="1405880" cy="1835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3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40875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850" y="260350"/>
            <a:ext cx="4427538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Настоящий репортёр.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/>
          </a:bodyPr>
          <a:lstStyle/>
          <a:p>
            <a:r>
              <a:rPr lang="ru-RU" dirty="0"/>
              <a:t>Он был настоящим репортером: неутомимо выхаживал новости. Находил интересных людей. Он нашел, например, в одном арбатском переулке сочинительницу знаменитой песенки "В лесу родилась елочка", старушку Раису Кудашеву. И сумел ей помочь, так как требовалась помощь. Он также помог детскому саду поселиться на роскошной даче, до этого принадлежавшей жулику. А известному писателю-фантасту Станиславу </a:t>
            </a:r>
            <a:r>
              <a:rPr lang="ru-RU" dirty="0" err="1"/>
              <a:t>Лему</a:t>
            </a:r>
            <a:r>
              <a:rPr lang="ru-RU" dirty="0"/>
              <a:t> - увидеть атомный реактор в Дубне.</a:t>
            </a:r>
            <a:br>
              <a:rPr lang="ru-RU" dirty="0"/>
            </a:br>
            <a:r>
              <a:rPr lang="ru-RU" dirty="0"/>
              <a:t>    Встречался со </a:t>
            </a:r>
            <a:r>
              <a:rPr lang="ru-RU" dirty="0" smtClean="0"/>
              <a:t>знамениты </a:t>
            </a:r>
            <a:r>
              <a:rPr lang="ru-RU" dirty="0" err="1" smtClean="0"/>
              <a:t>радиоэлектроником</a:t>
            </a:r>
            <a:r>
              <a:rPr lang="ru-RU" dirty="0" smtClean="0"/>
              <a:t> </a:t>
            </a:r>
            <a:r>
              <a:rPr lang="ru-RU" dirty="0"/>
              <a:t>и кибернетиком </a:t>
            </a:r>
            <a:r>
              <a:rPr lang="ru-RU" dirty="0" smtClean="0"/>
              <a:t>Акселем  </a:t>
            </a:r>
            <a:r>
              <a:rPr lang="ru-RU" dirty="0"/>
              <a:t> Ивановичем </a:t>
            </a:r>
            <a:r>
              <a:rPr lang="ru-RU" dirty="0" smtClean="0"/>
              <a:t>Бергом, чтобы </a:t>
            </a:r>
            <a:r>
              <a:rPr lang="ru-RU" dirty="0"/>
              <a:t>потом "списать" с него </a:t>
            </a:r>
            <a:r>
              <a:rPr lang="ru-RU" dirty="0" smtClean="0"/>
              <a:t>своего</a:t>
            </a:r>
          </a:p>
          <a:p>
            <a:r>
              <a:rPr lang="ru-RU" dirty="0" smtClean="0"/>
              <a:t>профессора Громова.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1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 вы думаете в каком жанре работал писатель?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000" b="1" dirty="0" smtClean="0"/>
              <a:t>1.Сказки.</a:t>
            </a:r>
          </a:p>
          <a:p>
            <a:r>
              <a:rPr lang="ru-RU" sz="6000" b="1" dirty="0" smtClean="0"/>
              <a:t>2.Рассказы.</a:t>
            </a:r>
          </a:p>
          <a:p>
            <a:r>
              <a:rPr lang="ru-RU" sz="6000" b="1" smtClean="0"/>
              <a:t>3.Повести.</a:t>
            </a:r>
            <a:endParaRPr lang="ru-RU" sz="6000" b="1" dirty="0" smtClean="0"/>
          </a:p>
          <a:p>
            <a:r>
              <a:rPr lang="ru-RU" sz="6000" b="1" dirty="0" smtClean="0"/>
              <a:t>4. Научная фантастика.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05" y="1916832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7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Первой научно-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фатастической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публикацией стала повесть «Приключения на дне моря» издательства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Детгиз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1960 году.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5842992" cy="392129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Известность </a:t>
            </a:r>
            <a:r>
              <a:rPr lang="ru-RU" b="1" dirty="0" smtClean="0"/>
              <a:t>Велтистову принес </a:t>
            </a:r>
            <a:r>
              <a:rPr lang="ru-RU" b="1" dirty="0"/>
              <a:t>цикл произведений о </a:t>
            </a:r>
            <a:r>
              <a:rPr lang="ru-RU" b="1" dirty="0" smtClean="0"/>
              <a:t>мальчике-роботе </a:t>
            </a:r>
            <a:r>
              <a:rPr lang="ru-RU" b="1" dirty="0"/>
              <a:t>Электронике, копии школьника </a:t>
            </a:r>
            <a:r>
              <a:rPr lang="ru-RU" b="1" dirty="0" err="1"/>
              <a:t>Сыроежкина</a:t>
            </a:r>
            <a:r>
              <a:rPr lang="ru-RU" b="1" dirty="0"/>
              <a:t> — «Электроник — мальчик из </a:t>
            </a:r>
            <a:r>
              <a:rPr lang="ru-RU" b="1" dirty="0" smtClean="0"/>
              <a:t>чемодана» </a:t>
            </a:r>
            <a:r>
              <a:rPr lang="ru-RU" b="1" dirty="0"/>
              <a:t>(1964), «</a:t>
            </a:r>
            <a:r>
              <a:rPr lang="ru-RU" b="1" dirty="0" err="1"/>
              <a:t>Рэсси</a:t>
            </a:r>
            <a:r>
              <a:rPr lang="ru-RU" b="1" dirty="0"/>
              <a:t> — неуловимый друг» (1970, 1971), «Победитель невозможного» (1975), «Новые приключения Электроника» (1988)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786727" cy="4409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21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Е. Велтистова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332956"/>
            <a:ext cx="952500" cy="1400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1892644" cy="2580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1891734" cy="3045692"/>
          </a:xfrm>
          <a:prstGeom prst="rect">
            <a:avLst/>
          </a:prstGeom>
        </p:spPr>
      </p:pic>
      <p:pic>
        <p:nvPicPr>
          <p:cNvPr id="6" name="Picture 12" descr="Электроник - мальчик из чемод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2232248" cy="352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92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артинка 85 из 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60648"/>
            <a:ext cx="2160240" cy="3072254"/>
          </a:xfrm>
          <a:noFill/>
        </p:spPr>
      </p:pic>
      <p:pic>
        <p:nvPicPr>
          <p:cNvPr id="15363" name="Picture 6" descr="1000165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34156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i?id=27452600&amp;to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719" y="0"/>
            <a:ext cx="2333281" cy="32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06775"/>
            <a:ext cx="22320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электрони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6220" y="3429000"/>
            <a:ext cx="21877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электрони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356992"/>
            <a:ext cx="2133914" cy="33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Награждён </a:t>
            </a:r>
            <a:r>
              <a:rPr lang="ru-RU" dirty="0" smtClean="0"/>
              <a:t>орденами: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4546848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«Дружбы народов»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427984" y="5301208"/>
            <a:ext cx="4248472" cy="457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«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нак Почёта»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1944215" cy="39409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1905000" cy="2914650"/>
          </a:xfrm>
        </p:spPr>
      </p:pic>
    </p:spTree>
    <p:extLst>
      <p:ext uri="{BB962C8B-B14F-4D97-AF65-F5344CB8AC3E}">
        <p14:creationId xmlns="" xmlns:p14="http://schemas.microsoft.com/office/powerpoint/2010/main" val="31091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39000" cy="1143000"/>
          </a:xfrm>
        </p:spPr>
        <p:txBody>
          <a:bodyPr/>
          <a:lstStyle/>
          <a:p>
            <a:r>
              <a:rPr lang="ru-RU" dirty="0" smtClean="0"/>
              <a:t>     Значение фамилии.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Слово </a:t>
            </a:r>
            <a:r>
              <a:rPr lang="ru-RU" dirty="0"/>
              <a:t>«</a:t>
            </a:r>
            <a:r>
              <a:rPr lang="ru-RU" dirty="0" err="1"/>
              <a:t>Велтист</a:t>
            </a:r>
            <a:r>
              <a:rPr lang="ru-RU" dirty="0"/>
              <a:t>» в переводе с древнерусского значит «великан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/>
              <a:t>Другой вариант происхождения фамилии — от греческого «</a:t>
            </a:r>
            <a:r>
              <a:rPr lang="ru-RU" dirty="0" err="1"/>
              <a:t>велтистос</a:t>
            </a:r>
            <a:r>
              <a:rPr lang="ru-RU" dirty="0"/>
              <a:t>» («наилучший</a:t>
            </a:r>
            <a:r>
              <a:rPr lang="ru-RU" dirty="0" smtClean="0"/>
              <a:t>»).</a:t>
            </a:r>
          </a:p>
          <a:p>
            <a:pPr lvl="0"/>
            <a:r>
              <a:rPr lang="ru-RU" dirty="0" smtClean="0"/>
              <a:t>Можно сказать, что  писатель </a:t>
            </a:r>
            <a:r>
              <a:rPr lang="ru-RU" dirty="0" err="1" smtClean="0"/>
              <a:t>Е.С.Велтистов</a:t>
            </a:r>
            <a:r>
              <a:rPr lang="ru-RU" dirty="0" smtClean="0"/>
              <a:t>  своим литературным творчеством полностью оправдал  свою фамилию. Он стал великаном детской научной фантастики и наилучшим писателем и сценаристом  в этом жанре.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905000" cy="253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5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39752" y="915978"/>
            <a:ext cx="49685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Вообразилия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моей Вообразили,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моей Вообразили -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Там царствует Фантазия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 всем своем всесилии;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Там все мечты сбываются,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 наши огорчения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Сейчас же превращаются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смешные приключения!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мою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Вообразилию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Попасть совсем несложно: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Она ведь исключительно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Удобно расположена!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только тот, кто начисто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Лишен воображения,-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Увы, не знает как войти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ее расположение!..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5445224"/>
            <a:ext cx="23042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Б.Заходера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>
              <a:solidFill>
                <a:schemeClr val="bg1"/>
              </a:solidFill>
            </a:endParaRPr>
          </a:p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895475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27924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26638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2117725" y="585788"/>
            <a:ext cx="4503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А я рождён железным,</a:t>
            </a:r>
            <a:br>
              <a:rPr lang="ru-RU" sz="2400" b="1" dirty="0"/>
            </a:br>
            <a:r>
              <a:rPr lang="ru-RU" sz="2400" b="1" dirty="0"/>
              <a:t>Я мог бы стать полезным,</a:t>
            </a:r>
            <a:br>
              <a:rPr lang="ru-RU" sz="2400" b="1" dirty="0"/>
            </a:br>
            <a:r>
              <a:rPr lang="ru-RU" sz="2400" b="1" dirty="0"/>
              <a:t>Вот только не хватает</a:t>
            </a:r>
            <a:br>
              <a:rPr lang="ru-RU" sz="2400" b="1" dirty="0"/>
            </a:br>
            <a:r>
              <a:rPr lang="ru-RU" sz="2400" b="1" dirty="0"/>
              <a:t>Сердечной теплоты…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845425" cy="86409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25472B"/>
                </a:solidFill>
                <a:latin typeface="Times New Roman" pitchFamily="18" charset="0"/>
              </a:rPr>
              <a:t>Кто такие роботы?</a:t>
            </a:r>
          </a:p>
        </p:txBody>
      </p:sp>
      <p:pic>
        <p:nvPicPr>
          <p:cNvPr id="3078" name="Picture 6" descr="r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168650" cy="5040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23928" y="1628800"/>
            <a:ext cx="48244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dirty="0"/>
              <a:t>Робот — это </a:t>
            </a:r>
            <a:r>
              <a:rPr lang="ru-RU" sz="2800" b="1" dirty="0"/>
              <a:t>созданная искусственно мыслящая машина в форме человека.</a:t>
            </a:r>
            <a:r>
              <a:rPr lang="ru-RU" sz="28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789040"/>
            <a:ext cx="50405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sz="2000" b="1" dirty="0" smtClean="0">
                <a:solidFill>
                  <a:schemeClr val="tx1"/>
                </a:solidFill>
              </a:rPr>
              <a:t>Слову «робот» скоро исполнится 100 лет: оно придумано в 1921 году Йозефом Чапеком. </a:t>
            </a:r>
          </a:p>
          <a:p>
            <a:pPr algn="just" eaLnBrk="0" hangingPunct="0"/>
            <a:r>
              <a:rPr lang="ru-RU" sz="2000" b="1" dirty="0" smtClean="0">
                <a:solidFill>
                  <a:schemeClr val="tx1"/>
                </a:solidFill>
              </a:rPr>
              <a:t>      По Чапеку, робот — это «живая, наделенная интеллектом рабочая машина».           Изобрели его два инженера по фамилии </a:t>
            </a:r>
            <a:r>
              <a:rPr lang="ru-RU" sz="2000" b="1" dirty="0" err="1" smtClean="0">
                <a:solidFill>
                  <a:schemeClr val="tx1"/>
                </a:solidFill>
              </a:rPr>
              <a:t>Россум</a:t>
            </a:r>
            <a:r>
              <a:rPr lang="ru-RU" sz="2000" b="1" dirty="0" smtClean="0">
                <a:solidFill>
                  <a:schemeClr val="tx1"/>
                </a:solidFill>
              </a:rPr>
              <a:t>, дядя и племянник.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15827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25472B"/>
                </a:solidFill>
              </a:rPr>
              <a:t>Сегодня роботов, имитирующих человека, часто именуют словом </a:t>
            </a:r>
            <a:r>
              <a:rPr lang="ru-RU" sz="2800" b="1" i="1" dirty="0" err="1" smtClean="0">
                <a:solidFill>
                  <a:srgbClr val="25472B"/>
                </a:solidFill>
              </a:rPr>
              <a:t>андроид</a:t>
            </a:r>
            <a:r>
              <a:rPr lang="ru-RU" sz="2800" dirty="0" smtClean="0">
                <a:solidFill>
                  <a:srgbClr val="25472B"/>
                </a:solidFill>
              </a:rPr>
              <a:t>, что как раз и означает </a:t>
            </a:r>
            <a:r>
              <a:rPr lang="ru-RU" sz="2800" b="1" i="1" dirty="0" smtClean="0">
                <a:solidFill>
                  <a:srgbClr val="25472B"/>
                </a:solidFill>
              </a:rPr>
              <a:t>«похожий на человека».</a:t>
            </a:r>
            <a:r>
              <a:rPr lang="ru-RU" sz="2800" dirty="0" smtClean="0">
                <a:solidFill>
                  <a:srgbClr val="25472B"/>
                </a:solidFill>
              </a:rPr>
              <a:t> </a:t>
            </a:r>
          </a:p>
        </p:txBody>
      </p:sp>
      <p:pic>
        <p:nvPicPr>
          <p:cNvPr id="22534" name="Picture 6" descr="elec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348880"/>
            <a:ext cx="3600450" cy="3743325"/>
          </a:xfrm>
          <a:solidFill>
            <a:schemeClr val="accent1"/>
          </a:solidFill>
          <a:ln w="28575">
            <a:solidFill>
              <a:srgbClr val="008000"/>
            </a:solidFill>
          </a:ln>
        </p:spPr>
      </p:pic>
      <p:pic>
        <p:nvPicPr>
          <p:cNvPr id="22535" name="Picture 7" descr="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2881313" cy="37433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27584" y="6165304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Электроник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508104" y="6237312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Вертер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6" grpId="0"/>
      <p:bldP spid="225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1258888" y="2205038"/>
            <a:ext cx="6697662" cy="2736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Физминутка</a:t>
            </a:r>
          </a:p>
        </p:txBody>
      </p:sp>
      <p:pic>
        <p:nvPicPr>
          <p:cNvPr id="79875" name="Picture 5" descr="flo5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19716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Oval 8"/>
          <p:cNvSpPr>
            <a:spLocks noChangeArrowheads="1"/>
          </p:cNvSpPr>
          <p:nvPr/>
        </p:nvSpPr>
        <p:spPr bwMode="auto">
          <a:xfrm>
            <a:off x="7235825" y="5084763"/>
            <a:ext cx="1584325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charset="0"/>
              </a:rPr>
              <a:t>№ 8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charset="0"/>
              </a:rPr>
              <a:t>Отдыхай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Проблемный вопрос:</a:t>
            </a:r>
          </a:p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smtClean="0"/>
              <a:t>повесть «Приключения Электроника» - </a:t>
            </a:r>
            <a:r>
              <a:rPr lang="ru-RU" sz="4000" b="1" dirty="0" err="1" smtClean="0"/>
              <a:t>фентези</a:t>
            </a:r>
            <a:r>
              <a:rPr lang="ru-RU" sz="4000" b="1" dirty="0" smtClean="0"/>
              <a:t>, ужасы, научная фантастика?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585788"/>
            <a:ext cx="7993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  <a:p>
            <a:pPr algn="ctr"/>
            <a:r>
              <a:rPr lang="ru-RU" sz="4800" dirty="0"/>
              <a:t>Работа по учебнику</a:t>
            </a:r>
          </a:p>
          <a:p>
            <a:pPr algn="ctr"/>
            <a:r>
              <a:rPr lang="ru-RU" sz="4800" dirty="0"/>
              <a:t> </a:t>
            </a:r>
          </a:p>
          <a:p>
            <a:pPr algn="ctr"/>
            <a:r>
              <a:rPr lang="ru-RU" sz="4800" dirty="0"/>
              <a:t>с. 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332656"/>
            <a:ext cx="6132516" cy="864096"/>
          </a:xfrm>
        </p:spPr>
        <p:txBody>
          <a:bodyPr/>
          <a:lstStyle/>
          <a:p>
            <a:r>
              <a:rPr lang="ru-RU" sz="6600" dirty="0" smtClean="0">
                <a:solidFill>
                  <a:srgbClr val="25472B"/>
                </a:solidFill>
              </a:rPr>
              <a:t>КИБЕРНЕТИКА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1340768"/>
            <a:ext cx="5114778" cy="110124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sz="9600" b="1" dirty="0" smtClean="0">
                <a:solidFill>
                  <a:srgbClr val="25472B"/>
                </a:solidFill>
              </a:rPr>
              <a:t>Наука об управлении машинами, в том числе и роботами.</a:t>
            </a:r>
          </a:p>
          <a:p>
            <a:pPr>
              <a:buFontTx/>
              <a:buNone/>
            </a:pPr>
            <a:endParaRPr lang="ru-RU" sz="9600" dirty="0" smtClean="0">
              <a:solidFill>
                <a:srgbClr val="25472B"/>
              </a:solidFill>
            </a:endParaRPr>
          </a:p>
          <a:p>
            <a:pPr>
              <a:buFontTx/>
              <a:buNone/>
            </a:pPr>
            <a:r>
              <a:rPr lang="ru-RU" sz="9600" dirty="0" smtClean="0">
                <a:solidFill>
                  <a:srgbClr val="25472B"/>
                </a:solidFill>
              </a:rPr>
              <a:t>	</a:t>
            </a:r>
            <a:r>
              <a:rPr lang="ru-RU" sz="9600" b="1" dirty="0" smtClean="0">
                <a:solidFill>
                  <a:srgbClr val="25472B"/>
                </a:solidFill>
              </a:rPr>
              <a:t>Слово </a:t>
            </a:r>
            <a:r>
              <a:rPr lang="ru-RU" sz="9600" b="1" i="1" dirty="0" smtClean="0">
                <a:solidFill>
                  <a:srgbClr val="25472B"/>
                </a:solidFill>
              </a:rPr>
              <a:t>«кибернетика»</a:t>
            </a:r>
            <a:r>
              <a:rPr lang="ru-RU" sz="9600" b="1" dirty="0" smtClean="0">
                <a:solidFill>
                  <a:srgbClr val="25472B"/>
                </a:solidFill>
              </a:rPr>
              <a:t> произошло от греческого слова </a:t>
            </a:r>
            <a:r>
              <a:rPr lang="ru-RU" sz="9600" b="1" i="1" dirty="0" smtClean="0">
                <a:solidFill>
                  <a:srgbClr val="25472B"/>
                </a:solidFill>
              </a:rPr>
              <a:t>«</a:t>
            </a:r>
            <a:r>
              <a:rPr lang="ru-RU" sz="9600" b="1" i="1" dirty="0" err="1" smtClean="0">
                <a:solidFill>
                  <a:srgbClr val="25472B"/>
                </a:solidFill>
              </a:rPr>
              <a:t>кибернос</a:t>
            </a:r>
            <a:r>
              <a:rPr lang="ru-RU" sz="9600" b="1" i="1" dirty="0" smtClean="0">
                <a:solidFill>
                  <a:srgbClr val="25472B"/>
                </a:solidFill>
              </a:rPr>
              <a:t>»,</a:t>
            </a:r>
            <a:r>
              <a:rPr lang="ru-RU" sz="9600" b="1" dirty="0" smtClean="0">
                <a:solidFill>
                  <a:srgbClr val="25472B"/>
                </a:solidFill>
              </a:rPr>
              <a:t> что значит </a:t>
            </a:r>
            <a:r>
              <a:rPr lang="ru-RU" sz="9600" b="1" i="1" dirty="0" smtClean="0">
                <a:solidFill>
                  <a:srgbClr val="25472B"/>
                </a:solidFill>
              </a:rPr>
              <a:t>рулевой.</a:t>
            </a:r>
          </a:p>
          <a:p>
            <a:r>
              <a:rPr lang="ru-RU" sz="9600" b="1" dirty="0" smtClean="0"/>
              <a:t>Конгресс - собрание  ученых.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Кибернетика - наука  о  передаче  и управлении  информацией.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Кибернетики - ученые, которые  изучают, конструируют электронные, вычислительные  машины.</a:t>
            </a:r>
          </a:p>
          <a:p>
            <a:pPr>
              <a:buFontTx/>
              <a:buNone/>
            </a:pPr>
            <a:endParaRPr lang="ru-RU" b="1" i="1" dirty="0" smtClean="0">
              <a:solidFill>
                <a:srgbClr val="25472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Итог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7808"/>
          <a:ext cx="8280400" cy="573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990"/>
                <a:gridCol w="5472410"/>
              </a:tblGrid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Фантастика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 машина, автомат, который  может  заменять  человека.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Конгресс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совершенно  неправдоподобный,  невероятный, несбыточный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0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Кибернетики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собрание  ученых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5429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Робот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ученые, которые  изучают, конструируют электронные, вычислительные  машины.</a:t>
                      </a:r>
                    </a:p>
                  </a:txBody>
                  <a:tcPr marL="91434" marR="91434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Проверь соседа!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1268760"/>
          <a:ext cx="9143999" cy="538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533399"/>
                <a:gridCol w="6095999"/>
              </a:tblGrid>
              <a:tr h="158306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Фантастика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 машина, автомат, который  может  заменять  человека.</a:t>
                      </a:r>
                      <a:endParaRPr lang="ru-RU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166655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Конгресс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совершенно  неправдоподобный,  невероятный, несбыточный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57911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Кибернетики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собрание  ученых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</a:tr>
              <a:tr h="15544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Робот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ученые, которые  изучают, конструируют электронные, вычислительные  машины.</a:t>
                      </a:r>
                    </a:p>
                  </a:txBody>
                  <a:tcPr marL="91438" marR="91438">
                    <a:noFill/>
                  </a:tcPr>
                </a:tc>
              </a:tr>
            </a:tbl>
          </a:graphicData>
        </a:graphic>
      </p:graphicFrame>
      <p:cxnSp>
        <p:nvCxnSpPr>
          <p:cNvPr id="27673" name="Прямая со стрелкой 5"/>
          <p:cNvCxnSpPr>
            <a:cxnSpLocks noChangeShapeType="1"/>
          </p:cNvCxnSpPr>
          <p:nvPr/>
        </p:nvCxnSpPr>
        <p:spPr bwMode="auto">
          <a:xfrm>
            <a:off x="1547813" y="1700213"/>
            <a:ext cx="1655762" cy="165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4" name="Прямая со стрелкой 10"/>
          <p:cNvCxnSpPr>
            <a:cxnSpLocks noChangeShapeType="1"/>
          </p:cNvCxnSpPr>
          <p:nvPr/>
        </p:nvCxnSpPr>
        <p:spPr bwMode="auto">
          <a:xfrm>
            <a:off x="1547813" y="3357563"/>
            <a:ext cx="1655762" cy="1366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5" name="Прямая со стрелкой 16"/>
          <p:cNvCxnSpPr>
            <a:cxnSpLocks noChangeShapeType="1"/>
          </p:cNvCxnSpPr>
          <p:nvPr/>
        </p:nvCxnSpPr>
        <p:spPr bwMode="auto">
          <a:xfrm>
            <a:off x="2484438" y="4868863"/>
            <a:ext cx="625475" cy="769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76" name="Прямая со стрелкой 21"/>
          <p:cNvCxnSpPr>
            <a:cxnSpLocks noChangeShapeType="1"/>
          </p:cNvCxnSpPr>
          <p:nvPr/>
        </p:nvCxnSpPr>
        <p:spPr bwMode="auto">
          <a:xfrm flipV="1">
            <a:off x="2376488" y="2528888"/>
            <a:ext cx="733425" cy="3421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Фантазия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Способность к 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творческому воображению.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Нечто надуманное, неправдоподобное, несбыточное, мечта.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Прихоть, причуда (разг.).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От греч. «воображение»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85788"/>
            <a:ext cx="7993063" cy="5878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/>
              <a:t>Работа в парах</a:t>
            </a:r>
          </a:p>
          <a:p>
            <a:pPr algn="ctr">
              <a:defRPr/>
            </a:pPr>
            <a:endParaRPr lang="ru-RU" sz="48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latin typeface="Times New Roman"/>
              </a:rPr>
              <a:t> Прочитать текст.</a:t>
            </a:r>
            <a:endParaRPr lang="ru-RU" sz="4000" b="0" dirty="0">
              <a:latin typeface="Arial Unicode MS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> Выбрать  фрагменты  из  текста,       подтверждающие  научную  направленность  повести.</a:t>
            </a:r>
            <a:endParaRPr lang="ru-RU" sz="4000" b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0" dirty="0">
                <a:solidFill>
                  <a:srgbClr val="000000"/>
                </a:solidFill>
                <a:latin typeface="Times New Roman"/>
              </a:rPr>
              <a:t> Аргументировать  выбор  и  сформулировать   вывод.</a:t>
            </a:r>
            <a:endParaRPr lang="ru-RU" sz="4000" b="0" dirty="0">
              <a:solidFill>
                <a:srgbClr val="000000"/>
              </a:solidFill>
              <a:latin typeface="Arial Unicode MS"/>
            </a:endParaRPr>
          </a:p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5612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dirty="0"/>
              <a:t>Проблемный вопрос:</a:t>
            </a:r>
          </a:p>
          <a:p>
            <a:pPr algn="ctr"/>
            <a:r>
              <a:rPr lang="ru-RU" sz="4000" dirty="0"/>
              <a:t> </a:t>
            </a:r>
          </a:p>
          <a:p>
            <a:pPr algn="ctr"/>
            <a:r>
              <a:rPr lang="ru-RU" sz="4000" dirty="0"/>
              <a:t>повесть «Приключения Электроника» - </a:t>
            </a:r>
            <a:r>
              <a:rPr lang="ru-RU" sz="4000" dirty="0" err="1"/>
              <a:t>фентези</a:t>
            </a:r>
            <a:r>
              <a:rPr lang="ru-RU" sz="4000" dirty="0"/>
              <a:t>, ужасы, научная фантастика?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676875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Повесть «Приключения Электроника» - научная фантастика.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3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7041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Лесенка знаний</a:t>
            </a:r>
          </a:p>
        </p:txBody>
      </p:sp>
      <p:sp>
        <p:nvSpPr>
          <p:cNvPr id="87043" name="Line 4"/>
          <p:cNvSpPr>
            <a:spLocks noChangeShapeType="1"/>
          </p:cNvSpPr>
          <p:nvPr/>
        </p:nvSpPr>
        <p:spPr bwMode="auto">
          <a:xfrm flipV="1">
            <a:off x="5219700" y="4292600"/>
            <a:ext cx="1223963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5"/>
          <p:cNvSpPr>
            <a:spLocks noChangeShapeType="1"/>
          </p:cNvSpPr>
          <p:nvPr/>
        </p:nvSpPr>
        <p:spPr bwMode="auto">
          <a:xfrm>
            <a:off x="7669213" y="3284538"/>
            <a:ext cx="1366837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6443663" y="3789363"/>
            <a:ext cx="12255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V="1">
            <a:off x="5219700" y="4292600"/>
            <a:ext cx="0" cy="503238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V="1">
            <a:off x="6443663" y="3789363"/>
            <a:ext cx="0" cy="503237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V="1">
            <a:off x="7669213" y="3284538"/>
            <a:ext cx="0" cy="503237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5724525" y="3573463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87050" name="Text Box 18"/>
          <p:cNvSpPr txBox="1">
            <a:spLocks noChangeArrowheads="1"/>
          </p:cNvSpPr>
          <p:nvPr/>
        </p:nvSpPr>
        <p:spPr bwMode="auto">
          <a:xfrm>
            <a:off x="6732588" y="299720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Б</a:t>
            </a:r>
          </a:p>
        </p:txBody>
      </p:sp>
      <p:sp>
        <p:nvSpPr>
          <p:cNvPr id="87051" name="Text Box 19"/>
          <p:cNvSpPr txBox="1">
            <a:spLocks noChangeArrowheads="1"/>
          </p:cNvSpPr>
          <p:nvPr/>
        </p:nvSpPr>
        <p:spPr bwMode="auto">
          <a:xfrm>
            <a:off x="8027988" y="249237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87052" name="Text Box 20"/>
          <p:cNvSpPr txBox="1">
            <a:spLocks noChangeArrowheads="1"/>
          </p:cNvSpPr>
          <p:nvPr/>
        </p:nvSpPr>
        <p:spPr bwMode="auto">
          <a:xfrm>
            <a:off x="971550" y="2133600"/>
            <a:ext cx="4537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А</a:t>
            </a:r>
            <a:r>
              <a:rPr lang="ru-RU" sz="3200">
                <a:solidFill>
                  <a:srgbClr val="0000FF"/>
                </a:solidFill>
              </a:rPr>
              <a:t> – Ничего не понятно  на уроке.</a:t>
            </a:r>
          </a:p>
        </p:txBody>
      </p:sp>
      <p:sp>
        <p:nvSpPr>
          <p:cNvPr id="87053" name="Text Box 21"/>
          <p:cNvSpPr txBox="1">
            <a:spLocks noChangeArrowheads="1"/>
          </p:cNvSpPr>
          <p:nvPr/>
        </p:nvSpPr>
        <p:spPr bwMode="auto">
          <a:xfrm>
            <a:off x="900113" y="3500438"/>
            <a:ext cx="4032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Б</a:t>
            </a:r>
            <a:r>
              <a:rPr lang="ru-RU" sz="3200">
                <a:solidFill>
                  <a:srgbClr val="0000FF"/>
                </a:solidFill>
              </a:rPr>
              <a:t> – Всё понятно. Трудностей не испытываю.</a:t>
            </a:r>
          </a:p>
        </p:txBody>
      </p:sp>
      <p:sp>
        <p:nvSpPr>
          <p:cNvPr id="87054" name="Text Box 22"/>
          <p:cNvSpPr txBox="1">
            <a:spLocks noChangeArrowheads="1"/>
          </p:cNvSpPr>
          <p:nvPr/>
        </p:nvSpPr>
        <p:spPr bwMode="auto">
          <a:xfrm>
            <a:off x="971550" y="5300663"/>
            <a:ext cx="3887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В</a:t>
            </a:r>
            <a:r>
              <a:rPr lang="ru-RU" sz="3200">
                <a:solidFill>
                  <a:srgbClr val="0000FF"/>
                </a:solidFill>
              </a:rPr>
              <a:t> – Хочу знать больше!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068638"/>
            <a:ext cx="28892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84053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993063" cy="262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Электронная физминутка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26628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11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609600" y="46482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Внимательно следите глазами </a:t>
            </a:r>
          </a:p>
          <a:p>
            <a:pPr algn="ctr"/>
            <a:r>
              <a:rPr lang="ru-RU" sz="2800" b="1"/>
              <a:t>за двигающимися и мигающими объектами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00125" y="1214438"/>
            <a:ext cx="62150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Итог урока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928688" y="2428875"/>
            <a:ext cx="3825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Мне удалось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38" y="5572125"/>
          <a:ext cx="6096000" cy="182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928688" y="3143250"/>
            <a:ext cx="77866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Мне понравилось…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порадовался за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хочу поблагодарить … за …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 хочу похвалить себя за …</a:t>
            </a:r>
          </a:p>
          <a:p>
            <a:endParaRPr lang="ru-RU" sz="3600" dirty="0">
              <a:latin typeface="Calibri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8423B-6F09-483C-8B36-54091BA1353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000125" y="3786188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доволен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643688" y="3857625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недоволен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500438" y="3786188"/>
            <a:ext cx="2214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совсем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доволен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A8C74-CE59-4151-90FC-605F5D929F8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19463" name="Рисунок 13" descr="MCj04325910000[1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9288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4" descr="MCj0432587000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7859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000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r>
              <a:rPr lang="ru-RU" sz="3600" b="1" smtClean="0">
                <a:solidFill>
                  <a:srgbClr val="25472B"/>
                </a:solidFill>
              </a:rPr>
              <a:t>Подумай и ответь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500188"/>
            <a:ext cx="8715375" cy="1428750"/>
          </a:xfrm>
        </p:spPr>
        <p:txBody>
          <a:bodyPr/>
          <a:lstStyle/>
          <a:p>
            <a:pPr algn="l"/>
            <a:r>
              <a:rPr lang="ru-RU" smtClean="0"/>
              <a:t>1.К какому жанру относится это произведение?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14313" y="2857500"/>
            <a:ext cx="8715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25472B"/>
                </a:solidFill>
                <a:latin typeface="+mn-lt"/>
              </a:rPr>
              <a:t>2. О чём просил Электроник  профессора Громова?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0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14313" y="4572000"/>
            <a:ext cx="8715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25472B"/>
                </a:solidFill>
                <a:latin typeface="+mn-lt"/>
              </a:rPr>
              <a:t>3. Как бы вы хотели, чтобы закончилась эта повесть?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357813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Фантазёр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который любит фантазировать, мечтатель.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Выдумщик, человек, который склонен фантазировать.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214438"/>
            <a:ext cx="8229600" cy="1143000"/>
          </a:xfrm>
        </p:spPr>
        <p:txBody>
          <a:bodyPr>
            <a:normAutofit/>
          </a:bodyPr>
          <a:lstStyle/>
          <a:p>
            <a:endParaRPr lang="ru-RU" sz="7200" dirty="0" smtClean="0">
              <a:solidFill>
                <a:srgbClr val="25472B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857375"/>
            <a:ext cx="8229600" cy="39338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 smtClean="0"/>
              <a:t>	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Слово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«фантастика»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 произошло от греческого слова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фантазия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воображение.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		Это же слово обозначает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мечту</a:t>
            </a:r>
            <a:r>
              <a:rPr lang="ru-RU" sz="4000" b="1" i="1" dirty="0" smtClean="0">
                <a:solidFill>
                  <a:srgbClr val="25472B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Фантастика - то, что основано на творческом воображении, на фантазии, художественном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вымысле.</a:t>
            </a:r>
            <a:endParaRPr lang="ru-RU" sz="40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4000" b="1" i="1" dirty="0" smtClean="0">
              <a:solidFill>
                <a:srgbClr val="25472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136525"/>
            <a:ext cx="8229600" cy="5726113"/>
          </a:xfrm>
        </p:spPr>
        <p:txBody>
          <a:bodyPr>
            <a:normAutofit/>
          </a:bodyPr>
          <a:lstStyle/>
          <a:p>
            <a:pPr marL="0" indent="12700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Фантастика</a:t>
            </a:r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12700" algn="ctr" eaLnBrk="1" hangingPunct="1">
              <a:buFont typeface="Wingdings" pitchFamily="2" charset="2"/>
              <a:buNone/>
              <a:defRPr/>
            </a:pPr>
            <a:endParaRPr lang="ru-RU" sz="4800" dirty="0" smtClean="0"/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800" dirty="0" err="1" smtClean="0">
                <a:solidFill>
                  <a:schemeClr val="bg1"/>
                </a:solidFill>
              </a:rPr>
              <a:t>фентези</a:t>
            </a:r>
            <a:r>
              <a:rPr lang="ru-RU" sz="4800" dirty="0" smtClean="0">
                <a:solidFill>
                  <a:schemeClr val="bg1"/>
                </a:solidFill>
              </a:rPr>
              <a:t>                 ужасы 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(мифы)                     (страх)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accent6"/>
              </a:solidFill>
            </a:endParaRP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    научная фантастика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6"/>
                </a:solidFill>
              </a:rPr>
              <a:t>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(научные открытия)</a:t>
            </a:r>
          </a:p>
        </p:txBody>
      </p:sp>
      <p:cxnSp>
        <p:nvCxnSpPr>
          <p:cNvPr id="9219" name="Прямая со стрелкой 2"/>
          <p:cNvCxnSpPr>
            <a:cxnSpLocks noChangeShapeType="1"/>
          </p:cNvCxnSpPr>
          <p:nvPr/>
        </p:nvCxnSpPr>
        <p:spPr bwMode="auto">
          <a:xfrm>
            <a:off x="5003800" y="1130300"/>
            <a:ext cx="1368425" cy="790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0" name="Прямая со стрелкой 4"/>
          <p:cNvCxnSpPr>
            <a:cxnSpLocks noChangeShapeType="1"/>
          </p:cNvCxnSpPr>
          <p:nvPr/>
        </p:nvCxnSpPr>
        <p:spPr bwMode="auto">
          <a:xfrm>
            <a:off x="4643438" y="1562100"/>
            <a:ext cx="0" cy="2803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1" name="Прямая со стрелкой 6"/>
          <p:cNvCxnSpPr>
            <a:cxnSpLocks noChangeShapeType="1"/>
          </p:cNvCxnSpPr>
          <p:nvPr/>
        </p:nvCxnSpPr>
        <p:spPr bwMode="auto">
          <a:xfrm flipH="1">
            <a:off x="2678113" y="1130300"/>
            <a:ext cx="1295400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5940152" y="1916832"/>
            <a:ext cx="230425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ужасы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2736304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фентези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077072"/>
            <a:ext cx="3240360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научная фантастика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Евгений Велтис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60350"/>
            <a:ext cx="3752850" cy="4638675"/>
          </a:xfr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10767746" flipV="1">
            <a:off x="-9" y="4907069"/>
            <a:ext cx="9144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rgbClr val="FF33CC"/>
                </a:solidFill>
              </a:rPr>
              <a:t>   </a:t>
            </a:r>
            <a:r>
              <a:rPr lang="ru-RU" sz="4000" b="1" dirty="0">
                <a:solidFill>
                  <a:srgbClr val="663300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663300"/>
                </a:solidFill>
              </a:rPr>
              <a:t>«Приключения электроника»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10767746" flipV="1">
            <a:off x="247650" y="456367"/>
            <a:ext cx="87503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chemeClr val="bg1"/>
                </a:solidFill>
              </a:rPr>
              <a:t>Евгений Серафимович Велтистов</a:t>
            </a: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0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600" b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(1934 - 1989) </a:t>
            </a: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3600" b="0" dirty="0"/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1196975"/>
            <a:ext cx="33178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418271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</a:rPr>
              <a:t>Евгений </a:t>
            </a:r>
            <a:r>
              <a:rPr lang="ru-RU" sz="2800" b="0" dirty="0">
                <a:solidFill>
                  <a:schemeClr val="tx2">
                    <a:lumMod val="75000"/>
                  </a:schemeClr>
                </a:solidFill>
              </a:rPr>
              <a:t>Серафимович Велтистов (21 июля 1934, Москва — 1989) — советский писатель и сценарист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Родился в Москве, </a:t>
            </a:r>
            <a:r>
              <a:rPr lang="ru-RU" sz="2400" b="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0" i="1" dirty="0">
                <a:solidFill>
                  <a:schemeClr val="tx2">
                    <a:lumMod val="75000"/>
                  </a:schemeClr>
                </a:solidFill>
              </a:rPr>
              <a:t>в  семье военного  инженера  в 1934  году.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окончил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Факультет журналистики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МГУ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Печататься начал с конца 1950-х. Член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Союза Писателей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СССР (1966). Лауреат Государственной премии СССР (1982) за сценарий многосерийного телефильма «Приключения Электроника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1905000" cy="2533650"/>
          </a:xfrm>
        </p:spPr>
      </p:pic>
    </p:spTree>
    <p:extLst>
      <p:ext uri="{BB962C8B-B14F-4D97-AF65-F5344CB8AC3E}">
        <p14:creationId xmlns="" xmlns:p14="http://schemas.microsoft.com/office/powerpoint/2010/main" val="8217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</TotalTime>
  <Words>759</Words>
  <Application>Microsoft Office PowerPoint</Application>
  <PresentationFormat>Экран (4:3)</PresentationFormat>
  <Paragraphs>175</Paragraphs>
  <Slides>37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Слайд 1</vt:lpstr>
      <vt:lpstr>Слайд 2</vt:lpstr>
      <vt:lpstr>Слайд 3</vt:lpstr>
      <vt:lpstr>    Фантазёр –  Человек, который любит фантазировать, мечтатель. Выдумщик, человек, который склонен фантазировать.  </vt:lpstr>
      <vt:lpstr>Слайд 5</vt:lpstr>
      <vt:lpstr>Слайд 6</vt:lpstr>
      <vt:lpstr>Слайд 7</vt:lpstr>
      <vt:lpstr>Слайд 8</vt:lpstr>
      <vt:lpstr>Евгений Серафимович Велтистов (21 июля 1934, Москва — 1989) — советский писатель и сценарист. Родился в Москве,  в  семье военного  инженера  в 1934  году. окончил Факультет журналистики МГУ. Печататься начал с конца 1950-х. Член Союза Писателей СССР (1966). Лауреат Государственной премии СССР (1982) за сценарий многосерийного телефильма «Приключения Электроника».  </vt:lpstr>
      <vt:lpstr>Детство.</vt:lpstr>
      <vt:lpstr> Юность.</vt:lpstr>
      <vt:lpstr>Слайд 12</vt:lpstr>
      <vt:lpstr>Настоящий репортёр.</vt:lpstr>
      <vt:lpstr> Как вы думаете в каком жанре работал писатель?</vt:lpstr>
      <vt:lpstr>Первой научно-фатастической публикацией стала повесть «Приключения на дне моря» издательства «Детгиз» в 1960 году. </vt:lpstr>
      <vt:lpstr>Книги Е. Велтистова</vt:lpstr>
      <vt:lpstr>Слайд 17</vt:lpstr>
      <vt:lpstr>Награждён орденами:    </vt:lpstr>
      <vt:lpstr>     Значение фамилии.</vt:lpstr>
      <vt:lpstr>Слайд 20</vt:lpstr>
      <vt:lpstr>Кто такие роботы?</vt:lpstr>
      <vt:lpstr>Сегодня роботов, имитирующих человека, часто именуют словом андроид, что как раз и означает «похожий на человека». </vt:lpstr>
      <vt:lpstr>Слайд 23</vt:lpstr>
      <vt:lpstr>Слайд 24</vt:lpstr>
      <vt:lpstr>Слайд 25</vt:lpstr>
      <vt:lpstr>Слайд 26</vt:lpstr>
      <vt:lpstr>КИБЕРНЕТИКА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Подумай и ответь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26</cp:revision>
  <dcterms:created xsi:type="dcterms:W3CDTF">2017-04-08T16:40:15Z</dcterms:created>
  <dcterms:modified xsi:type="dcterms:W3CDTF">2017-06-24T14:02:39Z</dcterms:modified>
</cp:coreProperties>
</file>