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4" r:id="rId2"/>
    <p:sldMasterId id="2147483666" r:id="rId3"/>
    <p:sldMasterId id="2147483678" r:id="rId4"/>
  </p:sldMasterIdLst>
  <p:notesMasterIdLst>
    <p:notesMasterId r:id="rId15"/>
  </p:notesMasterIdLst>
  <p:sldIdLst>
    <p:sldId id="256" r:id="rId5"/>
    <p:sldId id="261" r:id="rId6"/>
    <p:sldId id="257" r:id="rId7"/>
    <p:sldId id="258" r:id="rId8"/>
    <p:sldId id="262" r:id="rId9"/>
    <p:sldId id="263" r:id="rId10"/>
    <p:sldId id="264" r:id="rId11"/>
    <p:sldId id="259" r:id="rId12"/>
    <p:sldId id="265" r:id="rId13"/>
    <p:sldId id="260" r:id="rId14"/>
  </p:sldIdLst>
  <p:sldSz cx="9144000" cy="6858000" type="screen4x3"/>
  <p:notesSz cx="6858000" cy="9144000"/>
  <p:embeddedFontLst>
    <p:embeddedFont>
      <p:font typeface="Edwardian Script ITC" panose="030303020407070D0804" pitchFamily="66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otype Corsiva" panose="03010101010201010101" pitchFamily="66" charset="0"/>
      <p: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F5929-73C0-46E9-974B-8545457FE5A9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F9DAE-5D09-4196-97C7-8D048EF5A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1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E0684C1-E695-4D53-820B-2EE1A6C5441E}" type="slidenum">
              <a:rPr lang="ru-RU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2A1D24-C19D-4BF9-A43E-8E9A521E66D9}" type="slidenum">
              <a:rPr lang="ru-R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3FB48-9BB2-4017-8171-F1CE8779F70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2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95536" y="404664"/>
            <a:ext cx="8280920" cy="597666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ot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://li-web.ru/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078" y="4509120"/>
            <a:ext cx="1851382" cy="231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Lidija\Рабочий стол\solnyshko_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78" y="77639"/>
            <a:ext cx="1585771" cy="122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Lidija\Рабочий стол\на мастер-класс\мульты\94265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963613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1242" y="391363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6A332-340F-4C3A-B7A1-222198B52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E3054-8530-4F43-ABC2-0F95410911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0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61A60-9606-46BE-9D45-834F4BC9E3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DAA2-39EC-4357-BFDA-8529019E71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5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259FD-61D8-4191-A3DE-6362239B0C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A337-AEAD-4C92-B6D8-F4C61F6CE3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6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59DC1-D214-4ED7-8E96-560DF09141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0018-C926-4C7A-8057-7320451C3D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13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3FB9A-EC84-403B-AA6B-AD56DBF26F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7CA7D-4217-4B56-8856-A5FD831F1F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05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DE503-42A1-4C41-91A1-F8C2671825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974A6-E8B0-437F-8531-65D037D82D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0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F6689-BDD9-479C-A6E5-421DD97AD7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95C8-9E16-4877-AEE6-D80091377C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69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3E396-2E93-41AD-90D6-3CDA606DBA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8AFFB-90EB-4BD1-B062-4D2D1545AA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650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F238-0B28-45F5-AB7D-ED79782C89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ECAEC-28D3-442C-BA1B-E7172B6935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55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8F43-BADF-4184-9941-6C38D85F3C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CD35E-3D7E-4941-93EB-F076112D6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8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95536" y="260648"/>
            <a:ext cx="8352928" cy="6264696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Documents and Settings\Lidija\Рабочий стол\solnyshko_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2014169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43838-C05A-44AD-806D-5A50B0B3E4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3A8BC-3C82-4ECC-8ABB-69EDAA350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31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6A332-340F-4C3A-B7A1-222198B52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E3054-8530-4F43-ABC2-0F95410911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56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61A60-9606-46BE-9D45-834F4BC9E3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DAA2-39EC-4357-BFDA-8529019E71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00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259FD-61D8-4191-A3DE-6362239B0C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A337-AEAD-4C92-B6D8-F4C61F6CE3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98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59DC1-D214-4ED7-8E96-560DF09141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0018-C926-4C7A-8057-7320451C3D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01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3FB9A-EC84-403B-AA6B-AD56DBF26F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7CA7D-4217-4B56-8856-A5FD831F1F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75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DE503-42A1-4C41-91A1-F8C2671825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974A6-E8B0-437F-8531-65D037D82D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99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F6689-BDD9-479C-A6E5-421DD97AD7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95C8-9E16-4877-AEE6-D80091377C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70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901-B6D2-439C-8180-F6BE7B6395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5CE9-EEAC-4244-A6A6-A43B74DAAE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76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901-B6D2-439C-8180-F6BE7B6395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5CE9-EEAC-4244-A6A6-A43B74DAAE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8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95536" y="260648"/>
            <a:ext cx="8352928" cy="6264696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967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901-B6D2-439C-8180-F6BE7B6395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5CE9-EEAC-4244-A6A6-A43B74DAAE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43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901-B6D2-439C-8180-F6BE7B6395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5CE9-EEAC-4244-A6A6-A43B74DAAE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40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901-B6D2-439C-8180-F6BE7B6395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5CE9-EEAC-4244-A6A6-A43B74DAAE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51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901-B6D2-439C-8180-F6BE7B6395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5CE9-EEAC-4244-A6A6-A43B74DAAE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64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901-B6D2-439C-8180-F6BE7B6395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5CE9-EEAC-4244-A6A6-A43B74DAAE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574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901-B6D2-439C-8180-F6BE7B6395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5CE9-EEAC-4244-A6A6-A43B74DAAE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49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901-B6D2-439C-8180-F6BE7B6395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5CE9-EEAC-4244-A6A6-A43B74DAAE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196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901-B6D2-439C-8180-F6BE7B6395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5CE9-EEAC-4244-A6A6-A43B74DAAE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436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8901-B6D2-439C-8180-F6BE7B6395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5CE9-EEAC-4244-A6A6-A43B74DAAE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9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95536" y="332656"/>
            <a:ext cx="8424936" cy="6192688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li-web.ru/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986515"/>
            <a:ext cx="1872208" cy="287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Documents and Settings\Lidija\Рабочий стол\solnyshko_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52320" y="61108"/>
            <a:ext cx="1585771" cy="122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 userDrawn="1"/>
        </p:nvSpPr>
        <p:spPr>
          <a:xfrm>
            <a:off x="323528" y="260648"/>
            <a:ext cx="8496944" cy="6336704"/>
          </a:xfrm>
          <a:prstGeom prst="round2Diag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http://li-web.ru/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1792" y="3764589"/>
            <a:ext cx="1872208" cy="159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li-web.ru/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1815161"/>
            <a:ext cx="1866230" cy="236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3E396-2E93-41AD-90D6-3CDA606DBA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8AFFB-90EB-4BD1-B062-4D2D1545AA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3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F238-0B28-45F5-AB7D-ED79782C89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ECAEC-28D3-442C-BA1B-E7172B6935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1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8F43-BADF-4184-9941-6C38D85F3C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CD35E-3D7E-4941-93EB-F076112D6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9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43838-C05A-44AD-806D-5A50B0B3E4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3A8BC-3C82-4ECC-8ABB-69EDAA350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5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388424" y="6381328"/>
            <a:ext cx="63190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Edwardian Script ITC"/>
                <a:ea typeface="Calibri"/>
                <a:cs typeface="Times New Roman"/>
              </a:rPr>
              <a:t>Lidija</a:t>
            </a:r>
            <a:endParaRPr lang="ru-RU" sz="800" dirty="0">
              <a:solidFill>
                <a:schemeClr val="accent3">
                  <a:lumMod val="75000"/>
                </a:schemeClr>
              </a:solidFill>
              <a:effectLst/>
              <a:latin typeface="+mn-lt"/>
              <a:ea typeface="Calibri"/>
              <a:cs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2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60F5FB-31C6-4372-86C4-72B36E1FC5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0CBF1D-2B21-42FC-B0C0-7FC4A82CEB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2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60F5FB-31C6-4372-86C4-72B36E1FC5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0CBF1D-2B21-42FC-B0C0-7FC4A82CEB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2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E8901-B6D2-439C-8180-F6BE7B6395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85CE9-EEAC-4244-A6A6-A43B74DAAE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6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408/valenta-mog.1aa/0_78bd3_71e837aa_L.png" TargetMode="External"/><Relationship Id="rId2" Type="http://schemas.openxmlformats.org/officeDocument/2006/relationships/hyperlink" Target="http://antalpiti.ru/files/99604/solnyshko_4.pn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mg-fotki.yandex.ru/get/5706/valenta-mog.1aa/0_78bdb_eed425f7_L.png" TargetMode="External"/><Relationship Id="rId5" Type="http://schemas.openxmlformats.org/officeDocument/2006/relationships/hyperlink" Target="http://img-fotki.yandex.ru/get/4406/valenta-mog.1aa/0_78bd7_5a44d954_L.png" TargetMode="External"/><Relationship Id="rId4" Type="http://schemas.openxmlformats.org/officeDocument/2006/relationships/hyperlink" Target="http://img-fotki.yandex.ru/get/5707/valenta-mog.1aa/0_78bda_76d481fc_L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«Отношения </a:t>
            </a:r>
            <a:endParaRPr lang="ru-RU" altLang="ru-RU" sz="4400" b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(На сколько больше?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н</a:t>
            </a:r>
            <a:r>
              <a:rPr lang="ru-RU" altLang="ru-RU" sz="4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а </a:t>
            </a:r>
            <a:r>
              <a:rPr lang="ru-RU" altLang="ru-RU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сколько меньше</a:t>
            </a:r>
            <a:r>
              <a:rPr lang="ru-RU" altLang="ru-RU" sz="4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?)»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1 класс Гармония </a:t>
            </a:r>
            <a:endParaRPr lang="ru-RU" altLang="ru-RU" sz="44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4941168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4797152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>
                <a:solidFill>
                  <a:prstClr val="black"/>
                </a:solidFill>
              </a:rPr>
              <a:t>Учитель начальных классов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000" b="1" dirty="0">
                <a:solidFill>
                  <a:prstClr val="black"/>
                </a:solidFill>
              </a:rPr>
              <a:t>МБОУ СОШ №14 г. Балей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000" b="1" dirty="0">
                <a:solidFill>
                  <a:prstClr val="black"/>
                </a:solidFill>
              </a:rPr>
              <a:t>Забайкальский край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000" b="1" dirty="0">
                <a:solidFill>
                  <a:prstClr val="black"/>
                </a:solidFill>
              </a:rPr>
              <a:t>Чередниченко Валентина Ивановна</a:t>
            </a:r>
          </a:p>
        </p:txBody>
      </p:sp>
    </p:spTree>
    <p:extLst>
      <p:ext uri="{BB962C8B-B14F-4D97-AF65-F5344CB8AC3E}">
        <p14:creationId xmlns:p14="http://schemas.microsoft.com/office/powerpoint/2010/main" val="50888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6043" y="548680"/>
            <a:ext cx="6246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Солнышко - </a:t>
            </a:r>
            <a:r>
              <a:rPr lang="en-US" dirty="0">
                <a:hlinkClick r:id="rId2"/>
              </a:rPr>
              <a:t>http://antalpiti.ru/files/99604/solnyshko_4.png</a:t>
            </a:r>
            <a:r>
              <a:rPr lang="ru-RU" dirty="0"/>
              <a:t> </a:t>
            </a:r>
          </a:p>
          <a:p>
            <a:pPr lvl="0"/>
            <a:r>
              <a:rPr lang="ru-RU" dirty="0"/>
              <a:t>Зайчик – </a:t>
            </a:r>
            <a:r>
              <a:rPr lang="en-US" dirty="0">
                <a:hlinkClick r:id="rId3"/>
              </a:rPr>
              <a:t>http://img-fotki.yandex.ru/get/4408/valenta-mog.1aa/0_78bd3_71e837aa_L.png</a:t>
            </a:r>
            <a:endParaRPr lang="ru-RU" dirty="0"/>
          </a:p>
          <a:p>
            <a:pPr lvl="0"/>
            <a:r>
              <a:rPr lang="ru-RU" dirty="0"/>
              <a:t>Мишка – </a:t>
            </a:r>
            <a:r>
              <a:rPr lang="en-US" dirty="0">
                <a:hlinkClick r:id="rId4"/>
              </a:rPr>
              <a:t>http://img-fotki.yandex.ru/get/5707/valenta-mog.1aa/0_78bda_76d481fc_L.png</a:t>
            </a:r>
            <a:endParaRPr lang="ru-RU" dirty="0"/>
          </a:p>
          <a:p>
            <a:pPr lvl="0"/>
            <a:r>
              <a:rPr lang="ru-RU" dirty="0"/>
              <a:t>Страус – </a:t>
            </a:r>
            <a:r>
              <a:rPr lang="en-US" dirty="0">
                <a:hlinkClick r:id="rId5"/>
              </a:rPr>
              <a:t>http://img-fotki.yandex.ru/get/4406/valenta-mog.1aa/0_78bd7_5a44d954_L.png</a:t>
            </a:r>
            <a:endParaRPr lang="ru-RU" dirty="0"/>
          </a:p>
          <a:p>
            <a:pPr lvl="0"/>
            <a:r>
              <a:rPr lang="ru-RU" dirty="0"/>
              <a:t>Ёжик -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img-fotki.yandex.ru/get/5706/valenta-mog.1aa/0_78bdb_eed425f7_L.png</a:t>
            </a:r>
            <a:endParaRPr lang="ru-RU" dirty="0" smtClean="0"/>
          </a:p>
          <a:p>
            <a:pPr lvl="0"/>
            <a:r>
              <a:rPr lang="ru-RU" dirty="0" smtClean="0"/>
              <a:t>Розы-</a:t>
            </a:r>
            <a:r>
              <a:rPr lang="en-US" dirty="0">
                <a:solidFill>
                  <a:prstClr val="black"/>
                </a:solidFill>
                <a:hlinkClick r:id="rId6"/>
              </a:rPr>
              <a:t>http://img-fotki.yandex.ru/get/5706/valenta-mog.1aa/0_78bdb_eed425f7_L.png</a:t>
            </a:r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4149080"/>
            <a:ext cx="3451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Интернет-ресурсы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0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642938" y="357188"/>
            <a:ext cx="85010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en-US" alt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70. Объясни, что обозначает каждое число в равенстве под картинкой. </a:t>
            </a:r>
          </a:p>
        </p:txBody>
      </p:sp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516063"/>
            <a:ext cx="8291513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7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63390"/>
            <a:ext cx="13525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5" y="2060848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1492829"/>
            <a:ext cx="5328592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a typeface="Calibri"/>
                <a:cs typeface="Times New Roman"/>
              </a:rPr>
              <a:t>8 – это число бабочек. 6 – это число пчёл.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a typeface="Calibri"/>
                <a:cs typeface="Times New Roman"/>
              </a:rPr>
              <a:t>Я из 8 бабочек вычитаю 6пчёл.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a typeface="Calibri"/>
                <a:cs typeface="Times New Roman"/>
              </a:rPr>
              <a:t>Получаю 2 бабочки.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29772" y="4149080"/>
            <a:ext cx="5278531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a typeface="Calibri"/>
                <a:cs typeface="Times New Roman"/>
              </a:rPr>
              <a:t>Разве можно из бабочек вычитать пчёл?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a typeface="Calibri"/>
                <a:cs typeface="Times New Roman"/>
              </a:rPr>
              <a:t>6- это число бабочек, которых столько же,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a typeface="Calibri"/>
                <a:cs typeface="Times New Roman"/>
              </a:rPr>
              <a:t>Сколько пчёл.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404664"/>
            <a:ext cx="669674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ea typeface="Calibri"/>
                <a:cs typeface="Times New Roman"/>
              </a:rPr>
              <a:t>Сравни свой ответ с рассуждениями Миши и Маши.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88640"/>
            <a:ext cx="8784976" cy="172354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SchoolBookCSanPin-Regular"/>
                <a:ea typeface="+mj-ea"/>
                <a:cs typeface="+mj-cs"/>
              </a:rPr>
              <a:t>Из числа </a:t>
            </a:r>
            <a:r>
              <a:rPr lang="ru-RU" sz="3100" b="1" dirty="0" smtClean="0">
                <a:solidFill>
                  <a:srgbClr val="FF0000"/>
                </a:solidFill>
                <a:latin typeface="SchoolBookCSanPin-Regular"/>
              </a:rPr>
              <a:t>бабочек вычитаем столько </a:t>
            </a:r>
            <a:r>
              <a:rPr lang="ru-RU" sz="3100" b="1" dirty="0" smtClean="0">
                <a:solidFill>
                  <a:srgbClr val="FF0000"/>
                </a:solidFill>
                <a:latin typeface="SchoolBookCSanPin-Regular"/>
                <a:ea typeface="+mj-ea"/>
                <a:cs typeface="+mj-cs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SchoolBookCSanPin-Regular"/>
                <a:ea typeface="+mj-ea"/>
                <a:cs typeface="+mj-cs"/>
              </a:rPr>
            </a:br>
            <a:r>
              <a:rPr lang="ru-RU" sz="3100" b="1" dirty="0" smtClean="0">
                <a:solidFill>
                  <a:srgbClr val="FF0000"/>
                </a:solidFill>
                <a:latin typeface="SchoolBookCSanPin-Regular"/>
                <a:ea typeface="+mj-ea"/>
                <a:cs typeface="+mj-cs"/>
              </a:rPr>
              <a:t>бабочек, сколько было пчёл.</a:t>
            </a:r>
          </a:p>
          <a:p>
            <a:r>
              <a:rPr lang="ru-RU" sz="3100" b="1" dirty="0" smtClean="0">
                <a:solidFill>
                  <a:srgbClr val="FF0000"/>
                </a:solidFill>
                <a:latin typeface="SchoolBookCSanPin-Regular"/>
                <a:ea typeface="+mj-ea"/>
                <a:cs typeface="+mj-cs"/>
              </a:rPr>
              <a:t> ( права Маша)</a:t>
            </a:r>
            <a:r>
              <a:rPr lang="ru-RU" sz="4400" dirty="0" smtClean="0">
                <a:solidFill>
                  <a:prstClr val="black"/>
                </a:solidFill>
                <a:latin typeface="SchoolBookCSanPin-Regular"/>
                <a:ea typeface="+mj-ea"/>
                <a:cs typeface="+mj-cs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85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&lt;    </a:t>
            </a:r>
            <a:r>
              <a:rPr lang="ru-RU" b="1" dirty="0" smtClean="0">
                <a:solidFill>
                  <a:srgbClr val="FF0000"/>
                </a:solidFill>
              </a:rPr>
              <a:t>или</a:t>
            </a:r>
            <a:r>
              <a:rPr lang="en-US" b="1" dirty="0" smtClean="0">
                <a:solidFill>
                  <a:srgbClr val="FF0000"/>
                </a:solidFill>
              </a:rPr>
              <a:t>   &gt;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/>
          <a:lstStyle/>
          <a:p>
            <a:r>
              <a:rPr lang="ru-RU" dirty="0" smtClean="0"/>
              <a:t>8       6</a:t>
            </a:r>
            <a:r>
              <a:rPr lang="en-US" dirty="0" smtClean="0"/>
              <a:t>           5       4     3 </a:t>
            </a:r>
            <a:r>
              <a:rPr lang="en-US" dirty="0" smtClean="0">
                <a:ea typeface="Calibri"/>
                <a:cs typeface="Times New Roman"/>
              </a:rPr>
              <a:t>&gt;</a:t>
            </a:r>
            <a:r>
              <a:rPr lang="en-US" dirty="0" smtClean="0"/>
              <a:t>    7    1       4  4       2</a:t>
            </a:r>
          </a:p>
          <a:p>
            <a:r>
              <a:rPr lang="en-US" dirty="0" smtClean="0"/>
              <a:t>7       2           4       6     5       6     9       6  1       5  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12321"/>
            <a:ext cx="59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99745"/>
            <a:ext cx="59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24897"/>
            <a:ext cx="59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57956" y="1543044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Calibri"/>
                <a:cs typeface="Times New Roman"/>
              </a:rPr>
              <a:t>&lt;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08404" y="1574402"/>
            <a:ext cx="492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Calibri"/>
                <a:cs typeface="Times New Roman"/>
              </a:rPr>
              <a:t>&lt;</a:t>
            </a:r>
            <a:r>
              <a:rPr lang="en-US" dirty="0"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32540" y="1562889"/>
            <a:ext cx="492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ea typeface="Calibri"/>
                <a:cs typeface="Times New Roman"/>
              </a:rPr>
              <a:t>&gt;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95" y="1640899"/>
            <a:ext cx="59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45537" y="1543044"/>
            <a:ext cx="492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ea typeface="Calibri"/>
                <a:cs typeface="Times New Roman"/>
              </a:rPr>
              <a:t>&gt;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961" y="1668387"/>
            <a:ext cx="59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03639" y="1543044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ea typeface="Calibri"/>
                <a:cs typeface="Times New Roman"/>
              </a:rPr>
              <a:t>&gt;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95" y="2282288"/>
            <a:ext cx="59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727" y="2282288"/>
            <a:ext cx="59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82288"/>
            <a:ext cx="59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404" y="2278096"/>
            <a:ext cx="59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942" y="2282288"/>
            <a:ext cx="59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87623" y="2169521"/>
            <a:ext cx="492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ea typeface="Calibri"/>
                <a:cs typeface="Times New Roman"/>
              </a:rPr>
              <a:t>&gt;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60632" y="2169521"/>
            <a:ext cx="492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ea typeface="Calibri"/>
                <a:cs typeface="Times New Roman"/>
              </a:rPr>
              <a:t>&gt;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94074" y="2118405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Calibri"/>
                <a:cs typeface="Times New Roman"/>
              </a:rPr>
              <a:t>&lt;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92717" y="2136987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ea typeface="Calibri"/>
                <a:cs typeface="Times New Roman"/>
              </a:rPr>
              <a:t>&lt;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39620" y="2162139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ea typeface="Calibri"/>
                <a:cs typeface="Times New Roman"/>
              </a:rPr>
              <a:t>&lt;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3105835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ea typeface="Calibri"/>
                <a:cs typeface="Times New Roman"/>
              </a:rPr>
              <a:t>Запиши выражением, на сколько одно число больше или меньше другого.</a:t>
            </a:r>
            <a:endParaRPr lang="ru-RU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27584" y="4293096"/>
            <a:ext cx="13301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a typeface="Calibri"/>
                <a:cs typeface="Times New Roman"/>
              </a:rPr>
              <a:t>8-6=2</a:t>
            </a:r>
            <a:endParaRPr lang="en-US" sz="3200" b="1" dirty="0" smtClean="0">
              <a:ea typeface="Calibri"/>
              <a:cs typeface="Times New Roman"/>
            </a:endParaRPr>
          </a:p>
          <a:p>
            <a:r>
              <a:rPr lang="en-US" sz="3200" b="1" dirty="0" smtClean="0">
                <a:cs typeface="Times New Roman"/>
              </a:rPr>
              <a:t>7-2=5</a:t>
            </a:r>
          </a:p>
          <a:p>
            <a:r>
              <a:rPr lang="en-US" sz="3200" b="1" dirty="0" smtClean="0">
                <a:cs typeface="Times New Roman"/>
              </a:rPr>
              <a:t>5-4=1</a:t>
            </a:r>
          </a:p>
          <a:p>
            <a:r>
              <a:rPr lang="en-US" sz="3200" b="1" dirty="0" smtClean="0">
                <a:cs typeface="Times New Roman"/>
              </a:rPr>
              <a:t>6-4=2</a:t>
            </a:r>
            <a:endParaRPr lang="ru-RU" sz="3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953383" y="4278074"/>
            <a:ext cx="1140056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cs typeface="Times New Roman"/>
              </a:rPr>
              <a:t>7-3=4</a:t>
            </a:r>
          </a:p>
          <a:p>
            <a:r>
              <a:rPr lang="en-US" sz="3200" b="1" dirty="0" smtClean="0">
                <a:cs typeface="Times New Roman"/>
              </a:rPr>
              <a:t>6-5=1</a:t>
            </a:r>
          </a:p>
          <a:p>
            <a:r>
              <a:rPr lang="en-US" sz="3200" b="1" dirty="0" smtClean="0">
                <a:cs typeface="Times New Roman"/>
              </a:rPr>
              <a:t>4-1=3</a:t>
            </a:r>
          </a:p>
          <a:p>
            <a:r>
              <a:rPr lang="en-US" sz="3200" b="1" dirty="0" smtClean="0">
                <a:cs typeface="Times New Roman"/>
              </a:rPr>
              <a:t>9-6=3</a:t>
            </a:r>
            <a:endParaRPr lang="ru-RU" sz="3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35436" y="4262628"/>
            <a:ext cx="114005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cs typeface="Times New Roman"/>
              </a:rPr>
              <a:t>4-2=2</a:t>
            </a:r>
          </a:p>
          <a:p>
            <a:pPr lvl="0"/>
            <a:r>
              <a:rPr lang="en-US" sz="3200" b="1" dirty="0" smtClean="0">
                <a:solidFill>
                  <a:prstClr val="black"/>
                </a:solidFill>
                <a:cs typeface="Times New Roman"/>
              </a:rPr>
              <a:t>5-1=4</a:t>
            </a:r>
            <a:endParaRPr lang="en-US" sz="3200" b="1" dirty="0">
              <a:solidFill>
                <a:prstClr val="black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638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29125"/>
            <a:ext cx="85820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500063" y="285750"/>
            <a:ext cx="81438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en-US" alt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73. Покажи, на сколько голубых попугаев больше, чем зелёных, и запиши это равенством.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800" b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357313"/>
            <a:ext cx="82327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2" y="3933056"/>
            <a:ext cx="10302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430431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ea typeface="Calibri"/>
                <a:cs typeface="Times New Roman"/>
              </a:rPr>
              <a:t>5+3=8        8-5=3</a:t>
            </a:r>
            <a:endParaRPr lang="ru-RU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2" y="5350912"/>
            <a:ext cx="134778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52449" y="5710986"/>
            <a:ext cx="3304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ea typeface="Calibri"/>
                <a:cs typeface="Times New Roman"/>
              </a:rPr>
              <a:t>8-3=5             8-5=3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287755"/>
            <a:ext cx="8964488" cy="186204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a typeface="Calibri"/>
                <a:cs typeface="Times New Roman"/>
              </a:rPr>
              <a:t>	</a:t>
            </a:r>
            <a:r>
              <a:rPr lang="ru-RU" sz="2000" b="1" dirty="0">
                <a:solidFill>
                  <a:srgbClr val="FF0000"/>
                </a:solidFill>
                <a:latin typeface="SchoolBookCSanPin-Regular"/>
                <a:ea typeface="Calibri"/>
                <a:cs typeface="SchoolBookCSanPin-Regular"/>
              </a:rPr>
              <a:t>Можно ли записать </a:t>
            </a:r>
            <a:r>
              <a:rPr lang="ru-RU" sz="2000" b="1" dirty="0" smtClean="0">
                <a:solidFill>
                  <a:srgbClr val="FF0000"/>
                </a:solidFill>
                <a:latin typeface="SchoolBookCSanPin-Regular"/>
                <a:ea typeface="Calibri"/>
                <a:cs typeface="SchoolBookCSanPin-Regular"/>
              </a:rPr>
              <a:t>по</a:t>
            </a:r>
            <a:r>
              <a:rPr lang="en-US" sz="2000" b="1" dirty="0" smtClean="0">
                <a:solidFill>
                  <a:srgbClr val="FF0000"/>
                </a:solidFill>
                <a:latin typeface="SchoolBookCSanPin-Regular"/>
                <a:ea typeface="Calibri"/>
                <a:cs typeface="SchoolBookCSanPin-Regular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SchoolBookCSanPin-Regular"/>
                <a:ea typeface="Calibri"/>
                <a:cs typeface="SchoolBookCSanPin-Regular"/>
              </a:rPr>
              <a:t>данному </a:t>
            </a:r>
            <a:r>
              <a:rPr lang="ru-RU" sz="2000" b="1" dirty="0">
                <a:solidFill>
                  <a:srgbClr val="FF0000"/>
                </a:solidFill>
                <a:latin typeface="SchoolBookCSanPin-Regular"/>
                <a:ea typeface="Calibri"/>
                <a:cs typeface="SchoolBookCSanPin-Regular"/>
              </a:rPr>
              <a:t>рисунку равенство 5 – 3 = 2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SchoolBookCSanPin-Regular"/>
                <a:ea typeface="Calibri"/>
                <a:cs typeface="SchoolBookCSanPin-Regular"/>
              </a:rPr>
              <a:t>Записать такое равенство можно. Из числа синих </a:t>
            </a:r>
            <a:r>
              <a:rPr lang="ru-RU" sz="2000" b="1" dirty="0" smtClean="0">
                <a:latin typeface="SchoolBookCSanPin-Regular"/>
                <a:ea typeface="Calibri"/>
                <a:cs typeface="SchoolBookCSanPin-Regular"/>
              </a:rPr>
              <a:t>попугаев </a:t>
            </a:r>
            <a:r>
              <a:rPr lang="ru-RU" sz="2000" b="1" dirty="0">
                <a:latin typeface="SchoolBookCSanPin-Regular"/>
                <a:ea typeface="Calibri"/>
                <a:cs typeface="SchoolBookCSanPin-Regular"/>
              </a:rPr>
              <a:t>(5) вычли столько, сколько зелёных птиц (3). </a:t>
            </a:r>
            <a:r>
              <a:rPr lang="ru-RU" sz="2000" b="1" dirty="0" smtClean="0">
                <a:latin typeface="SchoolBookCSanPin-Regular"/>
                <a:ea typeface="Calibri"/>
                <a:cs typeface="SchoolBookCSanPin-Regular"/>
              </a:rPr>
              <a:t>Получили </a:t>
            </a:r>
            <a:r>
              <a:rPr lang="ru-RU" sz="2000" b="1" dirty="0">
                <a:latin typeface="SchoolBookCSanPin-Regular"/>
                <a:ea typeface="Calibri"/>
                <a:cs typeface="SchoolBookCSanPin-Regular"/>
              </a:rPr>
              <a:t>ответ на вопросы: «На сколько синих попугаев больше</a:t>
            </a:r>
            <a:r>
              <a:rPr lang="ru-RU" sz="2000" b="1" dirty="0" smtClean="0">
                <a:latin typeface="SchoolBookCSanPin-Regular"/>
                <a:ea typeface="Calibri"/>
                <a:cs typeface="SchoolBookCSanPin-Regular"/>
              </a:rPr>
              <a:t>,</a:t>
            </a:r>
            <a:r>
              <a:rPr lang="ru-RU" sz="2000" b="1" dirty="0" smtClean="0">
                <a:ea typeface="Calibri"/>
                <a:cs typeface="Times New Roman"/>
              </a:rPr>
              <a:t> </a:t>
            </a:r>
            <a:r>
              <a:rPr lang="ru-RU" sz="2000" b="1" dirty="0" smtClean="0">
                <a:latin typeface="SchoolBookCSanPin-Regular"/>
                <a:ea typeface="Calibri"/>
                <a:cs typeface="SchoolBookCSanPin-Regular"/>
              </a:rPr>
              <a:t>чем </a:t>
            </a:r>
            <a:r>
              <a:rPr lang="ru-RU" sz="2000" b="1" dirty="0">
                <a:latin typeface="SchoolBookCSanPin-Regular"/>
                <a:ea typeface="Calibri"/>
                <a:cs typeface="SchoolBookCSanPin-Regular"/>
              </a:rPr>
              <a:t>зелёных?» и «На </a:t>
            </a:r>
            <a:r>
              <a:rPr lang="ru-RU" sz="2000" b="1" dirty="0" smtClean="0">
                <a:latin typeface="SchoolBookCSanPin-Regular"/>
                <a:ea typeface="Calibri"/>
                <a:cs typeface="SchoolBookCSanPin-Regular"/>
              </a:rPr>
              <a:t>сколько зелёных </a:t>
            </a:r>
            <a:r>
              <a:rPr lang="ru-RU" sz="2000" b="1" dirty="0">
                <a:latin typeface="SchoolBookCSanPin-Regular"/>
                <a:ea typeface="Calibri"/>
                <a:cs typeface="SchoolBookCSanPin-Regular"/>
              </a:rPr>
              <a:t>попугаев меньше, </a:t>
            </a:r>
            <a:r>
              <a:rPr lang="ru-RU" sz="2000" b="1" dirty="0" smtClean="0">
                <a:latin typeface="SchoolBookCSanPin-Regular"/>
                <a:ea typeface="Calibri"/>
                <a:cs typeface="SchoolBookCSanPin-Regular"/>
              </a:rPr>
              <a:t>чем</a:t>
            </a:r>
            <a:r>
              <a:rPr lang="en-US" sz="2000" b="1" dirty="0" smtClean="0">
                <a:latin typeface="SchoolBookCSanPin-Regular"/>
                <a:ea typeface="Calibri"/>
                <a:cs typeface="SchoolBookCSanPin-Regular"/>
              </a:rPr>
              <a:t> </a:t>
            </a:r>
            <a:r>
              <a:rPr lang="ru-RU" sz="2000" b="1" dirty="0" smtClean="0">
                <a:latin typeface="SchoolBookCSanPin-Regular"/>
                <a:ea typeface="Calibri"/>
                <a:cs typeface="SchoolBookCSanPin-Regular"/>
              </a:rPr>
              <a:t>синих</a:t>
            </a:r>
            <a:r>
              <a:rPr lang="ru-RU" sz="2000" b="1" dirty="0">
                <a:latin typeface="SchoolBookCSanPin-Regular"/>
                <a:ea typeface="Calibri"/>
                <a:cs typeface="SchoolBookCSanPin-Regular"/>
              </a:rPr>
              <a:t>?» (2).</a:t>
            </a:r>
            <a:endParaRPr lang="ru-RU" sz="20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645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3672408" cy="36724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48617"/>
            <a:ext cx="3700463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1080120" cy="111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10795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140" y="764703"/>
            <a:ext cx="10795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74367"/>
            <a:ext cx="10795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02" y="1903832"/>
            <a:ext cx="10795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74367"/>
            <a:ext cx="10795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02" y="2876549"/>
            <a:ext cx="10795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112" y="701338"/>
            <a:ext cx="944093" cy="94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14100"/>
            <a:ext cx="94456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854" y="2708920"/>
            <a:ext cx="94456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3275856" y="1173384"/>
            <a:ext cx="2520280" cy="1461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3490640" y="2132856"/>
            <a:ext cx="3385616" cy="3258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267744" y="3181201"/>
            <a:ext cx="3744414" cy="3918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27784" y="980728"/>
            <a:ext cx="467742" cy="8252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821" y="2153497"/>
            <a:ext cx="5064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183" y="3149153"/>
            <a:ext cx="5064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57503" y="5085183"/>
            <a:ext cx="7956986" cy="80021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20165" algn="l"/>
              </a:tabLst>
            </a:pPr>
            <a:r>
              <a:rPr lang="ru-RU" sz="4000" b="1" dirty="0">
                <a:latin typeface="SchoolBookCSanPin-Regular"/>
                <a:ea typeface="Calibri"/>
                <a:cs typeface="SchoolBookCSanPin-Regular"/>
              </a:rPr>
              <a:t>Запиши равенства по рисунку</a:t>
            </a:r>
            <a:r>
              <a:rPr lang="ru-RU" dirty="0">
                <a:latin typeface="SchoolBookCSanPin-Regular"/>
                <a:ea typeface="Calibri"/>
                <a:cs typeface="SchoolBookCSanPin-Regular"/>
              </a:rPr>
              <a:t>.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12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99392"/>
            <a:ext cx="82296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484784"/>
            <a:ext cx="2880320" cy="2592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60872"/>
            <a:ext cx="3672408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56" y="2034779"/>
            <a:ext cx="559693" cy="11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2780928"/>
            <a:ext cx="5603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60872"/>
            <a:ext cx="5603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9038"/>
            <a:ext cx="5603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900735"/>
            <a:ext cx="5603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98" y="2928636"/>
            <a:ext cx="5603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9038"/>
            <a:ext cx="990997" cy="74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03387"/>
            <a:ext cx="9937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54" y="2996827"/>
            <a:ext cx="9937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519" y="1559038"/>
            <a:ext cx="9937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07" y="2314576"/>
            <a:ext cx="9937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334" y="3166525"/>
            <a:ext cx="9937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70039"/>
            <a:ext cx="9937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12" y="2431502"/>
            <a:ext cx="9937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12728"/>
            <a:ext cx="9937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2915816" y="1844824"/>
            <a:ext cx="2160240" cy="3023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5076056" y="1484784"/>
            <a:ext cx="432048" cy="6624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940798" y="2564904"/>
            <a:ext cx="3135258" cy="20406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076056" y="2437197"/>
            <a:ext cx="208856" cy="5003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043608" y="2147206"/>
            <a:ext cx="5311613" cy="15618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5133" idx="0"/>
          </p:cNvCxnSpPr>
          <p:nvPr/>
        </p:nvCxnSpPr>
        <p:spPr>
          <a:xfrm flipH="1">
            <a:off x="6156176" y="1559038"/>
            <a:ext cx="181231" cy="588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835969" y="3369096"/>
            <a:ext cx="2240087" cy="14770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5132" idx="0"/>
          </p:cNvCxnSpPr>
          <p:nvPr/>
        </p:nvCxnSpPr>
        <p:spPr>
          <a:xfrm flipH="1">
            <a:off x="5180484" y="2996827"/>
            <a:ext cx="173658" cy="7445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123728" y="3696375"/>
            <a:ext cx="4123063" cy="2159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6156176" y="3166525"/>
            <a:ext cx="199045" cy="6827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963761" y="2803770"/>
            <a:ext cx="6506938" cy="93759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7380312" y="2437197"/>
            <a:ext cx="216024" cy="6219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7475252" cy="27422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ea typeface="Calibri"/>
                <a:cs typeface="Times New Roman"/>
              </a:rPr>
              <a:t>В букете 4 жёлтых розы и 5 красных.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ea typeface="Calibri"/>
                <a:cs typeface="Times New Roman"/>
              </a:rPr>
              <a:t>Объясни, что обозначают выражения.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ea typeface="Calibri"/>
                <a:cs typeface="Times New Roman"/>
              </a:rPr>
              <a:t>4+5        9-5     9-4       5-4 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70C0"/>
                </a:solidFill>
                <a:ea typeface="Calibri"/>
                <a:cs typeface="Times New Roman"/>
              </a:rPr>
              <a:t>Найди значения каждого выражения </a:t>
            </a:r>
            <a:endParaRPr lang="ru-RU" sz="32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65262"/>
            <a:ext cx="1301130" cy="130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52936"/>
            <a:ext cx="12985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52936"/>
            <a:ext cx="12985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852936"/>
            <a:ext cx="12985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http://magiaszkla.eu/desenie/ss_10351000_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245" y="4148839"/>
            <a:ext cx="1272680" cy="181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86" y="4157861"/>
            <a:ext cx="127476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12" y="4157861"/>
            <a:ext cx="127476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083" y="4157861"/>
            <a:ext cx="127476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33" y="4174310"/>
            <a:ext cx="127476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58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611560" y="116632"/>
            <a:ext cx="7920880" cy="1296144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Рефлексия содержания учебного материала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1580" y="1916832"/>
            <a:ext cx="7560840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200" b="1" dirty="0">
                <a:solidFill>
                  <a:srgbClr val="C00000"/>
                </a:solidFill>
              </a:rPr>
              <a:t>Сегодня на уроке я:</a:t>
            </a:r>
          </a:p>
          <a:p>
            <a:pPr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200" b="1" dirty="0" smtClean="0">
                <a:solidFill>
                  <a:srgbClr val="002060"/>
                </a:solidFill>
              </a:rPr>
              <a:t>-научился</a:t>
            </a:r>
            <a:r>
              <a:rPr lang="ru-RU" sz="3200" b="1" dirty="0">
                <a:solidFill>
                  <a:srgbClr val="002060"/>
                </a:solidFill>
              </a:rPr>
              <a:t>…</a:t>
            </a:r>
          </a:p>
          <a:p>
            <a:pPr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200" b="1" dirty="0" smtClean="0">
                <a:solidFill>
                  <a:srgbClr val="002060"/>
                </a:solidFill>
              </a:rPr>
              <a:t>-было </a:t>
            </a:r>
            <a:r>
              <a:rPr lang="ru-RU" sz="3200" b="1" dirty="0">
                <a:solidFill>
                  <a:srgbClr val="002060"/>
                </a:solidFill>
              </a:rPr>
              <a:t>интересно…</a:t>
            </a:r>
          </a:p>
          <a:p>
            <a:pPr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200" b="1" dirty="0" smtClean="0">
                <a:solidFill>
                  <a:srgbClr val="002060"/>
                </a:solidFill>
              </a:rPr>
              <a:t>-было </a:t>
            </a:r>
            <a:r>
              <a:rPr lang="ru-RU" sz="3200" b="1" dirty="0">
                <a:solidFill>
                  <a:srgbClr val="002060"/>
                </a:solidFill>
              </a:rPr>
              <a:t>трудно…</a:t>
            </a:r>
          </a:p>
          <a:p>
            <a:pPr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200" b="1" dirty="0" smtClean="0">
                <a:solidFill>
                  <a:srgbClr val="002060"/>
                </a:solidFill>
              </a:rPr>
              <a:t>-мои </a:t>
            </a:r>
            <a:r>
              <a:rPr lang="ru-RU" sz="3200" b="1" dirty="0">
                <a:solidFill>
                  <a:srgbClr val="002060"/>
                </a:solidFill>
              </a:rPr>
              <a:t>ощущения…</a:t>
            </a:r>
          </a:p>
          <a:p>
            <a:pPr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200" b="1" dirty="0" smtClean="0">
                <a:solidFill>
                  <a:srgbClr val="002060"/>
                </a:solidFill>
              </a:rPr>
              <a:t>-этот </a:t>
            </a:r>
            <a:r>
              <a:rPr lang="ru-RU" sz="3200" b="1" dirty="0">
                <a:solidFill>
                  <a:srgbClr val="002060"/>
                </a:solidFill>
              </a:rPr>
              <a:t>урок дал мне для жизни…</a:t>
            </a:r>
          </a:p>
          <a:p>
            <a:pPr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200" b="1" dirty="0" smtClean="0">
                <a:solidFill>
                  <a:srgbClr val="002060"/>
                </a:solidFill>
              </a:rPr>
              <a:t>-больше </a:t>
            </a:r>
            <a:r>
              <a:rPr lang="ru-RU" sz="3200" b="1" dirty="0">
                <a:solidFill>
                  <a:srgbClr val="002060"/>
                </a:solidFill>
              </a:rPr>
              <a:t>всего понравились задания…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7" b="100000" l="625" r="100000">
                        <a14:foregroundMark x1="43125" y1="46250" x2="50000" y2="42292"/>
                        <a14:foregroundMark x1="67188" y1="41875" x2="68438" y2="4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662536" cy="27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4764470</TotalTime>
  <Words>281</Words>
  <Application>Microsoft Office PowerPoint</Application>
  <PresentationFormat>Экран (4:3)</PresentationFormat>
  <Paragraphs>70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Times New Roman</vt:lpstr>
      <vt:lpstr>Edwardian Script ITC</vt:lpstr>
      <vt:lpstr>SchoolBookCSanPin-Regular</vt:lpstr>
      <vt:lpstr>Calibri</vt:lpstr>
      <vt:lpstr>Monotype Corsiva</vt:lpstr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&lt;    или   &gt;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qew1</cp:lastModifiedBy>
  <cp:revision>16</cp:revision>
  <dcterms:modified xsi:type="dcterms:W3CDTF">2016-01-22T07:32:45Z</dcterms:modified>
</cp:coreProperties>
</file>