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6" r:id="rId4"/>
    <p:sldId id="259" r:id="rId5"/>
    <p:sldId id="260" r:id="rId6"/>
    <p:sldId id="261" r:id="rId7"/>
    <p:sldId id="263" r:id="rId8"/>
    <p:sldId id="264" r:id="rId9"/>
    <p:sldId id="268" r:id="rId10"/>
    <p:sldId id="265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prstTxWarp prst="textTriangle">
              <a:avLst/>
            </a:prstTxWarp>
          </a:bodyPr>
          <a:lstStyle/>
          <a:p>
            <a:r>
              <a:rPr lang="ru-RU" dirty="0" smtClean="0"/>
              <a:t>Тема урока: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" y="3228536"/>
            <a:ext cx="8458200" cy="3324664"/>
          </a:xfrm>
        </p:spPr>
        <p:txBody>
          <a:bodyPr>
            <a:prstTxWarp prst="textCurveDown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Обобщение к разделу «Зарубежная литература»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62600" y="762000"/>
            <a:ext cx="3581400" cy="6096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Бабушка девочку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очень </a:t>
            </a:r>
            <a:r>
              <a:rPr lang="ru-RU" dirty="0" smtClean="0">
                <a:solidFill>
                  <a:srgbClr val="002060"/>
                </a:solidFill>
              </a:rPr>
              <a:t>любила.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Шапочку </a:t>
            </a:r>
            <a:r>
              <a:rPr lang="ru-RU" dirty="0" smtClean="0">
                <a:solidFill>
                  <a:srgbClr val="002060"/>
                </a:solidFill>
              </a:rPr>
              <a:t>красную </a:t>
            </a:r>
            <a:r>
              <a:rPr lang="ru-RU" dirty="0" smtClean="0">
                <a:solidFill>
                  <a:srgbClr val="002060"/>
                </a:solidFill>
              </a:rPr>
              <a:t>ей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подарила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Девочка </a:t>
            </a:r>
            <a:r>
              <a:rPr lang="ru-RU" dirty="0" smtClean="0">
                <a:solidFill>
                  <a:srgbClr val="002060"/>
                </a:solidFill>
              </a:rPr>
              <a:t>имя </a:t>
            </a:r>
            <a:r>
              <a:rPr lang="ru-RU" dirty="0" smtClean="0">
                <a:solidFill>
                  <a:srgbClr val="002060"/>
                </a:solidFill>
              </a:rPr>
              <a:t>забыла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своё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А </a:t>
            </a:r>
            <a:r>
              <a:rPr lang="ru-RU" dirty="0" smtClean="0">
                <a:solidFill>
                  <a:srgbClr val="002060"/>
                </a:solidFill>
              </a:rPr>
              <a:t>ну, подскажите </a:t>
            </a:r>
            <a:r>
              <a:rPr lang="ru-RU" dirty="0" smtClean="0">
                <a:solidFill>
                  <a:srgbClr val="002060"/>
                </a:solidFill>
              </a:rPr>
              <a:t>имя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её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«Красная Шапочка»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>
              <a:buNone/>
            </a:pP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5" name="Picture 1" descr="C:\Users\йцу\Desktop\открытый урок\4078bc7b051649041fbbb485aaac14a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6153150" cy="46101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1905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900" dirty="0" smtClean="0">
                <a:solidFill>
                  <a:srgbClr val="C00000"/>
                </a:solidFill>
                <a:latin typeface="Comic Sans MS" pitchFamily="66" charset="0"/>
              </a:rPr>
              <a:t>Был котом обыкновенным,</a:t>
            </a:r>
          </a:p>
          <a:p>
            <a:pPr>
              <a:buNone/>
            </a:pPr>
            <a:r>
              <a:rPr lang="ru-RU" sz="3900" dirty="0" smtClean="0">
                <a:solidFill>
                  <a:srgbClr val="C00000"/>
                </a:solidFill>
                <a:latin typeface="Comic Sans MS" pitchFamily="66" charset="0"/>
              </a:rPr>
              <a:t>Их </a:t>
            </a:r>
            <a:r>
              <a:rPr lang="ru-RU" sz="3900" dirty="0" smtClean="0">
                <a:solidFill>
                  <a:srgbClr val="C00000"/>
                </a:solidFill>
                <a:latin typeface="Comic Sans MS" pitchFamily="66" charset="0"/>
              </a:rPr>
              <a:t>одел и стал волшебным.</a:t>
            </a:r>
          </a:p>
          <a:p>
            <a:pPr>
              <a:buNone/>
            </a:pPr>
            <a:endParaRPr lang="ru-RU" dirty="0" smtClean="0"/>
          </a:p>
          <a:p>
            <a:pPr algn="r"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«Кот в сапогах»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4577" name="Picture 1" descr="C:\Users\йцу\Desktop\открытый урок\T12rs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057400"/>
            <a:ext cx="4242816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Братья Гримм.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0"/>
            <a:ext cx="8229600" cy="990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5602" name="Picture 2" descr="C:\Users\йцу\Desktop\открытый урок\image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981200"/>
            <a:ext cx="6489700" cy="472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57800" y="838200"/>
            <a:ext cx="3886200" cy="5791200"/>
          </a:xfrm>
        </p:spPr>
        <p:txBody>
          <a:bodyPr>
            <a:no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«Был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 одного хозяина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осел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и много лет подряд таскал он без устали мешки на мельницу, но к старости стал слаб и к работе не пригоден, как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прежде…»</a:t>
            </a:r>
          </a:p>
          <a:p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r">
              <a:buNone/>
            </a:pP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Бременские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музыканты»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6626" name="Picture 2" descr="C:\Users\йцу\Desktop\открытый урок\post-109-13790703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54787">
            <a:off x="-259791" y="1455225"/>
            <a:ext cx="5588000" cy="4191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4267200"/>
            <a:ext cx="8991600" cy="25908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Пошла она куда глаза глядят. Долго бродила и вдруг видит избу. Зашла, а там никого. Только стоит стол посередине, а на столе семь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тарелочек…». </a:t>
            </a:r>
            <a:endParaRPr lang="ru-RU" b="1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r">
              <a:buNone/>
            </a:pPr>
            <a:endParaRPr lang="ru-RU" b="1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r"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«Белоснежка»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7650" name="Picture 2" descr="C:\Users\йцу\Desktop\открытый урок\14873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-609600"/>
            <a:ext cx="6667500" cy="4648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85800"/>
            <a:ext cx="4267200" cy="6172200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«Однажды 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летним утром 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сидел портняжка 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 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окна на своем 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столе для 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шитья;</a:t>
            </a:r>
          </a:p>
          <a:p>
            <a:pPr>
              <a:buNone/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Ему 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было весело, и он шил из всех 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сил…»</a:t>
            </a:r>
          </a:p>
          <a:p>
            <a:pPr>
              <a:buNone/>
            </a:pP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None/>
            </a:pP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r"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Храбрый портной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>
              <a:buNone/>
            </a:pP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dirty="0"/>
          </a:p>
        </p:txBody>
      </p:sp>
      <p:pic>
        <p:nvPicPr>
          <p:cNvPr id="28674" name="Picture 2" descr="C:\Users\йцу\Desktop\открытый урок\187295522075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457200"/>
            <a:ext cx="4540650" cy="6019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Ханс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Кристиан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Андерсен. Датский сказочник.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943600"/>
            <a:ext cx="8229600" cy="381000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pic>
        <p:nvPicPr>
          <p:cNvPr id="29698" name="Picture 2" descr="http://www.tltnews.ru/upload/iblock/da0/da0d105c9ab3a39920c09965a77b9a3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752600"/>
            <a:ext cx="6235427" cy="4689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0" y="762000"/>
            <a:ext cx="4114800" cy="6096000"/>
          </a:xfrm>
        </p:spPr>
        <p:txBody>
          <a:bodyPr/>
          <a:lstStyle/>
          <a:p>
            <a:pPr>
              <a:buNone/>
            </a:pPr>
            <a:endParaRPr lang="ru-RU" sz="2800" b="1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None/>
            </a:pPr>
            <a:r>
              <a:rPr lang="ru-RU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Удивительный </a:t>
            </a:r>
          </a:p>
          <a:p>
            <a:pPr>
              <a:buNone/>
            </a:pPr>
            <a:r>
              <a:rPr lang="ru-RU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ребёнок</a:t>
            </a:r>
            <a:r>
              <a:rPr lang="ru-RU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</a:t>
            </a:r>
          </a:p>
          <a:p>
            <a:pPr>
              <a:buNone/>
            </a:pPr>
            <a:r>
              <a:rPr lang="ru-RU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Только </a:t>
            </a:r>
            <a:r>
              <a:rPr lang="ru-RU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вышел из </a:t>
            </a:r>
            <a:endParaRPr lang="ru-RU" sz="2800" b="1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None/>
            </a:pPr>
            <a:r>
              <a:rPr lang="ru-RU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пеленок</a:t>
            </a:r>
            <a:r>
              <a:rPr lang="ru-RU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</a:t>
            </a:r>
          </a:p>
          <a:p>
            <a:pPr>
              <a:buNone/>
            </a:pPr>
            <a:r>
              <a:rPr lang="ru-RU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Может </a:t>
            </a:r>
            <a:r>
              <a:rPr lang="ru-RU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плавать и </a:t>
            </a:r>
            <a:endParaRPr lang="ru-RU" sz="2800" b="1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None/>
            </a:pPr>
            <a:r>
              <a:rPr lang="ru-RU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нырять</a:t>
            </a:r>
            <a:r>
              <a:rPr lang="ru-RU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</a:t>
            </a:r>
          </a:p>
          <a:p>
            <a:pPr>
              <a:buNone/>
            </a:pPr>
            <a:r>
              <a:rPr lang="ru-RU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</a:t>
            </a:r>
            <a:r>
              <a:rPr lang="ru-RU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его родная мать</a:t>
            </a:r>
            <a:r>
              <a:rPr lang="ru-RU" sz="2800" b="1" dirty="0" smtClean="0">
                <a:ln w="1905"/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  <a:p>
            <a:pPr>
              <a:buNone/>
            </a:pPr>
            <a:endParaRPr lang="ru-RU" b="1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None/>
            </a:pPr>
            <a:endParaRPr lang="ru-RU" b="1" dirty="0" smtClean="0">
              <a:ln w="1905"/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r">
              <a:buNone/>
            </a:pPr>
            <a:r>
              <a:rPr lang="ru-RU" b="1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«Гадкий утенок»</a:t>
            </a:r>
            <a:endParaRPr lang="ru-RU" b="1" dirty="0" smtClean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dirty="0"/>
          </a:p>
        </p:txBody>
      </p:sp>
      <p:pic>
        <p:nvPicPr>
          <p:cNvPr id="30722" name="Picture 2" descr="C:\Users\йцу\Desktop\открытый урок\p_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4572000" cy="33121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0723" name="Picture 3" descr="C:\Users\йцу\Desktop\открытый урок\97654340_scrin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89086">
            <a:off x="10935" y="3319796"/>
            <a:ext cx="4477409" cy="33675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2590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Появилась девочка в чашечке цветка,</a:t>
            </a:r>
          </a:p>
          <a:p>
            <a:pPr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была та девочка не больше ноготка,</a:t>
            </a:r>
          </a:p>
          <a:p>
            <a:pPr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Кто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читал такую книжку,</a:t>
            </a:r>
          </a:p>
          <a:p>
            <a:pPr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Знает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девочку-малышку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dirty="0" smtClean="0"/>
          </a:p>
          <a:p>
            <a:pPr algn="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</a:rPr>
              <a:t>Дюймовочка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1746" name="Picture 2" descr="C:\Users\йцу\Desktop\открытый урок\89400658_Dyuymovochka_illyustraciya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971800"/>
            <a:ext cx="5007904" cy="3276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1747" name="Picture 3" descr="C:\Users\йцу\Desktop\открытый урок\comp_269499_big_174f3babc31c4ad69b31d290619ffd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2819400"/>
            <a:ext cx="3441700" cy="3759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657600"/>
            <a:ext cx="9144000" cy="3200400"/>
          </a:xfrm>
        </p:spPr>
        <p:txBody>
          <a:bodyPr>
            <a:normAutofit fontScale="92500" lnSpcReduction="10000"/>
          </a:bodyPr>
          <a:lstStyle/>
          <a:p>
            <a:r>
              <a:rPr lang="ru-RU" sz="3000" dirty="0" smtClean="0">
                <a:solidFill>
                  <a:srgbClr val="002060"/>
                </a:solidFill>
                <a:latin typeface="Comic Sans MS" pitchFamily="66" charset="0"/>
              </a:rPr>
              <a:t>«Другие сестры украшали свой садик разными разностями, которые доставались им с затонувших кораблей, а она любила только свои яркие, как солнце, цветы да прекрасного мраморного мальчика, упавшего на дно моря с какого-то погибшего </a:t>
            </a:r>
            <a:r>
              <a:rPr lang="ru-RU" sz="3000" dirty="0" smtClean="0">
                <a:solidFill>
                  <a:srgbClr val="002060"/>
                </a:solidFill>
                <a:latin typeface="Comic Sans MS" pitchFamily="66" charset="0"/>
              </a:rPr>
              <a:t>корабля…».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r">
              <a:buNone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«Русалочка»</a:t>
            </a:r>
            <a:endParaRPr lang="ru-RU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32770" name="Picture 2" descr="C:\Users\йцу\Desktop\открытый урок\2216799_247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-762000"/>
            <a:ext cx="6172200" cy="462915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mic Sans MS" pitchFamily="66" charset="0"/>
              </a:rPr>
              <a:t>Цели урока: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9392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omic Sans MS" pitchFamily="66" charset="0"/>
              </a:rPr>
              <a:t>Повторить и обобщить знания учащихся о изученных произведениях зарубежных писателей;</a:t>
            </a:r>
          </a:p>
          <a:p>
            <a:pPr>
              <a:buNone/>
            </a:pPr>
            <a:endParaRPr lang="ru-RU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omic Sans MS" pitchFamily="66" charset="0"/>
            </a:endParaRPr>
          </a:p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omic Sans MS" pitchFamily="66" charset="0"/>
              </a:rPr>
              <a:t>Развивать память, внимание, мышление, речь;</a:t>
            </a:r>
          </a:p>
          <a:p>
            <a:pPr>
              <a:buNone/>
            </a:pPr>
            <a:endParaRPr lang="ru-RU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omic Sans MS" pitchFamily="66" charset="0"/>
            </a:endParaRPr>
          </a:p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omic Sans MS" pitchFamily="66" charset="0"/>
              </a:rPr>
              <a:t>Прививать интерес к чтению зарубежных сказок, расширять кругозор.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7200" y="3581400"/>
            <a:ext cx="4876800" cy="3276600"/>
          </a:xfrm>
        </p:spPr>
        <p:txBody>
          <a:bodyPr>
            <a:normAutofit/>
          </a:bodyPr>
          <a:lstStyle/>
          <a:p>
            <a:pPr algn="r"/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4572000" cy="40386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«Она была так прелестна, так нежна, вся из ослепительного льда и все-таки живая! Глаза ее сверкали как звезды, но в них не было ни теплоты, ни красоты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».</a:t>
            </a:r>
            <a:endParaRPr lang="ru-RU" dirty="0" smtClean="0"/>
          </a:p>
          <a:p>
            <a:pPr algn="r">
              <a:buNone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«Снежная королева»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33800" y="3124200"/>
            <a:ext cx="5410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«Так сидели они рядышком, оба уже взрослые, но дети сердцем и душою, а на дворе стояло теплое, благодатное лето».</a:t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«Кай и Герда»</a:t>
            </a:r>
            <a:r>
              <a:rPr lang="ru-RU" sz="2400" dirty="0" smtClean="0">
                <a:latin typeface="Comic Sans MS" pitchFamily="66" charset="0"/>
              </a:rPr>
              <a:t/>
            </a:r>
            <a:br>
              <a:rPr lang="ru-RU" sz="2400" dirty="0" smtClean="0">
                <a:latin typeface="Comic Sans MS" pitchFamily="66" charset="0"/>
              </a:rPr>
            </a:br>
            <a:endParaRPr lang="ru-RU" sz="2400" dirty="0">
              <a:latin typeface="Comic Sans MS" pitchFamily="66" charset="0"/>
            </a:endParaRPr>
          </a:p>
        </p:txBody>
      </p:sp>
      <p:pic>
        <p:nvPicPr>
          <p:cNvPr id="33794" name="Picture 2" descr="C:\Users\йцу\Desktop\открытый урок\Aleksei-Shishkin76056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08714" y="0"/>
            <a:ext cx="4354286" cy="2895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3795" name="Picture 3" descr="C:\Users\йцу\Desktop\открытый урок\69048412_0_68477_6a179685_X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2400" y="3429000"/>
            <a:ext cx="4594412" cy="31242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24384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« Много лет назад жил-был на свете король</a:t>
            </a: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; </a:t>
            </a: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он так любил наряжаться, что тратил на новые платья все свои </a:t>
            </a: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деньги…».</a:t>
            </a:r>
          </a:p>
          <a:p>
            <a:pPr algn="r">
              <a:buNone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«Новое платье короля»</a:t>
            </a:r>
            <a:endParaRPr lang="ru-RU" dirty="0">
              <a:solidFill>
                <a:schemeClr val="bg2">
                  <a:lumMod val="1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4818" name="Picture 2" descr="C:\Users\йцу\Desktop\открытый урок\image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828800"/>
            <a:ext cx="6544133" cy="5257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181600"/>
            <a:ext cx="9144000" cy="16764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</a:rPr>
              <a:t>Кто </a:t>
            </a:r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</a:rPr>
              <a:t>был сыном старой оловянной ложки</a:t>
            </a:r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</a:rPr>
              <a:t>?</a:t>
            </a:r>
            <a:endParaRPr lang="ru-RU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</a:rPr>
              <a:t>Чем </a:t>
            </a:r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</a:rPr>
              <a:t>отличался солдатик от своих братьев?</a:t>
            </a:r>
            <a:endParaRPr lang="ru-RU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5842" name="Picture 2" descr="C:\Users\йцу\Desktop\открытый урок\stojkii_olovyannyi_soldatik_avi_imag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-304800"/>
            <a:ext cx="8160518" cy="55626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8200"/>
            <a:ext cx="4572000" cy="6019800"/>
          </a:xfrm>
        </p:spPr>
        <p:txBody>
          <a:bodyPr>
            <a:normAutofit lnSpcReduction="10000"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«Боже мой, на что она была похожа! Вода бежала с её волос и платья прямо в носки башмаков и вытекала из пяток, а она все-таки уверяла, что она настоящая</a:t>
            </a:r>
            <a:r>
              <a:rPr lang="ru-RU" sz="3200" b="1" dirty="0" smtClean="0">
                <a:solidFill>
                  <a:srgbClr val="7030A0"/>
                </a:solidFill>
              </a:rPr>
              <a:t>…»</a:t>
            </a:r>
          </a:p>
          <a:p>
            <a:endParaRPr lang="ru-RU" sz="3200" b="1" dirty="0" smtClean="0">
              <a:solidFill>
                <a:srgbClr val="7030A0"/>
              </a:solidFill>
            </a:endParaRPr>
          </a:p>
          <a:p>
            <a:pPr algn="r"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«Принцесса на горошине»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6866" name="Picture 2" descr="C:\Users\йцу\Desktop\открытый урок\063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914400"/>
            <a:ext cx="5931776" cy="4267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2209800"/>
          </a:xfrm>
        </p:spPr>
        <p:txBody>
          <a:bodyPr>
            <a:normAutofit lnSpcReduction="1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«Шел солдат по дороге: раз-два! раз-два! Ранец за спиной, сабля сбоку; он шел 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домой…».</a:t>
            </a:r>
          </a:p>
          <a:p>
            <a:pPr>
              <a:buNone/>
            </a:pPr>
            <a:endParaRPr lang="ru-RU" sz="24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r">
              <a:buNone/>
            </a:pP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«Огниво»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7890" name="Picture 2" descr="C:\Users\йцу\Desktop\открытый урок\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00200"/>
            <a:ext cx="6799167" cy="5257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86712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Рекомендательный список по произведениям зарубежных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писателей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71600"/>
            <a:ext cx="8686800" cy="54864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Братья Гримм. "Золотой гусь" и другие сказки.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Ш. Перро. "Золушка".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Д. 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Биссет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 "Беседы с тигром". "Все кувырком".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Б. 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Поттер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 "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Ухти-Тухти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".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Я. 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Экхольн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 "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Тутта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Карлсон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Первая и единственная". "Людвиг Четырнадцатый и другие".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Д. 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Родари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 "Чем пахнут ремесла?" "Какого цвета ремесла?"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Милн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"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Винни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Пух и все-все-все"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А. Линдгрен «О Малыше 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Карлсоне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С. Лагерлеф «Чудесное путешествие Нильса с дикими гусями»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Г.Х. Андерсен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Оле-Лукойе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». «Свинопас». «Снеговик»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Р. Киплинг «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Маугли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», сказки и рассказы.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Назови авторов этих произведений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«Красная Шапочка»                                 Г.Х.Андерсен</a:t>
            </a:r>
          </a:p>
          <a:p>
            <a:r>
              <a:rPr lang="ru-RU" dirty="0" smtClean="0"/>
              <a:t>«Принцесса на горошине»                      </a:t>
            </a:r>
            <a:r>
              <a:rPr lang="ru-RU" dirty="0" err="1" smtClean="0"/>
              <a:t>Э.Хогард</a:t>
            </a:r>
            <a:r>
              <a:rPr lang="ru-RU" dirty="0" smtClean="0"/>
              <a:t>  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Котауси</a:t>
            </a:r>
            <a:r>
              <a:rPr lang="ru-RU" dirty="0" smtClean="0"/>
              <a:t> и </a:t>
            </a:r>
            <a:r>
              <a:rPr lang="ru-RU" dirty="0" err="1" smtClean="0"/>
              <a:t>Мауси</a:t>
            </a:r>
            <a:r>
              <a:rPr lang="ru-RU" dirty="0" smtClean="0"/>
              <a:t>»                                   Ш</a:t>
            </a:r>
            <a:r>
              <a:rPr lang="ru-RU" dirty="0" smtClean="0"/>
              <a:t>. Перро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 err="1" smtClean="0"/>
              <a:t>Мафин</a:t>
            </a:r>
            <a:r>
              <a:rPr lang="ru-RU" dirty="0" smtClean="0"/>
              <a:t> и паук»                                        К.Чуковский</a:t>
            </a: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962400" y="2286000"/>
            <a:ext cx="2514600" cy="838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4800600" y="2286000"/>
            <a:ext cx="1752600" cy="381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3429000" y="2743200"/>
            <a:ext cx="3200400" cy="838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733800" y="3200400"/>
            <a:ext cx="2895600" cy="457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Составьте название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сказки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51054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КРАСНАЯ ПРИНЦЕССА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ПАУК КОТ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ШАПОЧКА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МАФИН И ГОРОШИНА НА САПОГИ</a:t>
            </a:r>
          </a:p>
          <a:p>
            <a:pPr algn="ctr">
              <a:buNone/>
            </a:pPr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>
              <a:buNone/>
            </a:pPr>
            <a:r>
              <a:rPr lang="ru-RU" sz="36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Красная Шапочка</a:t>
            </a:r>
          </a:p>
          <a:p>
            <a:pPr>
              <a:buNone/>
            </a:pPr>
            <a:r>
              <a:rPr lang="ru-RU" sz="36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Принцесса на горошине</a:t>
            </a:r>
          </a:p>
          <a:p>
            <a:pPr>
              <a:buNone/>
            </a:pPr>
            <a:r>
              <a:rPr lang="ru-RU" sz="3600" b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Мафин</a:t>
            </a:r>
            <a:r>
              <a:rPr lang="ru-RU" sz="36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и паук</a:t>
            </a:r>
          </a:p>
          <a:p>
            <a:pPr>
              <a:buNone/>
            </a:pPr>
            <a:r>
              <a:rPr lang="ru-RU" sz="36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Кот в сапогах</a:t>
            </a:r>
          </a:p>
          <a:p>
            <a:pPr>
              <a:buNone/>
            </a:pPr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>
              <a:buNone/>
            </a:pPr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just">
              <a:buNone/>
            </a:pPr>
            <a:endParaRPr lang="en-US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en-US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en-US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>
              <a:buNone/>
            </a:pPr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videosmotr.com/upload/video/thumbs/medium/2013/12/23/multiki-pro-pauchka-s-kotorym-nikto-ne-druzhil1387763140-52b795c4c66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7601" y="3276600"/>
            <a:ext cx="2946399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Узнай сказку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219200"/>
            <a:ext cx="4191000" cy="56388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accent4"/>
                </a:solidFill>
              </a:rPr>
              <a:t>БАБУШКА  ДЕВОЧКА ВОЛК </a:t>
            </a: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4"/>
                </a:solidFill>
              </a:rPr>
              <a:t>КОРОЛЬ КОТ </a:t>
            </a:r>
            <a:r>
              <a:rPr lang="ru-RU" dirty="0" smtClean="0">
                <a:solidFill>
                  <a:schemeClr val="accent4"/>
                </a:solidFill>
              </a:rPr>
              <a:t>ЛЮДОЕД</a:t>
            </a:r>
          </a:p>
          <a:p>
            <a:endParaRPr lang="ru-RU" dirty="0" smtClean="0">
              <a:solidFill>
                <a:schemeClr val="accent4"/>
              </a:solidFill>
            </a:endParaRPr>
          </a:p>
          <a:p>
            <a:endParaRPr lang="ru-RU" dirty="0" smtClean="0">
              <a:solidFill>
                <a:schemeClr val="accent4"/>
              </a:solidFill>
            </a:endParaRPr>
          </a:p>
          <a:p>
            <a:endParaRPr lang="ru-RU" dirty="0" smtClean="0">
              <a:solidFill>
                <a:schemeClr val="accent4"/>
              </a:solidFill>
            </a:endParaRPr>
          </a:p>
          <a:p>
            <a:r>
              <a:rPr lang="ru-RU" dirty="0" smtClean="0">
                <a:solidFill>
                  <a:schemeClr val="accent4"/>
                </a:solidFill>
              </a:rPr>
              <a:t>ОСЛИК ПАУК </a:t>
            </a:r>
            <a:r>
              <a:rPr lang="ru-RU" dirty="0" smtClean="0">
                <a:solidFill>
                  <a:schemeClr val="accent4"/>
                </a:solidFill>
              </a:rPr>
              <a:t>ОВЕЧКА</a:t>
            </a:r>
          </a:p>
          <a:p>
            <a:endParaRPr lang="ru-RU" dirty="0" smtClean="0">
              <a:solidFill>
                <a:schemeClr val="accent4"/>
              </a:solidFill>
            </a:endParaRPr>
          </a:p>
          <a:p>
            <a:endParaRPr lang="ru-RU" dirty="0" smtClean="0">
              <a:solidFill>
                <a:schemeClr val="accent4"/>
              </a:solidFill>
            </a:endParaRPr>
          </a:p>
          <a:p>
            <a:endParaRPr lang="ru-RU" dirty="0" smtClean="0">
              <a:solidFill>
                <a:schemeClr val="accent4"/>
              </a:solidFill>
            </a:endParaRPr>
          </a:p>
          <a:p>
            <a:r>
              <a:rPr lang="ru-RU" dirty="0" smtClean="0">
                <a:solidFill>
                  <a:schemeClr val="accent4"/>
                </a:solidFill>
              </a:rPr>
              <a:t>ПРИНЦЕССА ДОЖДЬ ГОРОШИНА</a:t>
            </a:r>
          </a:p>
          <a:p>
            <a:endParaRPr lang="ru-RU" dirty="0"/>
          </a:p>
        </p:txBody>
      </p:sp>
      <p:pic>
        <p:nvPicPr>
          <p:cNvPr id="5121" name="Picture 1" descr="C:\Users\йцу\Desktop\открытый урок\4078bc7b051649041fbbb485aaac14a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9825" y="533400"/>
            <a:ext cx="2924175" cy="21908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122" name="Picture 2" descr="C:\Users\йцу\Desktop\открытый урок\T12rs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1371600"/>
            <a:ext cx="2128838" cy="28384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125" name="Picture 5" descr="C:\Users\йцу\Desktop\открытый урок\063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4800" y="4597165"/>
            <a:ext cx="2895600" cy="20830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К какой сказке подходят эти пословицы?</a:t>
            </a:r>
            <a:endParaRPr lang="ru-RU" sz="4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95400"/>
            <a:ext cx="8686800" cy="5410200"/>
          </a:xfrm>
        </p:spPr>
        <p:txBody>
          <a:bodyPr>
            <a:normAutofit lnSpcReduction="10000"/>
          </a:bodyPr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мил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свет когда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друга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нет.</a:t>
            </a:r>
            <a:endParaRPr lang="ru-RU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Хороший друг-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отрада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для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души.</a:t>
            </a:r>
            <a:endParaRPr lang="ru-RU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Красив тот,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кто красиво поступает.</a:t>
            </a:r>
            <a:endParaRPr lang="ru-RU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Красота сердца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дороже красоты лица.</a:t>
            </a:r>
            <a:endParaRPr lang="ru-RU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 суди об  арбузе по корке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а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 человеке по платью.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04088"/>
            <a:ext cx="9144000" cy="5468112"/>
          </a:xfrm>
        </p:spPr>
        <p:txBody>
          <a:bodyPr>
            <a:prstTxWarp prst="textWave1">
              <a:avLst/>
            </a:prstTxWarp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 теперь физкультминутка!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229600" cy="1143000"/>
          </a:xfrm>
        </p:spPr>
        <p:txBody>
          <a:bodyPr>
            <a:prstTxWarp prst="textTriangle">
              <a:avLst/>
            </a:prstTxWarp>
          </a:bodyPr>
          <a:lstStyle/>
          <a:p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Путешествие по сказкам</a:t>
            </a:r>
            <a:endParaRPr 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10200"/>
            <a:ext cx="8229600" cy="914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http://kolyan.net/uploads/forum/images/12298932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828800"/>
            <a:ext cx="6705600" cy="50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0" decel="10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0" decel="10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Шарль Перро. Французский сказочник.</a:t>
            </a:r>
            <a:endParaRPr lang="ru-RU" dirty="0">
              <a:solidFill>
                <a:schemeClr val="bg2">
                  <a:lumMod val="1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29200"/>
            <a:ext cx="8229600" cy="1295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3556" name="Picture 4" descr="http://24tv.ua/resources/photos/news/300_DIR/201105/94273.jpg?201105151456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971675"/>
            <a:ext cx="6515100" cy="4886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181</TotalTime>
  <Words>596</Words>
  <Application>Microsoft Office PowerPoint</Application>
  <PresentationFormat>Экран (4:3)</PresentationFormat>
  <Paragraphs>124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Поток</vt:lpstr>
      <vt:lpstr>Тема урока:</vt:lpstr>
      <vt:lpstr>Цели урока:</vt:lpstr>
      <vt:lpstr>Назови авторов этих произведений</vt:lpstr>
      <vt:lpstr>Составьте название сказки </vt:lpstr>
      <vt:lpstr>Узнай сказку</vt:lpstr>
      <vt:lpstr>К какой сказке подходят эти пословицы?</vt:lpstr>
      <vt:lpstr>А теперь физкультминутка!</vt:lpstr>
      <vt:lpstr>Путешествие по сказкам</vt:lpstr>
      <vt:lpstr>Шарль Перро. Французский сказочник.</vt:lpstr>
      <vt:lpstr>Слайд 10</vt:lpstr>
      <vt:lpstr>Слайд 11</vt:lpstr>
      <vt:lpstr>Братья Гримм.</vt:lpstr>
      <vt:lpstr>Слайд 13</vt:lpstr>
      <vt:lpstr>Слайд 14</vt:lpstr>
      <vt:lpstr>Слайд 15</vt:lpstr>
      <vt:lpstr>Ханс Кристиан Андерсен. Датский сказочник.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Рекомендательный список по произведениям зарубежных писателей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</dc:title>
  <dc:creator>Андрей</dc:creator>
  <cp:lastModifiedBy>йцу</cp:lastModifiedBy>
  <cp:revision>42</cp:revision>
  <dcterms:created xsi:type="dcterms:W3CDTF">2014-04-27T17:23:46Z</dcterms:created>
  <dcterms:modified xsi:type="dcterms:W3CDTF">2014-04-28T19:10:06Z</dcterms:modified>
</cp:coreProperties>
</file>