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8.png" ContentType="image/png"/>
  <Override PartName="/ppt/media/image4.png" ContentType="image/png"/>
  <Override PartName="/ppt/media/image17.png" ContentType="image/png"/>
  <Override PartName="/ppt/media/image13.png" ContentType="image/png"/>
  <Override PartName="/ppt/media/image9.png" ContentType="image/png"/>
  <Override PartName="/ppt/media/image5.png" ContentType="image/png"/>
  <Override PartName="/ppt/media/image1.png" ContentType="image/png"/>
  <Override PartName="/ppt/media/image14.png" ContentType="image/png"/>
  <Override PartName="/ppt/media/image10.png" ContentType="image/png"/>
  <Override PartName="/ppt/media/image6.png" ContentType="image/png"/>
  <Override PartName="/ppt/media/image2.png" ContentType="image/png"/>
  <Override PartName="/ppt/media/image15.png" ContentType="image/png"/>
  <Override PartName="/ppt/media/image11.png" ContentType="image/png"/>
  <Override PartName="/ppt/media/image7.png" ContentType="image/png"/>
  <Override PartName="/ppt/media/image3.png" ContentType="image/png"/>
  <Override PartName="/ppt/media/image16.png" ContentType="image/png"/>
  <Override PartName="/ppt/media/image12.png" ContentType="image/png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1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6.xml.rels" ContentType="application/vnd.openxmlformats-package.relationships+xml"/>
  <Override PartName="/ppt/slides/_rels/slide11.xml.rels" ContentType="application/vnd.openxmlformats-package.relationships+xml"/>
  <Override PartName="/ppt/slides/_rels/slide15.xml.rels" ContentType="application/vnd.openxmlformats-package.relationships+xml"/>
  <Override PartName="/ppt/slides/_rels/slide10.xml.rels" ContentType="application/vnd.openxmlformats-package.relationships+xml"/>
  <Override PartName="/ppt/slides/_rels/slide14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3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92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4526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8568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4526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852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92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4" name="PlaceHolder 5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8568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852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53040" y="650880"/>
            <a:ext cx="767412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979560" y="2122560"/>
            <a:ext cx="7184160" cy="13715640"/>
          </a:xfrm>
          <a:prstGeom prst="rect">
            <a:avLst/>
          </a:prstGeom>
        </p:spPr>
        <p:txBody>
          <a:bodyPr bIns="0" lIns="0" rIns="0" tIns="0" wrap="none"/>
          <a:p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stomShape 1"/>
          <p:cNvSpPr/>
          <p:nvPr/>
        </p:nvSpPr>
        <p:spPr>
          <a:xfrm>
            <a:off x="1111680" y="1143000"/>
            <a:ext cx="7769520" cy="3381480"/>
          </a:xfrm>
          <a:prstGeom prst="rect">
            <a:avLst/>
          </a:prstGeom>
          <a:gradFill>
            <a:gsLst>
              <a:gs pos="0">
                <a:srgbClr val="78ae97"/>
              </a:gs>
              <a:gs pos="100000">
                <a:srgbClr val="9ce4c5"/>
              </a:gs>
            </a:gsLst>
            <a:lin ang="16200000"/>
          </a:gradFill>
        </p:spPr>
        <p:txBody>
          <a:bodyPr bIns="45000" lIns="90000" rIns="90000" tIns="45000" wrap="none"/>
          <a:p>
            <a:pPr algn="ctr"/>
            <a:r>
              <a:rPr b="1" lang="ru-RU" sz="7200">
                <a:solidFill>
                  <a:srgbClr val="000000"/>
                </a:solidFill>
                <a:latin typeface="Times New Roman"/>
                <a:ea typeface="굴림"/>
              </a:rPr>
              <a:t>Ковалентная </a:t>
            </a:r>
            <a:endParaRPr/>
          </a:p>
          <a:p>
            <a:pPr algn="ctr"/>
            <a:r>
              <a:rPr b="1" lang="ru-RU" sz="7200">
                <a:solidFill>
                  <a:srgbClr val="000000"/>
                </a:solidFill>
                <a:latin typeface="Times New Roman"/>
                <a:ea typeface="굴림"/>
              </a:rPr>
              <a:t>полярная и </a:t>
            </a:r>
            <a:endParaRPr/>
          </a:p>
          <a:p>
            <a:pPr algn="ctr"/>
            <a:r>
              <a:rPr b="1" lang="ru-RU" sz="7200">
                <a:solidFill>
                  <a:srgbClr val="000000"/>
                </a:solidFill>
                <a:latin typeface="Times New Roman"/>
                <a:ea typeface="굴림"/>
              </a:rPr>
              <a:t>неполярная связь.</a:t>
            </a:r>
            <a:endParaRPr/>
          </a:p>
        </p:txBody>
      </p:sp>
    </p:spTree>
  </p:cSld>
  <p:transition>
    <p:wedge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6429240" y="3214800"/>
            <a:ext cx="498960" cy="927720"/>
          </a:xfrm>
          <a:prstGeom prst="bracketPair">
            <a:avLst>
              <a:gd fmla="val 133" name="adj"/>
            </a:avLst>
          </a:prstGeom>
          <a:solidFill>
            <a:srgbClr val="00cc99"/>
          </a:solidFill>
          <a:ln w="7920">
            <a:solidFill>
              <a:srgbClr val="000000"/>
            </a:solidFill>
            <a:round/>
          </a:ln>
        </p:spPr>
      </p:sp>
      <p:sp>
        <p:nvSpPr>
          <p:cNvPr id="97" name="CustomShape 2"/>
          <p:cNvSpPr/>
          <p:nvPr/>
        </p:nvSpPr>
        <p:spPr>
          <a:xfrm>
            <a:off x="357120" y="500040"/>
            <a:ext cx="8499960" cy="19180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ru-RU" sz="4000">
                <a:solidFill>
                  <a:srgbClr val="198a8a"/>
                </a:solidFill>
                <a:latin typeface="굴림"/>
                <a:ea typeface="굴림"/>
              </a:rPr>
              <a:t>3. Составить электронную и </a:t>
            </a:r>
            <a:endParaRPr/>
          </a:p>
          <a:p>
            <a:pPr algn="ctr"/>
            <a:r>
              <a:rPr b="1" lang="ru-RU" sz="4000">
                <a:solidFill>
                  <a:srgbClr val="198a8a"/>
                </a:solidFill>
                <a:latin typeface="굴림"/>
                <a:ea typeface="굴림"/>
              </a:rPr>
              <a:t>структурную формулы </a:t>
            </a:r>
            <a:endParaRPr/>
          </a:p>
          <a:p>
            <a:pPr algn="ctr"/>
            <a:r>
              <a:rPr b="1" lang="ru-RU" sz="4000">
                <a:solidFill>
                  <a:srgbClr val="198a8a"/>
                </a:solidFill>
                <a:latin typeface="굴림"/>
                <a:ea typeface="굴림"/>
              </a:rPr>
              <a:t>образовавшейся молекулы.</a:t>
            </a:r>
            <a:endParaRPr/>
          </a:p>
        </p:txBody>
      </p:sp>
      <p:pic>
        <p:nvPicPr>
          <p:cNvPr descr="" id="98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28760" y="3000240"/>
            <a:ext cx="8279280" cy="1284840"/>
          </a:xfrm>
          <a:prstGeom prst="rect">
            <a:avLst/>
          </a:prstGeom>
        </p:spPr>
      </p:pic>
      <p:pic>
        <p:nvPicPr>
          <p:cNvPr descr="" id="99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928960" y="4929120"/>
            <a:ext cx="2856600" cy="946800"/>
          </a:xfrm>
          <a:prstGeom prst="rect">
            <a:avLst/>
          </a:prstGeom>
        </p:spPr>
      </p:pic>
      <p:sp>
        <p:nvSpPr>
          <p:cNvPr id="100" name="CustomShape 3"/>
          <p:cNvSpPr/>
          <p:nvPr/>
        </p:nvSpPr>
        <p:spPr>
          <a:xfrm>
            <a:off x="6173280" y="2714400"/>
            <a:ext cx="1284840" cy="1499040"/>
          </a:xfrm>
          <a:prstGeom prst="arc">
            <a:avLst>
              <a:gd fmla="val 0" name="adj1"/>
              <a:gd fmla="val 0" name="adj2"/>
            </a:avLst>
          </a:prstGeom>
          <a:ln w="7920">
            <a:solidFill>
              <a:srgbClr val="000000"/>
            </a:solidFill>
            <a:round/>
          </a:ln>
        </p:spPr>
      </p:sp>
      <p:sp>
        <p:nvSpPr>
          <p:cNvPr id="101" name="CustomShape 4"/>
          <p:cNvSpPr/>
          <p:nvPr/>
        </p:nvSpPr>
        <p:spPr>
          <a:xfrm>
            <a:off x="6968520" y="2714760"/>
            <a:ext cx="1284840" cy="1499040"/>
          </a:xfrm>
          <a:prstGeom prst="arc">
            <a:avLst>
              <a:gd fmla="val 0" name="adj1"/>
              <a:gd fmla="val 0" name="adj2"/>
            </a:avLst>
          </a:prstGeom>
          <a:ln w="7920">
            <a:solidFill>
              <a:srgbClr val="000000"/>
            </a:solidFill>
            <a:round/>
          </a:ln>
        </p:spPr>
      </p:sp>
      <p:sp>
        <p:nvSpPr>
          <p:cNvPr id="102" name="CustomShape 5"/>
          <p:cNvSpPr/>
          <p:nvPr/>
        </p:nvSpPr>
        <p:spPr>
          <a:xfrm>
            <a:off x="8090280" y="4473720"/>
            <a:ext cx="1284840" cy="1499040"/>
          </a:xfrm>
          <a:prstGeom prst="arc">
            <a:avLst>
              <a:gd fmla="val 0" name="adj1"/>
              <a:gd fmla="val 0" name="adj2"/>
            </a:avLst>
          </a:prstGeom>
          <a:ln w="7920">
            <a:solidFill>
              <a:srgbClr val="000000"/>
            </a:solidFill>
            <a:round/>
          </a:ln>
        </p:spPr>
      </p:sp>
      <p:sp>
        <p:nvSpPr>
          <p:cNvPr id="103" name="CustomShape 6"/>
          <p:cNvSpPr/>
          <p:nvPr/>
        </p:nvSpPr>
        <p:spPr>
          <a:xfrm>
            <a:off x="7233120" y="4473720"/>
            <a:ext cx="1284840" cy="1499040"/>
          </a:xfrm>
          <a:prstGeom prst="arc">
            <a:avLst>
              <a:gd fmla="val 0" name="adj1"/>
              <a:gd fmla="val 0" name="adj2"/>
            </a:avLst>
          </a:prstGeom>
          <a:ln w="7920">
            <a:solidFill>
              <a:srgbClr val="000000"/>
            </a:solidFill>
            <a:round/>
          </a:ln>
        </p:spPr>
      </p:sp>
    </p:spTree>
  </p:cSld>
  <p:transition>
    <p:wedge/>
  </p:transition>
  <p:timing>
    <p:tnLst>
      <p:par>
        <p:cTn dur="indefinite" id="13" nodeType="tmRoot" restart="never">
          <p:childTnLst>
            <p:seq>
              <p:cTn id="1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500040" y="357120"/>
            <a:ext cx="8214120" cy="37465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ru-RU" sz="4000">
                <a:solidFill>
                  <a:srgbClr val="00ff00"/>
                </a:solidFill>
                <a:latin typeface="굴림"/>
                <a:ea typeface="굴림"/>
              </a:rPr>
              <a:t>4. Указать, что связь между</a:t>
            </a:r>
            <a:endParaRPr/>
          </a:p>
          <a:p>
            <a:pPr algn="ctr"/>
            <a:r>
              <a:rPr b="1" lang="ru-RU" sz="4000">
                <a:solidFill>
                  <a:srgbClr val="00ff00"/>
                </a:solidFill>
                <a:latin typeface="굴림"/>
                <a:ea typeface="굴림"/>
              </a:rPr>
              <a:t>атомами водорода и серы</a:t>
            </a:r>
            <a:endParaRPr/>
          </a:p>
          <a:p>
            <a:pPr algn="ctr"/>
            <a:r>
              <a:rPr b="1" lang="ru-RU" sz="4000">
                <a:solidFill>
                  <a:srgbClr val="00ff00"/>
                </a:solidFill>
                <a:latin typeface="굴림"/>
                <a:ea typeface="굴림"/>
              </a:rPr>
              <a:t>ковалентная полярная и общие электронные пары смещены в </a:t>
            </a:r>
            <a:endParaRPr/>
          </a:p>
          <a:p>
            <a:pPr algn="ctr"/>
            <a:r>
              <a:rPr b="1" lang="ru-RU" sz="4000">
                <a:solidFill>
                  <a:srgbClr val="00ff00"/>
                </a:solidFill>
                <a:latin typeface="굴림"/>
                <a:ea typeface="굴림"/>
              </a:rPr>
              <a:t>сторону атома серы, так как он </a:t>
            </a:r>
            <a:endParaRPr/>
          </a:p>
          <a:p>
            <a:pPr algn="ctr"/>
            <a:r>
              <a:rPr b="1" lang="ru-RU" sz="4000">
                <a:solidFill>
                  <a:srgbClr val="00ff00"/>
                </a:solidFill>
                <a:latin typeface="굴림"/>
                <a:ea typeface="굴림"/>
              </a:rPr>
              <a:t>более электроотрицателен.  </a:t>
            </a:r>
            <a:endParaRPr/>
          </a:p>
        </p:txBody>
      </p:sp>
      <p:pic>
        <p:nvPicPr>
          <p:cNvPr descr="" id="105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286000" y="4786200"/>
            <a:ext cx="4213800" cy="1675440"/>
          </a:xfrm>
          <a:prstGeom prst="rect">
            <a:avLst/>
          </a:prstGeom>
        </p:spPr>
      </p:pic>
      <p:sp>
        <p:nvSpPr>
          <p:cNvPr id="106" name="CustomShape 2"/>
          <p:cNvSpPr/>
          <p:nvPr/>
        </p:nvSpPr>
        <p:spPr>
          <a:xfrm>
            <a:off x="4447080" y="6473880"/>
            <a:ext cx="1284840" cy="1499040"/>
          </a:xfrm>
          <a:prstGeom prst="arc">
            <a:avLst>
              <a:gd fmla="val 0" name="adj1"/>
              <a:gd fmla="val 0" name="adj2"/>
            </a:avLst>
          </a:prstGeom>
          <a:ln w="7920">
            <a:solidFill>
              <a:srgbClr val="000000"/>
            </a:solidFill>
            <a:round/>
          </a:ln>
        </p:spPr>
      </p:sp>
      <p:sp>
        <p:nvSpPr>
          <p:cNvPr id="107" name="CustomShape 3"/>
          <p:cNvSpPr/>
          <p:nvPr/>
        </p:nvSpPr>
        <p:spPr>
          <a:xfrm>
            <a:off x="5518440" y="6473880"/>
            <a:ext cx="1284840" cy="1499040"/>
          </a:xfrm>
          <a:prstGeom prst="arc">
            <a:avLst>
              <a:gd fmla="val 0" name="adj1"/>
              <a:gd fmla="val 0" name="adj2"/>
            </a:avLst>
          </a:prstGeom>
          <a:ln w="7920">
            <a:solidFill>
              <a:srgbClr val="000000"/>
            </a:solidFill>
            <a:round/>
          </a:ln>
        </p:spPr>
      </p:sp>
      <p:sp>
        <p:nvSpPr>
          <p:cNvPr id="108" name="CustomShape 4"/>
          <p:cNvSpPr/>
          <p:nvPr/>
        </p:nvSpPr>
        <p:spPr>
          <a:xfrm>
            <a:off x="3212640" y="4714560"/>
            <a:ext cx="1284840" cy="1499040"/>
          </a:xfrm>
          <a:prstGeom prst="arc">
            <a:avLst>
              <a:gd fmla="val 0" name="adj1"/>
              <a:gd fmla="val 0" name="adj2"/>
            </a:avLst>
          </a:prstGeom>
          <a:ln w="7920">
            <a:solidFill>
              <a:srgbClr val="000000"/>
            </a:solidFill>
            <a:round/>
          </a:ln>
        </p:spPr>
      </p:sp>
      <p:sp>
        <p:nvSpPr>
          <p:cNvPr id="109" name="CustomShape 5"/>
          <p:cNvSpPr/>
          <p:nvPr/>
        </p:nvSpPr>
        <p:spPr>
          <a:xfrm>
            <a:off x="4397760" y="4643640"/>
            <a:ext cx="1284840" cy="1499040"/>
          </a:xfrm>
          <a:prstGeom prst="arc">
            <a:avLst>
              <a:gd fmla="val 0" name="adj1"/>
              <a:gd fmla="val 0" name="adj2"/>
            </a:avLst>
          </a:prstGeom>
          <a:ln w="7920">
            <a:solidFill>
              <a:srgbClr val="000000"/>
            </a:solidFill>
            <a:round/>
          </a:ln>
        </p:spPr>
      </p:sp>
      <p:sp>
        <p:nvSpPr>
          <p:cNvPr id="110" name="CustomShape 6"/>
          <p:cNvSpPr/>
          <p:nvPr/>
        </p:nvSpPr>
        <p:spPr>
          <a:xfrm>
            <a:off x="3786120" y="4572000"/>
            <a:ext cx="427680" cy="498960"/>
          </a:xfrm>
          <a:prstGeom prst="uturnArrow">
            <a:avLst/>
          </a:prstGeom>
          <a:solidFill>
            <a:srgbClr val="ff0000"/>
          </a:solidFill>
          <a:ln w="7920">
            <a:solidFill>
              <a:srgbClr val="000000"/>
            </a:solidFill>
            <a:round/>
          </a:ln>
        </p:spPr>
      </p:sp>
      <p:sp>
        <p:nvSpPr>
          <p:cNvPr id="111" name="CustomShape 7"/>
          <p:cNvSpPr/>
          <p:nvPr/>
        </p:nvSpPr>
        <p:spPr>
          <a:xfrm>
            <a:off x="4572000" y="4572000"/>
            <a:ext cx="427680" cy="498960"/>
          </a:xfrm>
          <a:prstGeom prst="uturnArrow">
            <a:avLst/>
          </a:prstGeom>
          <a:solidFill>
            <a:srgbClr val="ff0000"/>
          </a:solidFill>
          <a:ln w="7920">
            <a:solidFill>
              <a:srgbClr val="000000"/>
            </a:solidFill>
            <a:round/>
          </a:ln>
        </p:spPr>
      </p:sp>
    </p:spTree>
  </p:cSld>
  <p:transition>
    <p:wedge/>
  </p:transition>
  <p:timing>
    <p:tnLst>
      <p:par>
        <p:cTn dur="indefinite" id="15" nodeType="tmRoot" restart="never">
          <p:childTnLst>
            <p:seq>
              <p:cTn id="1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0" y="0"/>
            <a:ext cx="9142920" cy="1430280"/>
          </a:xfrm>
          <a:prstGeom prst="rect">
            <a:avLst/>
          </a:prstGeom>
          <a:gradFill>
            <a:gsLst>
              <a:gs pos="0">
                <a:srgbClr val="cccccc"/>
              </a:gs>
              <a:gs pos="100000">
                <a:srgbClr val="000000"/>
              </a:gs>
            </a:gsLst>
            <a:path path="circle"/>
          </a:gradFill>
        </p:spPr>
        <p:txBody>
          <a:bodyPr bIns="45000" lIns="90000" rIns="90000" tIns="45000"/>
          <a:p>
            <a:pPr algn="ctr"/>
            <a:r>
              <a:rPr b="1" lang="ru-RU" sz="4400">
                <a:solidFill>
                  <a:srgbClr val="f3faf7"/>
                </a:solidFill>
                <a:latin typeface="Times New Roman"/>
                <a:ea typeface="굴림"/>
              </a:rPr>
              <a:t>Характеристики ковалентной</a:t>
            </a:r>
            <a:endParaRPr/>
          </a:p>
          <a:p>
            <a:pPr algn="ctr"/>
            <a:r>
              <a:rPr b="1" lang="ru-RU" sz="4400">
                <a:solidFill>
                  <a:srgbClr val="f3faf7"/>
                </a:solidFill>
                <a:latin typeface="Times New Roman"/>
                <a:ea typeface="굴림"/>
              </a:rPr>
              <a:t>связи</a:t>
            </a:r>
            <a:endParaRPr/>
          </a:p>
        </p:txBody>
      </p:sp>
      <p:sp>
        <p:nvSpPr>
          <p:cNvPr id="113" name="CustomShape 2"/>
          <p:cNvSpPr/>
          <p:nvPr/>
        </p:nvSpPr>
        <p:spPr>
          <a:xfrm>
            <a:off x="442080" y="1571760"/>
            <a:ext cx="8658000" cy="274104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ru-RU" sz="6600">
                <a:solidFill>
                  <a:srgbClr val="ff0000"/>
                </a:solidFill>
                <a:latin typeface="굴림"/>
                <a:ea typeface="굴림"/>
              </a:rPr>
              <a:t>Длина связи </a:t>
            </a:r>
            <a:r>
              <a:rPr b="1" lang="ru-RU" sz="5400">
                <a:solidFill>
                  <a:srgbClr val="ff0000"/>
                </a:solidFill>
                <a:latin typeface="굴림"/>
                <a:ea typeface="굴림"/>
              </a:rPr>
              <a:t>– это </a:t>
            </a:r>
            <a:endParaRPr/>
          </a:p>
          <a:p>
            <a:pPr algn="ctr"/>
            <a:r>
              <a:rPr b="1" lang="ru-RU" sz="5400">
                <a:solidFill>
                  <a:srgbClr val="ff0000"/>
                </a:solidFill>
                <a:latin typeface="굴림"/>
                <a:ea typeface="굴림"/>
              </a:rPr>
              <a:t>расстояние между ядрами</a:t>
            </a:r>
            <a:endParaRPr/>
          </a:p>
          <a:p>
            <a:pPr algn="ctr"/>
            <a:r>
              <a:rPr b="1" lang="ru-RU" sz="5400">
                <a:solidFill>
                  <a:srgbClr val="ff0000"/>
                </a:solidFill>
                <a:latin typeface="굴림"/>
                <a:ea typeface="굴림"/>
              </a:rPr>
              <a:t>атомов в молекуле.</a:t>
            </a:r>
            <a:endParaRPr/>
          </a:p>
        </p:txBody>
      </p:sp>
      <p:sp>
        <p:nvSpPr>
          <p:cNvPr id="114" name="CustomShape 3"/>
          <p:cNvSpPr/>
          <p:nvPr/>
        </p:nvSpPr>
        <p:spPr>
          <a:xfrm>
            <a:off x="0" y="4179960"/>
            <a:ext cx="9142920" cy="2649240"/>
          </a:xfrm>
          <a:prstGeom prst="rect">
            <a:avLst/>
          </a:prstGeom>
          <a:solidFill>
            <a:srgbClr val="ffff00"/>
          </a:solidFill>
        </p:spPr>
        <p:txBody>
          <a:bodyPr bIns="45000" lIns="90000" rIns="90000" tIns="45000"/>
          <a:p>
            <a:r>
              <a:rPr lang="ru-RU" sz="2800">
                <a:solidFill>
                  <a:srgbClr val="000000"/>
                </a:solidFill>
                <a:latin typeface="굴림"/>
                <a:ea typeface="굴림"/>
              </a:rPr>
              <a:t>Длина связи в молекуле хлора Cl2 (связь одинарная) равна 0,198 нм, а в молекуле азота N2</a:t>
            </a:r>
            <a:endParaRPr/>
          </a:p>
          <a:p>
            <a:r>
              <a:rPr lang="ru-RU" sz="2800">
                <a:solidFill>
                  <a:srgbClr val="000000"/>
                </a:solidFill>
                <a:latin typeface="굴림"/>
                <a:ea typeface="굴림"/>
              </a:rPr>
              <a:t>(связь тройная) равна 0,109 нм. Значит, чем больше общих электронных пар у атомов в молекуле, тем     меньше расстояние между ядрами атомов и  </a:t>
            </a:r>
            <a:endParaRPr/>
          </a:p>
          <a:p>
            <a:r>
              <a:rPr lang="ru-RU" sz="2800">
                <a:solidFill>
                  <a:srgbClr val="000000"/>
                </a:solidFill>
                <a:latin typeface="굴림"/>
                <a:ea typeface="굴림"/>
              </a:rPr>
              <a:t>прочнее химическая связь</a:t>
            </a:r>
            <a:r>
              <a:rPr lang="ru-RU" sz="2400">
                <a:solidFill>
                  <a:srgbClr val="000000"/>
                </a:solidFill>
                <a:latin typeface="굴림"/>
                <a:ea typeface="굴림"/>
              </a:rPr>
              <a:t>. </a:t>
            </a:r>
            <a:endParaRPr/>
          </a:p>
        </p:txBody>
      </p:sp>
    </p:spTree>
  </p:cSld>
  <p:transition>
    <p:wedge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142920" y="1000080"/>
            <a:ext cx="8857080" cy="438696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ru-RU" sz="6600">
                <a:solidFill>
                  <a:srgbClr val="0047ff"/>
                </a:solidFill>
                <a:latin typeface="굴림"/>
                <a:ea typeface="굴림"/>
              </a:rPr>
              <a:t>Энергия связи </a:t>
            </a:r>
            <a:r>
              <a:rPr b="1" lang="ru-RU" sz="5400">
                <a:solidFill>
                  <a:srgbClr val="0047ff"/>
                </a:solidFill>
                <a:latin typeface="굴림"/>
                <a:ea typeface="굴림"/>
              </a:rPr>
              <a:t>– это</a:t>
            </a:r>
            <a:endParaRPr/>
          </a:p>
          <a:p>
            <a:pPr algn="ctr"/>
            <a:r>
              <a:rPr b="1" lang="ru-RU" sz="5400">
                <a:solidFill>
                  <a:srgbClr val="0047ff"/>
                </a:solidFill>
                <a:latin typeface="굴림"/>
                <a:ea typeface="굴림"/>
              </a:rPr>
              <a:t>количество энергии, </a:t>
            </a:r>
            <a:endParaRPr/>
          </a:p>
          <a:p>
            <a:pPr algn="ctr"/>
            <a:r>
              <a:rPr b="1" lang="ru-RU" sz="5400">
                <a:solidFill>
                  <a:srgbClr val="0047ff"/>
                </a:solidFill>
                <a:latin typeface="굴림"/>
                <a:ea typeface="굴림"/>
              </a:rPr>
              <a:t>которое необходимо для</a:t>
            </a:r>
            <a:endParaRPr/>
          </a:p>
          <a:p>
            <a:pPr algn="ctr"/>
            <a:r>
              <a:rPr b="1" lang="ru-RU" sz="5400">
                <a:solidFill>
                  <a:srgbClr val="0047ff"/>
                </a:solidFill>
                <a:latin typeface="굴림"/>
                <a:ea typeface="굴림"/>
              </a:rPr>
              <a:t>разрыва связи. </a:t>
            </a:r>
            <a:endParaRPr/>
          </a:p>
          <a:p>
            <a:pPr algn="ctr"/>
            <a:r>
              <a:rPr b="1" lang="ru-RU" sz="5400">
                <a:solidFill>
                  <a:srgbClr val="0047ff"/>
                </a:solidFill>
                <a:latin typeface="굴림"/>
                <a:ea typeface="굴림"/>
              </a:rPr>
              <a:t>Её выражают в кДж/моль.</a:t>
            </a:r>
            <a:endParaRPr/>
          </a:p>
        </p:txBody>
      </p:sp>
    </p:spTree>
  </p:cSld>
  <p:transition>
    <p:wedge/>
  </p:transition>
  <p:timing>
    <p:tnLst>
      <p:par>
        <p:cTn dur="indefinite" id="17" nodeType="tmRoot" restart="never">
          <p:childTnLst>
            <p:seq>
              <p:cTn id="1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357120" y="285840"/>
            <a:ext cx="8428680" cy="3746520"/>
          </a:xfrm>
          <a:prstGeom prst="rect">
            <a:avLst/>
          </a:prstGeom>
          <a:gradFill>
            <a:gsLst>
              <a:gs pos="0">
                <a:srgbClr val="bebebe"/>
              </a:gs>
              <a:gs pos="100000">
                <a:srgbClr val="f8f8f8"/>
              </a:gs>
            </a:gsLst>
            <a:lin ang="16200000"/>
          </a:gradFill>
        </p:spPr>
        <p:txBody>
          <a:bodyPr bIns="45000" lIns="90000" rIns="90000" tIns="45000"/>
          <a:p>
            <a:pPr algn="ctr"/>
            <a:r>
              <a:rPr b="1" lang="ru-RU" sz="4000">
                <a:solidFill>
                  <a:srgbClr val="141464"/>
                </a:solidFill>
                <a:latin typeface="Times New Roman"/>
                <a:ea typeface="굴림"/>
              </a:rPr>
              <a:t>В молекуле азота (          )атомы</a:t>
            </a:r>
            <a:endParaRPr/>
          </a:p>
          <a:p>
            <a:pPr algn="ctr"/>
            <a:r>
              <a:rPr b="1" lang="ru-RU" sz="4000">
                <a:solidFill>
                  <a:srgbClr val="141464"/>
                </a:solidFill>
                <a:latin typeface="Times New Roman"/>
                <a:ea typeface="굴림"/>
              </a:rPr>
              <a:t>связаны друг с другом прочнее, </a:t>
            </a:r>
            <a:endParaRPr/>
          </a:p>
          <a:p>
            <a:pPr algn="ctr"/>
            <a:r>
              <a:rPr b="1" lang="ru-RU" sz="4000">
                <a:solidFill>
                  <a:srgbClr val="141464"/>
                </a:solidFill>
                <a:latin typeface="Times New Roman"/>
                <a:ea typeface="굴림"/>
              </a:rPr>
              <a:t>чем в молекуле хлора (              ),</a:t>
            </a:r>
            <a:endParaRPr/>
          </a:p>
          <a:p>
            <a:pPr algn="ctr"/>
            <a:r>
              <a:rPr b="1" lang="ru-RU" sz="4000">
                <a:solidFill>
                  <a:srgbClr val="141464"/>
                </a:solidFill>
                <a:latin typeface="Times New Roman"/>
                <a:ea typeface="굴림"/>
              </a:rPr>
              <a:t>так как для разделения молекулы</a:t>
            </a:r>
            <a:endParaRPr/>
          </a:p>
          <a:p>
            <a:pPr algn="ctr"/>
            <a:r>
              <a:rPr b="1" lang="ru-RU" sz="4000">
                <a:solidFill>
                  <a:srgbClr val="141464"/>
                </a:solidFill>
                <a:latin typeface="Times New Roman"/>
                <a:ea typeface="굴림"/>
              </a:rPr>
              <a:t>азота на отдельные атомы нужно</a:t>
            </a:r>
            <a:endParaRPr/>
          </a:p>
          <a:p>
            <a:pPr algn="ctr"/>
            <a:r>
              <a:rPr b="1" lang="ru-RU" sz="4000">
                <a:solidFill>
                  <a:srgbClr val="141464"/>
                </a:solidFill>
                <a:latin typeface="Times New Roman"/>
                <a:ea typeface="굴림"/>
              </a:rPr>
              <a:t>затратить больше энергии. </a:t>
            </a:r>
            <a:endParaRPr/>
          </a:p>
        </p:txBody>
      </p:sp>
      <p:pic>
        <p:nvPicPr>
          <p:cNvPr descr="" id="117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5214960" y="357120"/>
            <a:ext cx="1324440" cy="641880"/>
          </a:xfrm>
          <a:prstGeom prst="rect">
            <a:avLst/>
          </a:prstGeom>
        </p:spPr>
      </p:pic>
      <p:pic>
        <p:nvPicPr>
          <p:cNvPr descr="" id="118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143760" y="1643040"/>
            <a:ext cx="1761120" cy="570600"/>
          </a:xfrm>
          <a:prstGeom prst="rect">
            <a:avLst/>
          </a:prstGeom>
        </p:spPr>
      </p:pic>
      <p:sp>
        <p:nvSpPr>
          <p:cNvPr id="119" name="CustomShape 2"/>
          <p:cNvSpPr/>
          <p:nvPr/>
        </p:nvSpPr>
        <p:spPr>
          <a:xfrm>
            <a:off x="214200" y="4143240"/>
            <a:ext cx="8642880" cy="2527560"/>
          </a:xfrm>
          <a:prstGeom prst="rect">
            <a:avLst/>
          </a:prstGeom>
          <a:solidFill>
            <a:srgbClr val="00b0f0"/>
          </a:solidFill>
        </p:spPr>
        <p:txBody>
          <a:bodyPr bIns="45000" lIns="90000" rIns="90000" tIns="45000"/>
          <a:p>
            <a:pPr algn="ctr"/>
            <a:r>
              <a:rPr b="1" lang="ru-RU" sz="4000">
                <a:solidFill>
                  <a:srgbClr val="ff0000"/>
                </a:solidFill>
                <a:latin typeface="굴림"/>
                <a:ea typeface="굴림"/>
              </a:rPr>
              <a:t>Итак, с увеличением  числа связей</a:t>
            </a:r>
            <a:endParaRPr/>
          </a:p>
          <a:p>
            <a:pPr algn="ctr"/>
            <a:r>
              <a:rPr b="1" lang="ru-RU" sz="4000">
                <a:solidFill>
                  <a:srgbClr val="ff0000"/>
                </a:solidFill>
                <a:latin typeface="굴림"/>
                <a:ea typeface="굴림"/>
              </a:rPr>
              <a:t>между атомами в молекуле </a:t>
            </a:r>
            <a:endParaRPr/>
          </a:p>
          <a:p>
            <a:pPr algn="ctr"/>
            <a:r>
              <a:rPr b="1" lang="ru-RU" sz="4000">
                <a:solidFill>
                  <a:srgbClr val="ff0000"/>
                </a:solidFill>
                <a:latin typeface="굴림"/>
                <a:ea typeface="굴림"/>
              </a:rPr>
              <a:t>энергия связи увеличивается, а её</a:t>
            </a:r>
            <a:endParaRPr/>
          </a:p>
          <a:p>
            <a:pPr algn="ctr"/>
            <a:r>
              <a:rPr b="1" lang="ru-RU" sz="4000">
                <a:solidFill>
                  <a:srgbClr val="ff0000"/>
                </a:solidFill>
                <a:latin typeface="굴림"/>
                <a:ea typeface="굴림"/>
              </a:rPr>
              <a:t>длина уменьшается.</a:t>
            </a:r>
            <a:endParaRPr/>
          </a:p>
        </p:txBody>
      </p:sp>
    </p:spTree>
  </p:cSld>
  <p:transition>
    <p:wedge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1095840" y="285840"/>
            <a:ext cx="6743880" cy="912600"/>
          </a:xfrm>
          <a:prstGeom prst="rect">
            <a:avLst/>
          </a:prstGeom>
          <a:gradFill>
            <a:gsLst>
              <a:gs pos="0">
                <a:srgbClr val="bebebe"/>
              </a:gs>
              <a:gs pos="100000">
                <a:srgbClr val="f8f8f8"/>
              </a:gs>
            </a:gsLst>
            <a:lin ang="16200000"/>
          </a:gradFill>
          <a:ln w="9360">
            <a:solidFill>
              <a:srgbClr val="f9f9f9"/>
            </a:solidFill>
            <a:round/>
          </a:ln>
        </p:spPr>
        <p:txBody>
          <a:bodyPr bIns="45000" lIns="90000" rIns="90000" tIns="45000" wrap="none"/>
          <a:p>
            <a:pPr algn="ctr"/>
            <a:r>
              <a:rPr b="1" lang="ru-RU" sz="5400">
                <a:solidFill>
                  <a:srgbClr val="7030a0"/>
                </a:solidFill>
                <a:latin typeface="Times New Roman"/>
                <a:ea typeface="굴림"/>
              </a:rPr>
              <a:t>Практическая часть.</a:t>
            </a:r>
            <a:endParaRPr/>
          </a:p>
        </p:txBody>
      </p:sp>
      <p:sp>
        <p:nvSpPr>
          <p:cNvPr id="121" name="CustomShape 2"/>
          <p:cNvSpPr/>
          <p:nvPr/>
        </p:nvSpPr>
        <p:spPr>
          <a:xfrm>
            <a:off x="285840" y="2000160"/>
            <a:ext cx="8428680" cy="374652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buFont typeface="StarSymbol"/>
              <a:buAutoNum type="arabicPeriod"/>
            </a:pPr>
            <a:r>
              <a:rPr b="1" lang="ru-RU" sz="4000">
                <a:solidFill>
                  <a:srgbClr val="33cc66"/>
                </a:solidFill>
                <a:latin typeface="굴림"/>
                <a:ea typeface="굴림"/>
              </a:rPr>
              <a:t>Из приведённых формул </a:t>
            </a:r>
            <a:endParaRPr/>
          </a:p>
          <a:p>
            <a:pPr algn="ctr"/>
            <a:r>
              <a:rPr b="1" lang="ru-RU" sz="4000">
                <a:solidFill>
                  <a:srgbClr val="33cc66"/>
                </a:solidFill>
                <a:latin typeface="굴림"/>
                <a:ea typeface="굴림"/>
              </a:rPr>
              <a:t>Выпишите молекулы с </a:t>
            </a:r>
            <a:endParaRPr/>
          </a:p>
          <a:p>
            <a:pPr algn="ctr"/>
            <a:r>
              <a:rPr b="1" lang="ru-RU" sz="4000">
                <a:solidFill>
                  <a:srgbClr val="33cc66"/>
                </a:solidFill>
                <a:latin typeface="굴림"/>
                <a:ea typeface="굴림"/>
              </a:rPr>
              <a:t>ковалентной неполярной</a:t>
            </a:r>
            <a:endParaRPr/>
          </a:p>
          <a:p>
            <a:pPr algn="ctr"/>
            <a:r>
              <a:rPr b="1" lang="ru-RU" sz="4000">
                <a:solidFill>
                  <a:srgbClr val="33cc66"/>
                </a:solidFill>
                <a:latin typeface="굴림"/>
                <a:ea typeface="굴림"/>
              </a:rPr>
              <a:t>связью:  H</a:t>
            </a:r>
            <a:r>
              <a:rPr b="1" lang="ru-RU" sz="2600">
                <a:solidFill>
                  <a:srgbClr val="33cc66"/>
                </a:solidFill>
                <a:latin typeface="굴림"/>
                <a:ea typeface="굴림"/>
              </a:rPr>
              <a:t>2</a:t>
            </a:r>
            <a:r>
              <a:rPr b="1" lang="ru-RU" sz="4000">
                <a:solidFill>
                  <a:srgbClr val="33cc66"/>
                </a:solidFill>
                <a:latin typeface="굴림"/>
                <a:ea typeface="굴림"/>
              </a:rPr>
              <a:t>O,  S</a:t>
            </a:r>
            <a:r>
              <a:rPr b="1" lang="ru-RU" sz="2600">
                <a:solidFill>
                  <a:srgbClr val="33cc66"/>
                </a:solidFill>
                <a:latin typeface="굴림"/>
                <a:ea typeface="굴림"/>
              </a:rPr>
              <a:t>2</a:t>
            </a:r>
            <a:r>
              <a:rPr b="1" lang="ru-RU" sz="4000">
                <a:solidFill>
                  <a:srgbClr val="33cc66"/>
                </a:solidFill>
                <a:latin typeface="굴림"/>
                <a:ea typeface="굴림"/>
              </a:rPr>
              <a:t>,  H</a:t>
            </a:r>
            <a:r>
              <a:rPr b="1" lang="ru-RU" sz="2600">
                <a:solidFill>
                  <a:srgbClr val="33cc66"/>
                </a:solidFill>
                <a:latin typeface="굴림"/>
                <a:ea typeface="굴림"/>
              </a:rPr>
              <a:t>2</a:t>
            </a:r>
            <a:r>
              <a:rPr b="1" lang="ru-RU" sz="4000">
                <a:solidFill>
                  <a:srgbClr val="33cc66"/>
                </a:solidFill>
                <a:latin typeface="굴림"/>
                <a:ea typeface="굴림"/>
              </a:rPr>
              <a:t>,  H</a:t>
            </a:r>
            <a:r>
              <a:rPr b="1" lang="ru-RU" sz="2600">
                <a:solidFill>
                  <a:srgbClr val="33cc66"/>
                </a:solidFill>
                <a:latin typeface="굴림"/>
                <a:ea typeface="굴림"/>
              </a:rPr>
              <a:t>2</a:t>
            </a:r>
            <a:r>
              <a:rPr b="1" lang="ru-RU" sz="4000">
                <a:solidFill>
                  <a:srgbClr val="33cc66"/>
                </a:solidFill>
                <a:latin typeface="굴림"/>
                <a:ea typeface="굴림"/>
              </a:rPr>
              <a:t>S.</a:t>
            </a:r>
            <a:endParaRPr/>
          </a:p>
          <a:p>
            <a:pPr algn="ctr"/>
            <a:r>
              <a:rPr b="1" lang="ru-RU" sz="4000">
                <a:solidFill>
                  <a:srgbClr val="33cc66"/>
                </a:solidFill>
                <a:latin typeface="굴림"/>
                <a:ea typeface="굴림"/>
              </a:rPr>
              <a:t>Напишите их электронные и </a:t>
            </a:r>
            <a:endParaRPr/>
          </a:p>
          <a:p>
            <a:pPr algn="ctr"/>
            <a:r>
              <a:rPr b="1" lang="ru-RU" sz="4000">
                <a:solidFill>
                  <a:srgbClr val="33cc66"/>
                </a:solidFill>
                <a:latin typeface="굴림"/>
                <a:ea typeface="굴림"/>
              </a:rPr>
              <a:t>структурные формулы. </a:t>
            </a:r>
            <a:endParaRPr/>
          </a:p>
        </p:txBody>
      </p:sp>
      <p:sp>
        <p:nvSpPr>
          <p:cNvPr id="122" name="CustomShape 3"/>
          <p:cNvSpPr/>
          <p:nvPr/>
        </p:nvSpPr>
        <p:spPr>
          <a:xfrm>
            <a:off x="7858080" y="5572080"/>
            <a:ext cx="1141920" cy="927720"/>
          </a:xfrm>
          <a:prstGeom prst="bentArrow">
            <a:avLst>
              <a:gd fmla="val 604" name="adj1"/>
              <a:gd fmla="val 116" name="adj2"/>
            </a:avLst>
          </a:prstGeom>
          <a:solidFill>
            <a:srgbClr val="c00000"/>
          </a:solidFill>
          <a:ln w="7920">
            <a:solidFill>
              <a:srgbClr val="000000"/>
            </a:solidFill>
            <a:round/>
          </a:ln>
        </p:spPr>
      </p:sp>
    </p:spTree>
  </p:cSld>
  <p:transition>
    <p:wedge/>
  </p:transition>
  <p:timing>
    <p:tnLst>
      <p:par>
        <p:cTn dur="indefinite" id="19" nodeType="tmRoot" restart="never">
          <p:childTnLst>
            <p:seq>
              <p:cTn id="20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3299040" y="500040"/>
            <a:ext cx="2277000" cy="912600"/>
          </a:xfrm>
          <a:prstGeom prst="rect">
            <a:avLst/>
          </a:prstGeom>
          <a:solidFill>
            <a:srgbClr val="ffc000"/>
          </a:solidFill>
        </p:spPr>
        <p:txBody>
          <a:bodyPr bIns="45000" lIns="90000" rIns="90000" tIns="45000" wrap="none"/>
          <a:p>
            <a:pPr algn="ctr"/>
            <a:r>
              <a:rPr b="1" lang="ru-RU" sz="5400">
                <a:solidFill>
                  <a:srgbClr val="ffffff"/>
                </a:solidFill>
                <a:latin typeface="굴림"/>
                <a:ea typeface="굴림"/>
              </a:rPr>
              <a:t>Ответ.</a:t>
            </a:r>
            <a:endParaRPr/>
          </a:p>
        </p:txBody>
      </p:sp>
      <p:pic>
        <p:nvPicPr>
          <p:cNvPr descr="" id="124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071720" y="2954160"/>
            <a:ext cx="2524680" cy="1330920"/>
          </a:xfrm>
          <a:prstGeom prst="rect">
            <a:avLst/>
          </a:prstGeom>
        </p:spPr>
      </p:pic>
      <p:pic>
        <p:nvPicPr>
          <p:cNvPr descr="" id="125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357200" y="4643280"/>
            <a:ext cx="1943640" cy="1203840"/>
          </a:xfrm>
          <a:prstGeom prst="rect">
            <a:avLst/>
          </a:prstGeom>
        </p:spPr>
      </p:pic>
      <p:pic>
        <p:nvPicPr>
          <p:cNvPr descr="" id="126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5000760" y="3000240"/>
            <a:ext cx="2991240" cy="1284840"/>
          </a:xfrm>
          <a:prstGeom prst="rect">
            <a:avLst/>
          </a:prstGeom>
        </p:spPr>
      </p:pic>
      <p:pic>
        <p:nvPicPr>
          <p:cNvPr descr="" id="127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5643720" y="4857840"/>
            <a:ext cx="2072160" cy="999000"/>
          </a:xfrm>
          <a:prstGeom prst="rect">
            <a:avLst/>
          </a:prstGeom>
        </p:spPr>
      </p:pic>
      <p:sp>
        <p:nvSpPr>
          <p:cNvPr id="128" name="CustomShape 2"/>
          <p:cNvSpPr/>
          <p:nvPr/>
        </p:nvSpPr>
        <p:spPr>
          <a:xfrm>
            <a:off x="1071360" y="1857240"/>
            <a:ext cx="1713600" cy="91260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ru-RU" sz="5400">
                <a:solidFill>
                  <a:srgbClr val="000000"/>
                </a:solidFill>
                <a:latin typeface="굴림"/>
                <a:ea typeface="굴림"/>
              </a:rPr>
              <a:t>S2</a:t>
            </a:r>
            <a:endParaRPr/>
          </a:p>
        </p:txBody>
      </p:sp>
      <p:sp>
        <p:nvSpPr>
          <p:cNvPr id="129" name="CustomShape 3"/>
          <p:cNvSpPr/>
          <p:nvPr/>
        </p:nvSpPr>
        <p:spPr>
          <a:xfrm>
            <a:off x="6014160" y="2000160"/>
            <a:ext cx="1056240" cy="91260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ru-RU" sz="5400">
                <a:solidFill>
                  <a:srgbClr val="000000"/>
                </a:solidFill>
                <a:latin typeface="굴림"/>
                <a:ea typeface="굴림"/>
              </a:rPr>
              <a:t>H2</a:t>
            </a:r>
            <a:endParaRPr/>
          </a:p>
        </p:txBody>
      </p:sp>
      <p:sp>
        <p:nvSpPr>
          <p:cNvPr id="130" name="CustomShape 4"/>
          <p:cNvSpPr/>
          <p:nvPr/>
        </p:nvSpPr>
        <p:spPr>
          <a:xfrm>
            <a:off x="2875320" y="4473720"/>
            <a:ext cx="1284840" cy="1499040"/>
          </a:xfrm>
          <a:prstGeom prst="arc">
            <a:avLst>
              <a:gd fmla="val 0" name="adj1"/>
              <a:gd fmla="val 0" name="adj2"/>
            </a:avLst>
          </a:prstGeom>
          <a:ln w="7920">
            <a:solidFill>
              <a:srgbClr val="000000"/>
            </a:solidFill>
            <a:round/>
          </a:ln>
        </p:spPr>
      </p:sp>
      <p:sp>
        <p:nvSpPr>
          <p:cNvPr id="131" name="CustomShape 5"/>
          <p:cNvSpPr/>
          <p:nvPr/>
        </p:nvSpPr>
        <p:spPr>
          <a:xfrm>
            <a:off x="1681560" y="2714040"/>
            <a:ext cx="1284840" cy="1499040"/>
          </a:xfrm>
          <a:prstGeom prst="arc">
            <a:avLst>
              <a:gd fmla="val 0" name="adj1"/>
              <a:gd fmla="val 0" name="adj2"/>
            </a:avLst>
          </a:prstGeom>
          <a:ln w="7920">
            <a:solidFill>
              <a:srgbClr val="000000"/>
            </a:solidFill>
            <a:round/>
          </a:ln>
        </p:spPr>
      </p:sp>
      <p:sp>
        <p:nvSpPr>
          <p:cNvPr id="132" name="CustomShape 6"/>
          <p:cNvSpPr/>
          <p:nvPr/>
        </p:nvSpPr>
        <p:spPr>
          <a:xfrm>
            <a:off x="5673240" y="2714760"/>
            <a:ext cx="1284840" cy="1499040"/>
          </a:xfrm>
          <a:prstGeom prst="arc">
            <a:avLst>
              <a:gd fmla="val 0" name="adj1"/>
              <a:gd fmla="val 0" name="adj2"/>
            </a:avLst>
          </a:prstGeom>
          <a:ln w="7920">
            <a:solidFill>
              <a:srgbClr val="000000"/>
            </a:solidFill>
            <a:round/>
          </a:ln>
        </p:spPr>
      </p:sp>
      <p:sp>
        <p:nvSpPr>
          <p:cNvPr id="133" name="CustomShape 7"/>
          <p:cNvSpPr/>
          <p:nvPr/>
        </p:nvSpPr>
        <p:spPr>
          <a:xfrm>
            <a:off x="6947280" y="4473720"/>
            <a:ext cx="1284840" cy="1499040"/>
          </a:xfrm>
          <a:prstGeom prst="arc">
            <a:avLst>
              <a:gd fmla="val 0" name="adj1"/>
              <a:gd fmla="val 0" name="adj2"/>
            </a:avLst>
          </a:prstGeom>
          <a:ln w="7920">
            <a:solidFill>
              <a:srgbClr val="000000"/>
            </a:solidFill>
            <a:round/>
          </a:ln>
        </p:spPr>
      </p:sp>
    </p:spTree>
  </p:cSld>
  <p:transition>
    <p:wedge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428760" y="1000080"/>
            <a:ext cx="8142840" cy="47818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ru-RU" sz="4400">
                <a:solidFill>
                  <a:srgbClr val="00ff00"/>
                </a:solidFill>
                <a:latin typeface="굴림"/>
                <a:ea typeface="굴림"/>
              </a:rPr>
              <a:t>2. Составьте схемы </a:t>
            </a:r>
            <a:endParaRPr/>
          </a:p>
          <a:p>
            <a:pPr algn="ctr"/>
            <a:r>
              <a:rPr b="1" lang="ru-RU" sz="4400">
                <a:solidFill>
                  <a:srgbClr val="00ff00"/>
                </a:solidFill>
                <a:latin typeface="굴림"/>
                <a:ea typeface="&lt;/prop&gt;"/>
              </a:rPr>
              <a:t>образования химических </a:t>
            </a:r>
            <a:endParaRPr/>
          </a:p>
          <a:p>
            <a:pPr algn="ctr"/>
            <a:r>
              <a:rPr b="1" lang="ru-RU" sz="4400">
                <a:solidFill>
                  <a:srgbClr val="00ff00"/>
                </a:solidFill>
                <a:latin typeface="&gt;&lt;valu"/>
                <a:ea typeface="굴림"/>
              </a:rPr>
              <a:t>связей для молекул  F2  и  </a:t>
            </a:r>
            <a:endParaRPr/>
          </a:p>
          <a:p>
            <a:pPr algn="ctr"/>
            <a:r>
              <a:rPr b="1" lang="ru-RU" sz="4400">
                <a:solidFill>
                  <a:srgbClr val="00ff00"/>
                </a:solidFill>
                <a:latin typeface="굴림"/>
                <a:ea typeface="굴림"/>
              </a:rPr>
              <a:t>NH3.</a:t>
            </a:r>
            <a:endParaRPr/>
          </a:p>
          <a:p>
            <a:pPr algn="ctr"/>
            <a:r>
              <a:rPr b="1" lang="ru-RU" sz="4400">
                <a:solidFill>
                  <a:srgbClr val="00ff00"/>
                </a:solidFill>
                <a:latin typeface="굴림"/>
                <a:ea typeface="굴림"/>
              </a:rPr>
              <a:t>Укажите тип химической</a:t>
            </a:r>
            <a:endParaRPr/>
          </a:p>
          <a:p>
            <a:pPr algn="ctr"/>
            <a:r>
              <a:rPr b="1" lang="ru-RU" sz="4400">
                <a:solidFill>
                  <a:srgbClr val="00ff00"/>
                </a:solidFill>
                <a:latin typeface="굴림"/>
                <a:ea typeface="굴림"/>
              </a:rPr>
              <a:t>связи и валентность каждого</a:t>
            </a:r>
            <a:endParaRPr/>
          </a:p>
          <a:p>
            <a:pPr algn="ctr"/>
            <a:r>
              <a:rPr b="1" lang="ru-RU" sz="4400">
                <a:solidFill>
                  <a:srgbClr val="00ff00"/>
                </a:solidFill>
                <a:latin typeface="굴림"/>
                <a:ea typeface="굴림"/>
              </a:rPr>
              <a:t>элемента. </a:t>
            </a:r>
            <a:endParaRPr/>
          </a:p>
        </p:txBody>
      </p:sp>
      <p:sp>
        <p:nvSpPr>
          <p:cNvPr id="135" name="CustomShape 2"/>
          <p:cNvSpPr/>
          <p:nvPr/>
        </p:nvSpPr>
        <p:spPr>
          <a:xfrm>
            <a:off x="7858080" y="5572080"/>
            <a:ext cx="1141920" cy="927720"/>
          </a:xfrm>
          <a:prstGeom prst="bentArrow">
            <a:avLst>
              <a:gd fmla="val 604" name="adj1"/>
              <a:gd fmla="val 116" name="adj2"/>
            </a:avLst>
          </a:prstGeom>
          <a:solidFill>
            <a:srgbClr val="c00000"/>
          </a:solidFill>
          <a:ln w="7920">
            <a:solidFill>
              <a:srgbClr val="000000"/>
            </a:solidFill>
            <a:round/>
          </a:ln>
        </p:spPr>
      </p:sp>
    </p:spTree>
  </p:cSld>
  <p:transition>
    <p:wedge/>
  </p:transition>
  <p:timing>
    <p:tnLst>
      <p:par>
        <p:cTn dur="indefinite" id="21" nodeType="tmRoot" restart="never">
          <p:childTnLst>
            <p:seq>
              <p:cTn id="2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3227760" y="428760"/>
            <a:ext cx="2277000" cy="912600"/>
          </a:xfrm>
          <a:prstGeom prst="rect">
            <a:avLst/>
          </a:prstGeom>
          <a:solidFill>
            <a:srgbClr val="92d050"/>
          </a:solidFill>
        </p:spPr>
        <p:txBody>
          <a:bodyPr bIns="45000" lIns="90000" rIns="90000" tIns="45000" wrap="none"/>
          <a:p>
            <a:pPr algn="ctr"/>
            <a:r>
              <a:rPr b="1" lang="ru-RU" sz="5400">
                <a:solidFill>
                  <a:srgbClr val="000000"/>
                </a:solidFill>
                <a:latin typeface="굴림"/>
                <a:ea typeface="굴림"/>
              </a:rPr>
              <a:t>Ответ.</a:t>
            </a:r>
            <a:endParaRPr/>
          </a:p>
        </p:txBody>
      </p:sp>
      <p:pic>
        <p:nvPicPr>
          <p:cNvPr descr="" id="13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85840" y="2571840"/>
            <a:ext cx="3812040" cy="1070640"/>
          </a:xfrm>
          <a:prstGeom prst="rect">
            <a:avLst/>
          </a:prstGeom>
        </p:spPr>
      </p:pic>
      <p:pic>
        <p:nvPicPr>
          <p:cNvPr descr="" id="138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643280" y="2571840"/>
            <a:ext cx="4213800" cy="1427760"/>
          </a:xfrm>
          <a:prstGeom prst="rect">
            <a:avLst/>
          </a:prstGeom>
        </p:spPr>
      </p:pic>
      <p:sp>
        <p:nvSpPr>
          <p:cNvPr id="139" name="CustomShape 2"/>
          <p:cNvSpPr/>
          <p:nvPr/>
        </p:nvSpPr>
        <p:spPr>
          <a:xfrm>
            <a:off x="1513440" y="1500120"/>
            <a:ext cx="980280" cy="91260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ru-RU" sz="5400">
                <a:solidFill>
                  <a:srgbClr val="00afef"/>
                </a:solidFill>
                <a:latin typeface="굴림"/>
                <a:ea typeface="굴림"/>
              </a:rPr>
              <a:t>F2</a:t>
            </a:r>
            <a:endParaRPr/>
          </a:p>
        </p:txBody>
      </p:sp>
      <p:sp>
        <p:nvSpPr>
          <p:cNvPr id="140" name="CustomShape 3"/>
          <p:cNvSpPr/>
          <p:nvPr/>
        </p:nvSpPr>
        <p:spPr>
          <a:xfrm>
            <a:off x="6088320" y="1500120"/>
            <a:ext cx="1551600" cy="91260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ru-RU" sz="5400">
                <a:solidFill>
                  <a:srgbClr val="00afef"/>
                </a:solidFill>
                <a:latin typeface="굴림"/>
                <a:ea typeface="굴림"/>
              </a:rPr>
              <a:t>NH3</a:t>
            </a:r>
            <a:endParaRPr/>
          </a:p>
        </p:txBody>
      </p:sp>
      <p:sp>
        <p:nvSpPr>
          <p:cNvPr id="141" name="CustomShape 4"/>
          <p:cNvSpPr/>
          <p:nvPr/>
        </p:nvSpPr>
        <p:spPr>
          <a:xfrm>
            <a:off x="2956680" y="2499480"/>
            <a:ext cx="784800" cy="999000"/>
          </a:xfrm>
          <a:prstGeom prst="arc">
            <a:avLst>
              <a:gd fmla="val 0" name="adj1"/>
              <a:gd fmla="val 0" name="adj2"/>
            </a:avLst>
          </a:prstGeom>
          <a:ln w="7920">
            <a:solidFill>
              <a:srgbClr val="000000"/>
            </a:solidFill>
            <a:round/>
          </a:ln>
        </p:spPr>
      </p:sp>
      <p:sp>
        <p:nvSpPr>
          <p:cNvPr id="142" name="CustomShape 5"/>
          <p:cNvSpPr/>
          <p:nvPr/>
        </p:nvSpPr>
        <p:spPr>
          <a:xfrm>
            <a:off x="3749400" y="3618000"/>
            <a:ext cx="784800" cy="999000"/>
          </a:xfrm>
          <a:prstGeom prst="arc">
            <a:avLst>
              <a:gd fmla="val 0" name="adj1"/>
              <a:gd fmla="val 0" name="adj2"/>
            </a:avLst>
          </a:prstGeom>
          <a:ln w="7920">
            <a:solidFill>
              <a:srgbClr val="000000"/>
            </a:solidFill>
            <a:round/>
          </a:ln>
        </p:spPr>
      </p:sp>
      <p:sp>
        <p:nvSpPr>
          <p:cNvPr id="143" name="CustomShape 6"/>
          <p:cNvSpPr/>
          <p:nvPr/>
        </p:nvSpPr>
        <p:spPr>
          <a:xfrm>
            <a:off x="7814160" y="2499480"/>
            <a:ext cx="784800" cy="999000"/>
          </a:xfrm>
          <a:prstGeom prst="arc">
            <a:avLst>
              <a:gd fmla="val 0" name="adj1"/>
              <a:gd fmla="val 0" name="adj2"/>
            </a:avLst>
          </a:prstGeom>
          <a:ln w="7920">
            <a:solidFill>
              <a:srgbClr val="000000"/>
            </a:solidFill>
            <a:round/>
          </a:ln>
        </p:spPr>
      </p:sp>
      <p:sp>
        <p:nvSpPr>
          <p:cNvPr id="144" name="CustomShape 7"/>
          <p:cNvSpPr/>
          <p:nvPr/>
        </p:nvSpPr>
        <p:spPr>
          <a:xfrm>
            <a:off x="7242840" y="2499480"/>
            <a:ext cx="784800" cy="999000"/>
          </a:xfrm>
          <a:prstGeom prst="arc">
            <a:avLst>
              <a:gd fmla="val 0" name="adj1"/>
              <a:gd fmla="val 0" name="adj2"/>
            </a:avLst>
          </a:prstGeom>
          <a:ln w="7920">
            <a:solidFill>
              <a:srgbClr val="000000"/>
            </a:solidFill>
            <a:round/>
          </a:ln>
        </p:spPr>
      </p:sp>
      <p:sp>
        <p:nvSpPr>
          <p:cNvPr id="145" name="CustomShape 8"/>
          <p:cNvSpPr/>
          <p:nvPr/>
        </p:nvSpPr>
        <p:spPr>
          <a:xfrm>
            <a:off x="8479080" y="2957040"/>
            <a:ext cx="784800" cy="999000"/>
          </a:xfrm>
          <a:prstGeom prst="arc">
            <a:avLst>
              <a:gd fmla="val 0" name="adj1"/>
              <a:gd fmla="val 0" name="adj2"/>
            </a:avLst>
          </a:prstGeom>
          <a:ln w="7920">
            <a:solidFill>
              <a:srgbClr val="000000"/>
            </a:solidFill>
            <a:round/>
          </a:ln>
        </p:spPr>
      </p:sp>
      <p:sp>
        <p:nvSpPr>
          <p:cNvPr id="146" name="CustomShape 9"/>
          <p:cNvSpPr/>
          <p:nvPr/>
        </p:nvSpPr>
        <p:spPr>
          <a:xfrm>
            <a:off x="7428960" y="3727800"/>
            <a:ext cx="784800" cy="999000"/>
          </a:xfrm>
          <a:prstGeom prst="arc">
            <a:avLst>
              <a:gd fmla="val 0" name="adj1"/>
              <a:gd fmla="val 0" name="adj2"/>
            </a:avLst>
          </a:prstGeom>
          <a:ln w="7920">
            <a:solidFill>
              <a:srgbClr val="000000"/>
            </a:solidFill>
            <a:round/>
          </a:ln>
        </p:spPr>
      </p:sp>
      <p:sp>
        <p:nvSpPr>
          <p:cNvPr id="147" name="CustomShape 10"/>
          <p:cNvSpPr/>
          <p:nvPr/>
        </p:nvSpPr>
        <p:spPr>
          <a:xfrm>
            <a:off x="7995240" y="3556440"/>
            <a:ext cx="784800" cy="999000"/>
          </a:xfrm>
          <a:prstGeom prst="arc">
            <a:avLst>
              <a:gd fmla="val 0" name="adj1"/>
              <a:gd fmla="val 0" name="adj2"/>
            </a:avLst>
          </a:prstGeom>
          <a:ln w="7920">
            <a:solidFill>
              <a:srgbClr val="000000"/>
            </a:solidFill>
            <a:round/>
          </a:ln>
        </p:spPr>
      </p:sp>
      <p:sp>
        <p:nvSpPr>
          <p:cNvPr id="148" name="CustomShape 11"/>
          <p:cNvSpPr/>
          <p:nvPr/>
        </p:nvSpPr>
        <p:spPr>
          <a:xfrm>
            <a:off x="8588880" y="3553560"/>
            <a:ext cx="784800" cy="999000"/>
          </a:xfrm>
          <a:prstGeom prst="arc">
            <a:avLst>
              <a:gd fmla="val 0" name="adj1"/>
              <a:gd fmla="val 0" name="adj2"/>
            </a:avLst>
          </a:prstGeom>
          <a:ln w="7920">
            <a:solidFill>
              <a:srgbClr val="000000"/>
            </a:solidFill>
            <a:round/>
          </a:ln>
        </p:spPr>
      </p:sp>
      <p:sp>
        <p:nvSpPr>
          <p:cNvPr id="149" name="CustomShape 12"/>
          <p:cNvSpPr/>
          <p:nvPr/>
        </p:nvSpPr>
        <p:spPr>
          <a:xfrm>
            <a:off x="0" y="4000680"/>
            <a:ext cx="4356720" cy="22842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3600">
                <a:solidFill>
                  <a:srgbClr val="00b050"/>
                </a:solidFill>
                <a:latin typeface="굴림"/>
                <a:ea typeface="굴림"/>
              </a:rPr>
              <a:t>Связь ковалентная</a:t>
            </a:r>
            <a:endParaRPr/>
          </a:p>
          <a:p>
            <a:r>
              <a:rPr b="1" lang="ru-RU" sz="3600">
                <a:solidFill>
                  <a:srgbClr val="00b050"/>
                </a:solidFill>
                <a:latin typeface="굴림"/>
                <a:ea typeface="굴림"/>
              </a:rPr>
              <a:t>неполярная.</a:t>
            </a:r>
            <a:endParaRPr/>
          </a:p>
          <a:p>
            <a:r>
              <a:rPr b="1" lang="ru-RU" sz="3600">
                <a:solidFill>
                  <a:srgbClr val="00b050"/>
                </a:solidFill>
                <a:latin typeface="굴림"/>
                <a:ea typeface="굴림"/>
              </a:rPr>
              <a:t>Валентность атома</a:t>
            </a:r>
            <a:endParaRPr/>
          </a:p>
          <a:p>
            <a:r>
              <a:rPr b="1" lang="ru-RU" sz="3600">
                <a:solidFill>
                  <a:srgbClr val="00b050"/>
                </a:solidFill>
                <a:latin typeface="굴림"/>
                <a:ea typeface="굴림"/>
              </a:rPr>
              <a:t>фтора равна 1.</a:t>
            </a:r>
            <a:endParaRPr/>
          </a:p>
        </p:txBody>
      </p:sp>
      <p:sp>
        <p:nvSpPr>
          <p:cNvPr id="150" name="CustomShape 13"/>
          <p:cNvSpPr/>
          <p:nvPr/>
        </p:nvSpPr>
        <p:spPr>
          <a:xfrm>
            <a:off x="4429080" y="4071960"/>
            <a:ext cx="4713840" cy="28328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3600">
                <a:solidFill>
                  <a:srgbClr val="7030a0"/>
                </a:solidFill>
                <a:latin typeface="굴림"/>
                <a:ea typeface="굴림"/>
              </a:rPr>
              <a:t>Связь ковалентная</a:t>
            </a:r>
            <a:endParaRPr/>
          </a:p>
          <a:p>
            <a:r>
              <a:rPr b="1" lang="ru-RU" sz="3600">
                <a:solidFill>
                  <a:srgbClr val="7030a0"/>
                </a:solidFill>
                <a:latin typeface="굴림"/>
                <a:ea typeface="굴림"/>
              </a:rPr>
              <a:t>полярная. </a:t>
            </a:r>
            <a:endParaRPr/>
          </a:p>
          <a:p>
            <a:r>
              <a:rPr b="1" lang="ru-RU" sz="3600">
                <a:solidFill>
                  <a:srgbClr val="7030a0"/>
                </a:solidFill>
                <a:latin typeface="굴림"/>
                <a:ea typeface="굴림"/>
              </a:rPr>
              <a:t>Валентность атома </a:t>
            </a:r>
            <a:endParaRPr/>
          </a:p>
          <a:p>
            <a:r>
              <a:rPr b="1" lang="ru-RU" sz="3600">
                <a:solidFill>
                  <a:srgbClr val="7030a0"/>
                </a:solidFill>
                <a:latin typeface="굴림"/>
                <a:ea typeface="굴림"/>
              </a:rPr>
              <a:t>азота равна 3, атома</a:t>
            </a:r>
            <a:endParaRPr/>
          </a:p>
          <a:p>
            <a:r>
              <a:rPr b="1" lang="ru-RU" sz="3600">
                <a:solidFill>
                  <a:srgbClr val="7030a0"/>
                </a:solidFill>
                <a:latin typeface="굴림"/>
                <a:ea typeface="굴림"/>
              </a:rPr>
              <a:t>водорода равна 1.</a:t>
            </a:r>
            <a:endParaRPr/>
          </a:p>
        </p:txBody>
      </p:sp>
    </p:spTree>
  </p:cSld>
  <p:transition>
    <p:wedge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CustomShape 1"/>
          <p:cNvSpPr/>
          <p:nvPr/>
        </p:nvSpPr>
        <p:spPr>
          <a:xfrm>
            <a:off x="2357280" y="785880"/>
            <a:ext cx="4570920" cy="784800"/>
          </a:xfrm>
          <a:prstGeom prst="rect">
            <a:avLst/>
          </a:prstGeom>
          <a:solidFill>
            <a:srgbClr val="ffff00"/>
          </a:solidFill>
          <a:ln w="7920">
            <a:solidFill>
              <a:srgbClr val="000000"/>
            </a:solidFill>
            <a:round/>
          </a:ln>
        </p:spPr>
      </p:sp>
      <p:sp>
        <p:nvSpPr>
          <p:cNvPr id="70" name="CustomShape 2"/>
          <p:cNvSpPr/>
          <p:nvPr/>
        </p:nvSpPr>
        <p:spPr>
          <a:xfrm>
            <a:off x="2500200" y="857160"/>
            <a:ext cx="4356720" cy="6991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4000">
                <a:solidFill>
                  <a:srgbClr val="000000"/>
                </a:solidFill>
                <a:latin typeface="Times New Roman"/>
                <a:ea typeface="굴림"/>
              </a:rPr>
              <a:t>Ковалентная связь</a:t>
            </a:r>
            <a:endParaRPr/>
          </a:p>
        </p:txBody>
      </p:sp>
      <p:sp>
        <p:nvSpPr>
          <p:cNvPr id="71" name="CustomShape 3"/>
          <p:cNvSpPr/>
          <p:nvPr/>
        </p:nvSpPr>
        <p:spPr>
          <a:xfrm>
            <a:off x="714240" y="2357280"/>
            <a:ext cx="3356640" cy="4070880"/>
          </a:xfrm>
          <a:prstGeom prst="roundRect">
            <a:avLst>
              <a:gd fmla="val 144" name="adj"/>
            </a:avLst>
          </a:prstGeom>
          <a:solidFill>
            <a:srgbClr val="ff0000"/>
          </a:solidFill>
          <a:ln w="7920">
            <a:solidFill>
              <a:srgbClr val="000000"/>
            </a:solidFill>
            <a:round/>
          </a:ln>
        </p:spPr>
      </p:sp>
      <p:sp>
        <p:nvSpPr>
          <p:cNvPr id="72" name="CustomShape 4"/>
          <p:cNvSpPr/>
          <p:nvPr/>
        </p:nvSpPr>
        <p:spPr>
          <a:xfrm>
            <a:off x="4929120" y="2286000"/>
            <a:ext cx="3356640" cy="4070880"/>
          </a:xfrm>
          <a:prstGeom prst="roundRect">
            <a:avLst>
              <a:gd fmla="val 144" name="adj"/>
            </a:avLst>
          </a:prstGeom>
          <a:solidFill>
            <a:srgbClr val="8585e0"/>
          </a:solidFill>
          <a:ln w="7920">
            <a:solidFill>
              <a:srgbClr val="000000"/>
            </a:solidFill>
            <a:round/>
          </a:ln>
        </p:spPr>
      </p:sp>
      <p:sp>
        <p:nvSpPr>
          <p:cNvPr id="73" name="CustomShape 5"/>
          <p:cNvSpPr/>
          <p:nvPr/>
        </p:nvSpPr>
        <p:spPr>
          <a:xfrm>
            <a:off x="928800" y="2500200"/>
            <a:ext cx="2999160" cy="6382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3600">
                <a:solidFill>
                  <a:srgbClr val="000000"/>
                </a:solidFill>
                <a:latin typeface="굴림"/>
                <a:ea typeface="굴림"/>
              </a:rPr>
              <a:t>неполярная</a:t>
            </a:r>
            <a:endParaRPr/>
          </a:p>
        </p:txBody>
      </p:sp>
      <p:sp>
        <p:nvSpPr>
          <p:cNvPr id="74" name="CustomShape 6"/>
          <p:cNvSpPr/>
          <p:nvPr/>
        </p:nvSpPr>
        <p:spPr>
          <a:xfrm>
            <a:off x="5072040" y="2500200"/>
            <a:ext cx="3142080" cy="6382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3600">
                <a:solidFill>
                  <a:srgbClr val="000000"/>
                </a:solidFill>
                <a:latin typeface="굴림"/>
                <a:ea typeface="굴림"/>
              </a:rPr>
              <a:t>полярная</a:t>
            </a:r>
            <a:endParaRPr/>
          </a:p>
        </p:txBody>
      </p:sp>
      <p:sp>
        <p:nvSpPr>
          <p:cNvPr id="75" name="CustomShape 7"/>
          <p:cNvSpPr/>
          <p:nvPr/>
        </p:nvSpPr>
        <p:spPr>
          <a:xfrm>
            <a:off x="785880" y="3357720"/>
            <a:ext cx="3427920" cy="2649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400">
                <a:solidFill>
                  <a:srgbClr val="000000"/>
                </a:solidFill>
                <a:latin typeface="굴림"/>
                <a:ea typeface="굴림"/>
              </a:rPr>
              <a:t>Молекула образована</a:t>
            </a:r>
            <a:endParaRPr/>
          </a:p>
          <a:p>
            <a:r>
              <a:rPr lang="ru-RU" sz="2400">
                <a:solidFill>
                  <a:srgbClr val="000000"/>
                </a:solidFill>
                <a:latin typeface="굴림"/>
                <a:ea typeface="굴림"/>
              </a:rPr>
              <a:t>атомами одного </a:t>
            </a:r>
            <a:endParaRPr/>
          </a:p>
          <a:p>
            <a:r>
              <a:rPr lang="ru-RU" sz="2400">
                <a:solidFill>
                  <a:srgbClr val="000000"/>
                </a:solidFill>
                <a:latin typeface="굴림"/>
                <a:ea typeface="굴림"/>
              </a:rPr>
              <a:t>элемента, и общая </a:t>
            </a:r>
            <a:endParaRPr/>
          </a:p>
          <a:p>
            <a:r>
              <a:rPr lang="ru-RU" sz="2400">
                <a:solidFill>
                  <a:srgbClr val="000000"/>
                </a:solidFill>
                <a:latin typeface="굴림"/>
                <a:ea typeface="굴림"/>
              </a:rPr>
              <a:t>электронная пара</a:t>
            </a:r>
            <a:endParaRPr/>
          </a:p>
          <a:p>
            <a:r>
              <a:rPr lang="ru-RU" sz="2400">
                <a:solidFill>
                  <a:srgbClr val="000000"/>
                </a:solidFill>
                <a:latin typeface="굴림"/>
                <a:ea typeface="굴림"/>
              </a:rPr>
              <a:t>принадлежит обоим </a:t>
            </a:r>
            <a:endParaRPr/>
          </a:p>
          <a:p>
            <a:r>
              <a:rPr lang="ru-RU" sz="2400">
                <a:solidFill>
                  <a:srgbClr val="000000"/>
                </a:solidFill>
                <a:latin typeface="굴림"/>
                <a:ea typeface="굴림"/>
              </a:rPr>
              <a:t>атомам в равной</a:t>
            </a:r>
            <a:endParaRPr/>
          </a:p>
          <a:p>
            <a:r>
              <a:rPr lang="ru-RU" sz="2400">
                <a:solidFill>
                  <a:srgbClr val="000000"/>
                </a:solidFill>
                <a:latin typeface="굴림"/>
                <a:ea typeface="굴림"/>
              </a:rPr>
              <a:t>степени </a:t>
            </a:r>
            <a:endParaRPr/>
          </a:p>
        </p:txBody>
      </p:sp>
      <p:sp>
        <p:nvSpPr>
          <p:cNvPr id="76" name="CustomShape 8"/>
          <p:cNvSpPr/>
          <p:nvPr/>
        </p:nvSpPr>
        <p:spPr>
          <a:xfrm>
            <a:off x="5143680" y="3000240"/>
            <a:ext cx="3213720" cy="33814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400">
                <a:solidFill>
                  <a:srgbClr val="000000"/>
                </a:solidFill>
                <a:latin typeface="굴림"/>
                <a:ea typeface="굴림"/>
              </a:rPr>
              <a:t>Молекула состоит из</a:t>
            </a:r>
            <a:endParaRPr/>
          </a:p>
          <a:p>
            <a:r>
              <a:rPr lang="ru-RU" sz="2400">
                <a:solidFill>
                  <a:srgbClr val="000000"/>
                </a:solidFill>
                <a:latin typeface="굴림"/>
                <a:ea typeface="굴림"/>
              </a:rPr>
              <a:t>атомов разных </a:t>
            </a:r>
            <a:endParaRPr/>
          </a:p>
          <a:p>
            <a:r>
              <a:rPr lang="ru-RU" sz="2400">
                <a:solidFill>
                  <a:srgbClr val="000000"/>
                </a:solidFill>
                <a:latin typeface="굴림"/>
                <a:ea typeface="굴림"/>
              </a:rPr>
              <a:t>элементов, и общая</a:t>
            </a:r>
            <a:endParaRPr/>
          </a:p>
          <a:p>
            <a:r>
              <a:rPr lang="ru-RU" sz="2400">
                <a:solidFill>
                  <a:srgbClr val="000000"/>
                </a:solidFill>
                <a:latin typeface="굴림"/>
                <a:ea typeface="굴림"/>
              </a:rPr>
              <a:t>электронная пара</a:t>
            </a:r>
            <a:endParaRPr/>
          </a:p>
          <a:p>
            <a:r>
              <a:rPr lang="ru-RU" sz="2400">
                <a:solidFill>
                  <a:srgbClr val="000000"/>
                </a:solidFill>
                <a:latin typeface="굴림"/>
                <a:ea typeface="굴림"/>
              </a:rPr>
              <a:t>смещена в сторону</a:t>
            </a:r>
            <a:endParaRPr/>
          </a:p>
          <a:p>
            <a:r>
              <a:rPr lang="ru-RU" sz="2400">
                <a:solidFill>
                  <a:srgbClr val="000000"/>
                </a:solidFill>
                <a:latin typeface="굴림"/>
                <a:ea typeface="굴림"/>
              </a:rPr>
              <a:t>атома с более </a:t>
            </a:r>
            <a:endParaRPr/>
          </a:p>
          <a:p>
            <a:r>
              <a:rPr lang="ru-RU" sz="2400">
                <a:solidFill>
                  <a:srgbClr val="000000"/>
                </a:solidFill>
                <a:latin typeface="굴림"/>
                <a:ea typeface="굴림"/>
              </a:rPr>
              <a:t>выраженными </a:t>
            </a:r>
            <a:endParaRPr/>
          </a:p>
          <a:p>
            <a:r>
              <a:rPr lang="ru-RU" sz="2400">
                <a:solidFill>
                  <a:srgbClr val="000000"/>
                </a:solidFill>
                <a:latin typeface="굴림"/>
                <a:ea typeface="굴림"/>
              </a:rPr>
              <a:t>неметаллическими</a:t>
            </a:r>
            <a:endParaRPr/>
          </a:p>
          <a:p>
            <a:r>
              <a:rPr lang="ru-RU" sz="2400">
                <a:solidFill>
                  <a:srgbClr val="000000"/>
                </a:solidFill>
                <a:latin typeface="굴림"/>
                <a:ea typeface="굴림"/>
              </a:rPr>
              <a:t>свойствами</a:t>
            </a:r>
            <a:endParaRPr/>
          </a:p>
        </p:txBody>
      </p:sp>
    </p:spTree>
  </p:cSld>
  <p:transition>
    <p:wedg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0" y="214200"/>
            <a:ext cx="9142920" cy="13086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4000">
                <a:solidFill>
                  <a:srgbClr val="0000ff"/>
                </a:solidFill>
                <a:latin typeface="굴림"/>
                <a:ea typeface="굴림"/>
              </a:rPr>
              <a:t>Полярность связи характеризуется</a:t>
            </a:r>
            <a:endParaRPr/>
          </a:p>
          <a:p>
            <a:r>
              <a:rPr b="1" lang="ru-RU" sz="4000">
                <a:solidFill>
                  <a:srgbClr val="0000ff"/>
                </a:solidFill>
                <a:latin typeface="굴림"/>
                <a:ea typeface="굴림"/>
              </a:rPr>
              <a:t>электроотрицательностью элемента.</a:t>
            </a:r>
            <a:endParaRPr/>
          </a:p>
        </p:txBody>
      </p:sp>
      <p:sp>
        <p:nvSpPr>
          <p:cNvPr id="78" name="CustomShape 2"/>
          <p:cNvSpPr/>
          <p:nvPr/>
        </p:nvSpPr>
        <p:spPr>
          <a:xfrm>
            <a:off x="214200" y="1714320"/>
            <a:ext cx="8785800" cy="14302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ru-RU" sz="4400">
                <a:solidFill>
                  <a:srgbClr val="ffff00"/>
                </a:solidFill>
                <a:latin typeface="굴림"/>
                <a:ea typeface="굴림"/>
              </a:rPr>
              <a:t>Электроотрицательность</a:t>
            </a:r>
            <a:endParaRPr/>
          </a:p>
          <a:p>
            <a:pPr algn="ctr"/>
            <a:r>
              <a:rPr b="1" lang="ru-RU" sz="4400">
                <a:solidFill>
                  <a:srgbClr val="ffff00"/>
                </a:solidFill>
                <a:latin typeface="굴림"/>
                <a:ea typeface="굴림"/>
              </a:rPr>
              <a:t>Элемента (ЭО) - </a:t>
            </a:r>
            <a:endParaRPr/>
          </a:p>
        </p:txBody>
      </p:sp>
      <p:sp>
        <p:nvSpPr>
          <p:cNvPr id="79" name="CustomShape 3"/>
          <p:cNvSpPr/>
          <p:nvPr/>
        </p:nvSpPr>
        <p:spPr>
          <a:xfrm>
            <a:off x="271800" y="3071880"/>
            <a:ext cx="8728200" cy="33814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ru-RU" sz="5400">
                <a:solidFill>
                  <a:srgbClr val="ffff00"/>
                </a:solidFill>
                <a:latin typeface="굴림"/>
                <a:ea typeface="굴림"/>
              </a:rPr>
              <a:t>это способность его</a:t>
            </a:r>
            <a:endParaRPr/>
          </a:p>
          <a:p>
            <a:r>
              <a:rPr b="1" lang="ru-RU" sz="5400">
                <a:solidFill>
                  <a:srgbClr val="ffff00"/>
                </a:solidFill>
                <a:latin typeface="굴림"/>
                <a:ea typeface="굴림"/>
              </a:rPr>
              <a:t>атомов притягивать к себе</a:t>
            </a:r>
            <a:endParaRPr/>
          </a:p>
          <a:p>
            <a:r>
              <a:rPr b="1" lang="ru-RU" sz="5400">
                <a:solidFill>
                  <a:srgbClr val="ffff00"/>
                </a:solidFill>
                <a:latin typeface="굴림"/>
                <a:ea typeface="굴림"/>
              </a:rPr>
              <a:t>общие электронные пары</a:t>
            </a:r>
            <a:endParaRPr/>
          </a:p>
          <a:p>
            <a:r>
              <a:rPr b="1" lang="ru-RU" sz="5400">
                <a:solidFill>
                  <a:srgbClr val="ffff00"/>
                </a:solidFill>
                <a:latin typeface="굴림"/>
                <a:ea typeface="굴림"/>
              </a:rPr>
              <a:t>в соединении.</a:t>
            </a:r>
            <a:endParaRPr/>
          </a:p>
        </p:txBody>
      </p:sp>
    </p:spTree>
  </p:cSld>
  <p:transition>
    <p:wedge/>
  </p:transition>
  <p:timing>
    <p:tnLst>
      <p:par>
        <p:cTn dur="indefinite" id="1" nodeType="tmRoot" restart="never">
          <p:childTnLst>
            <p:seq>
              <p:cTn id="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214200" y="214200"/>
            <a:ext cx="8714520" cy="1186920"/>
          </a:xfrm>
          <a:prstGeom prst="rect">
            <a:avLst/>
          </a:prstGeom>
          <a:gradFill>
            <a:gsLst>
              <a:gs pos="0">
                <a:srgbClr val="bebebe"/>
              </a:gs>
              <a:gs pos="100000">
                <a:srgbClr val="f8f8f8"/>
              </a:gs>
            </a:gsLst>
            <a:lin ang="16200000"/>
          </a:gradFill>
        </p:spPr>
        <p:txBody>
          <a:bodyPr bIns="45000" lIns="90000" rIns="90000" tIns="45000"/>
          <a:p>
            <a:pPr algn="ctr"/>
            <a:r>
              <a:rPr b="1" lang="ru-RU" sz="3600">
                <a:solidFill>
                  <a:srgbClr val="00c090"/>
                </a:solidFill>
                <a:latin typeface="Times New Roman"/>
                <a:ea typeface="굴림"/>
              </a:rPr>
              <a:t>ЭО – это безразмерная, условная</a:t>
            </a:r>
            <a:endParaRPr/>
          </a:p>
          <a:p>
            <a:pPr algn="ctr"/>
            <a:r>
              <a:rPr b="1" lang="ru-RU" sz="3600">
                <a:solidFill>
                  <a:srgbClr val="00c090"/>
                </a:solidFill>
                <a:latin typeface="Times New Roman"/>
                <a:ea typeface="굴림"/>
              </a:rPr>
              <a:t> </a:t>
            </a:r>
            <a:r>
              <a:rPr b="1" lang="ru-RU" sz="3600">
                <a:solidFill>
                  <a:srgbClr val="00c090"/>
                </a:solidFill>
                <a:latin typeface="Times New Roman"/>
                <a:ea typeface="굴림"/>
              </a:rPr>
              <a:t>характеристика атома элемента.</a:t>
            </a:r>
            <a:endParaRPr/>
          </a:p>
        </p:txBody>
      </p:sp>
      <p:sp>
        <p:nvSpPr>
          <p:cNvPr id="81" name="CustomShape 2"/>
          <p:cNvSpPr/>
          <p:nvPr/>
        </p:nvSpPr>
        <p:spPr>
          <a:xfrm>
            <a:off x="214200" y="1571760"/>
            <a:ext cx="8714520" cy="3137040"/>
          </a:xfrm>
          <a:prstGeom prst="rect">
            <a:avLst/>
          </a:prstGeom>
          <a:gradFill>
            <a:gsLst>
              <a:gs pos="0">
                <a:srgbClr val="a4ffd7"/>
              </a:gs>
              <a:gs pos="100000">
                <a:srgbClr val="e6fff4"/>
              </a:gs>
            </a:gsLst>
            <a:lin ang="16200000"/>
          </a:gradFill>
          <a:ln w="9360">
            <a:solidFill>
              <a:srgbClr val="00c795"/>
            </a:solidFill>
            <a:round/>
          </a:ln>
        </p:spPr>
        <p:txBody>
          <a:bodyPr bIns="45000" lIns="90000" rIns="90000" tIns="45000"/>
          <a:p>
            <a:pPr algn="ctr"/>
            <a:r>
              <a:rPr b="1" lang="ru-RU" sz="4000">
                <a:solidFill>
                  <a:srgbClr val="000080"/>
                </a:solidFill>
                <a:latin typeface="Times New Roman"/>
                <a:ea typeface="굴림"/>
              </a:rPr>
              <a:t>В периодах ЭО элементов </a:t>
            </a:r>
            <a:endParaRPr/>
          </a:p>
          <a:p>
            <a:pPr algn="ctr"/>
            <a:r>
              <a:rPr b="1" lang="ru-RU" sz="4000">
                <a:solidFill>
                  <a:srgbClr val="000080"/>
                </a:solidFill>
                <a:latin typeface="Times New Roman"/>
                <a:ea typeface="굴림"/>
              </a:rPr>
              <a:t>возрастает с увеличением заряда</a:t>
            </a:r>
            <a:endParaRPr/>
          </a:p>
          <a:p>
            <a:pPr algn="ctr"/>
            <a:r>
              <a:rPr b="1" lang="ru-RU" sz="4000">
                <a:solidFill>
                  <a:srgbClr val="000080"/>
                </a:solidFill>
                <a:latin typeface="Times New Roman"/>
                <a:ea typeface="굴림"/>
              </a:rPr>
              <a:t>ядер атомов (слева направо), </a:t>
            </a:r>
            <a:endParaRPr/>
          </a:p>
          <a:p>
            <a:pPr algn="ctr"/>
            <a:r>
              <a:rPr b="1" lang="ru-RU" sz="4000">
                <a:solidFill>
                  <a:srgbClr val="000080"/>
                </a:solidFill>
                <a:latin typeface="Times New Roman"/>
                <a:ea typeface="굴림"/>
              </a:rPr>
              <a:t>а в главных подгруппах – снизу</a:t>
            </a:r>
            <a:endParaRPr/>
          </a:p>
          <a:p>
            <a:pPr algn="ctr"/>
            <a:r>
              <a:rPr b="1" lang="ru-RU" sz="4000">
                <a:solidFill>
                  <a:srgbClr val="000080"/>
                </a:solidFill>
                <a:latin typeface="Times New Roman"/>
                <a:ea typeface="굴림"/>
              </a:rPr>
              <a:t>вверх.</a:t>
            </a:r>
            <a:endParaRPr/>
          </a:p>
        </p:txBody>
      </p:sp>
      <p:sp>
        <p:nvSpPr>
          <p:cNvPr id="82" name="CustomShape 3"/>
          <p:cNvSpPr/>
          <p:nvPr/>
        </p:nvSpPr>
        <p:spPr>
          <a:xfrm>
            <a:off x="214200" y="4857840"/>
            <a:ext cx="8714520" cy="1735560"/>
          </a:xfrm>
          <a:prstGeom prst="rect">
            <a:avLst/>
          </a:prstGeom>
          <a:solidFill>
            <a:srgbClr val="ffffff"/>
          </a:solidFill>
          <a:ln w="38160">
            <a:solidFill>
              <a:srgbClr val="ffffff"/>
            </a:solidFill>
            <a:round/>
          </a:ln>
        </p:spPr>
        <p:txBody>
          <a:bodyPr bIns="45000" lIns="90000" rIns="90000" tIns="45000"/>
          <a:p>
            <a:pPr algn="ctr"/>
            <a:r>
              <a:rPr b="1" lang="ru-RU" sz="3600">
                <a:solidFill>
                  <a:srgbClr val="00a64b"/>
                </a:solidFill>
                <a:latin typeface="Times New Roman"/>
                <a:ea typeface="굴림"/>
              </a:rPr>
              <a:t>Чем больше ЭО элемента, тем сильнее</a:t>
            </a:r>
            <a:endParaRPr/>
          </a:p>
          <a:p>
            <a:pPr algn="ctr"/>
            <a:r>
              <a:rPr b="1" lang="ru-RU" sz="3600">
                <a:solidFill>
                  <a:srgbClr val="00a64b"/>
                </a:solidFill>
                <a:latin typeface="Times New Roman"/>
                <a:ea typeface="굴림"/>
              </a:rPr>
              <a:t>его атомы притягивают электроны и </a:t>
            </a:r>
            <a:endParaRPr/>
          </a:p>
          <a:p>
            <a:pPr algn="ctr"/>
            <a:r>
              <a:rPr b="1" lang="ru-RU" sz="3600">
                <a:solidFill>
                  <a:srgbClr val="00a64b"/>
                </a:solidFill>
                <a:latin typeface="Times New Roman"/>
                <a:ea typeface="굴림"/>
              </a:rPr>
              <a:t>труднее их отдают.</a:t>
            </a:r>
            <a:endParaRPr/>
          </a:p>
        </p:txBody>
      </p:sp>
    </p:spTree>
  </p:cSld>
  <p:transition>
    <p:wedge/>
  </p:transition>
  <p:timing>
    <p:tnLst>
      <p:par>
        <p:cTn dur="indefinite" id="3" nodeType="tmRoot" restart="never">
          <p:childTnLst>
            <p:seq>
              <p:cTn id="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357120" y="214200"/>
            <a:ext cx="8499960" cy="3746520"/>
          </a:xfrm>
          <a:prstGeom prst="rect">
            <a:avLst/>
          </a:prstGeom>
          <a:solidFill>
            <a:srgbClr val="00cc99"/>
          </a:solidFill>
          <a:ln w="38160">
            <a:solidFill>
              <a:srgbClr val="ffffff"/>
            </a:solidFill>
            <a:round/>
          </a:ln>
        </p:spPr>
        <p:txBody>
          <a:bodyPr bIns="45000" lIns="90000" rIns="90000" tIns="45000"/>
          <a:p>
            <a:pPr algn="ctr"/>
            <a:r>
              <a:rPr b="1" lang="ru-RU" sz="4000">
                <a:solidFill>
                  <a:srgbClr val="000000"/>
                </a:solidFill>
                <a:latin typeface="Times New Roman"/>
                <a:ea typeface="굴림"/>
              </a:rPr>
              <a:t>Общие электронные пары</a:t>
            </a:r>
            <a:endParaRPr/>
          </a:p>
          <a:p>
            <a:pPr algn="ctr"/>
            <a:r>
              <a:rPr b="1" lang="ru-RU" sz="4000">
                <a:solidFill>
                  <a:srgbClr val="000000"/>
                </a:solidFill>
                <a:latin typeface="Times New Roman"/>
                <a:ea typeface="굴림"/>
              </a:rPr>
              <a:t>смещаются в сторону более</a:t>
            </a:r>
            <a:endParaRPr/>
          </a:p>
          <a:p>
            <a:pPr algn="ctr"/>
            <a:r>
              <a:rPr b="1" lang="ru-RU" sz="4000">
                <a:solidFill>
                  <a:srgbClr val="000000"/>
                </a:solidFill>
                <a:latin typeface="Times New Roman"/>
                <a:ea typeface="굴림"/>
              </a:rPr>
              <a:t>электроотрицательного элемента,</a:t>
            </a:r>
            <a:endParaRPr/>
          </a:p>
          <a:p>
            <a:pPr algn="ctr"/>
            <a:r>
              <a:rPr b="1" lang="ru-RU" sz="4000">
                <a:solidFill>
                  <a:srgbClr val="000000"/>
                </a:solidFill>
                <a:latin typeface="Times New Roman"/>
                <a:ea typeface="굴림"/>
              </a:rPr>
              <a:t>и чем больше разность величин</a:t>
            </a:r>
            <a:endParaRPr/>
          </a:p>
          <a:p>
            <a:pPr algn="ctr"/>
            <a:r>
              <a:rPr b="1" lang="ru-RU" sz="4000">
                <a:solidFill>
                  <a:srgbClr val="000000"/>
                </a:solidFill>
                <a:latin typeface="Times New Roman"/>
                <a:ea typeface="굴림"/>
              </a:rPr>
              <a:t>ЭО (</a:t>
            </a:r>
            <a:r>
              <a:rPr b="1" lang="ru-RU" sz="4000">
                <a:solidFill>
                  <a:srgbClr val="000000"/>
                </a:solidFill>
                <a:latin typeface="Arial Black"/>
                <a:ea typeface="굴림"/>
              </a:rPr>
              <a:t>∆</a:t>
            </a:r>
            <a:r>
              <a:rPr b="1" lang="ru-RU" sz="4000">
                <a:solidFill>
                  <a:srgbClr val="000000"/>
                </a:solidFill>
                <a:latin typeface="Times New Roman"/>
                <a:ea typeface="굴림"/>
              </a:rPr>
              <a:t>ЭО) связанных атомов,</a:t>
            </a:r>
            <a:endParaRPr/>
          </a:p>
          <a:p>
            <a:pPr algn="ctr"/>
            <a:r>
              <a:rPr b="1" lang="ru-RU" sz="4000">
                <a:solidFill>
                  <a:srgbClr val="000000"/>
                </a:solidFill>
                <a:latin typeface="Times New Roman"/>
                <a:ea typeface="굴림"/>
              </a:rPr>
              <a:t> </a:t>
            </a:r>
            <a:r>
              <a:rPr b="1" lang="ru-RU" sz="4000">
                <a:solidFill>
                  <a:srgbClr val="000000"/>
                </a:solidFill>
                <a:latin typeface="Times New Roman"/>
                <a:ea typeface="굴림"/>
              </a:rPr>
              <a:t>тем больше полярность связи.</a:t>
            </a:r>
            <a:endParaRPr/>
          </a:p>
        </p:txBody>
      </p:sp>
      <p:pic>
        <p:nvPicPr>
          <p:cNvPr descr="" id="84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14200" y="4143240"/>
            <a:ext cx="2446920" cy="1284840"/>
          </a:xfrm>
          <a:prstGeom prst="rect">
            <a:avLst/>
          </a:prstGeom>
        </p:spPr>
      </p:pic>
      <p:pic>
        <p:nvPicPr>
          <p:cNvPr descr="" id="8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3000240" y="4143240"/>
            <a:ext cx="5785200" cy="1356120"/>
          </a:xfrm>
          <a:prstGeom prst="rect">
            <a:avLst/>
          </a:prstGeom>
        </p:spPr>
      </p:pic>
      <p:sp>
        <p:nvSpPr>
          <p:cNvPr id="86" name="CustomShape 2"/>
          <p:cNvSpPr/>
          <p:nvPr/>
        </p:nvSpPr>
        <p:spPr>
          <a:xfrm>
            <a:off x="285840" y="5572080"/>
            <a:ext cx="8714520" cy="942840"/>
          </a:xfrm>
          <a:prstGeom prst="rect">
            <a:avLst/>
          </a:prstGeom>
          <a:gradFill>
            <a:gsLst>
              <a:gs pos="0">
                <a:srgbClr val="000000"/>
              </a:gs>
              <a:gs pos="50000">
                <a:srgbClr val="000000"/>
              </a:gs>
              <a:gs pos="100000">
                <a:srgbClr val="000000"/>
              </a:gs>
            </a:gsLst>
            <a:lin ang="16200000"/>
          </a:gradFill>
        </p:spPr>
        <p:txBody>
          <a:bodyPr bIns="45000" lIns="90000" rIns="90000" tIns="45000"/>
          <a:p>
            <a:r>
              <a:rPr lang="ru-RU" sz="2800">
                <a:solidFill>
                  <a:srgbClr val="ffffff"/>
                </a:solidFill>
                <a:latin typeface="Times New Roman"/>
                <a:ea typeface="굴림"/>
              </a:rPr>
              <a:t>В формулах соединений менее электроотрицательный </a:t>
            </a:r>
            <a:endParaRPr/>
          </a:p>
          <a:p>
            <a:r>
              <a:rPr lang="ru-RU" sz="2800">
                <a:solidFill>
                  <a:srgbClr val="ffffff"/>
                </a:solidFill>
                <a:latin typeface="Times New Roman"/>
                <a:ea typeface="굴림"/>
              </a:rPr>
              <a:t>элемент пишут на первом месте.</a:t>
            </a:r>
            <a:endParaRPr/>
          </a:p>
        </p:txBody>
      </p:sp>
    </p:spTree>
  </p:cSld>
  <p:transition>
    <p:wedge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329400" y="642960"/>
            <a:ext cx="8473680" cy="57574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ru-RU" sz="5400">
                <a:solidFill>
                  <a:srgbClr val="ff0000"/>
                </a:solidFill>
                <a:latin typeface="굴림"/>
                <a:ea typeface="굴림"/>
              </a:rPr>
              <a:t>Ковалентная неполярная </a:t>
            </a:r>
            <a:endParaRPr/>
          </a:p>
          <a:p>
            <a:r>
              <a:rPr b="1" lang="ru-RU" sz="5400">
                <a:solidFill>
                  <a:srgbClr val="ff0000"/>
                </a:solidFill>
                <a:latin typeface="굴림"/>
                <a:ea typeface="굴림"/>
              </a:rPr>
              <a:t>связь </a:t>
            </a:r>
            <a:r>
              <a:rPr b="1" lang="ru-RU" sz="4400">
                <a:solidFill>
                  <a:srgbClr val="ff0000"/>
                </a:solidFill>
                <a:latin typeface="굴림"/>
                <a:ea typeface="굴림"/>
              </a:rPr>
              <a:t>– это связь между </a:t>
            </a:r>
            <a:endParaRPr/>
          </a:p>
          <a:p>
            <a:r>
              <a:rPr b="1" lang="ru-RU" sz="4400">
                <a:solidFill>
                  <a:srgbClr val="ff0000"/>
                </a:solidFill>
                <a:latin typeface="굴림"/>
                <a:ea typeface="굴림"/>
              </a:rPr>
              <a:t>атомами с одинаковой </a:t>
            </a:r>
            <a:endParaRPr/>
          </a:p>
          <a:p>
            <a:r>
              <a:rPr b="1" lang="ru-RU" sz="4400">
                <a:solidFill>
                  <a:srgbClr val="ff0000"/>
                </a:solidFill>
                <a:latin typeface="굴림"/>
                <a:ea typeface="굴림"/>
              </a:rPr>
              <a:t>электроотрицательностью; </a:t>
            </a:r>
            <a:endParaRPr/>
          </a:p>
          <a:p>
            <a:r>
              <a:rPr b="1" lang="ru-RU" sz="4400">
                <a:solidFill>
                  <a:srgbClr val="ff0000"/>
                </a:solidFill>
                <a:latin typeface="굴림"/>
                <a:ea typeface="굴림"/>
              </a:rPr>
              <a:t>при её образовании общие </a:t>
            </a:r>
            <a:endParaRPr/>
          </a:p>
          <a:p>
            <a:r>
              <a:rPr b="1" lang="ru-RU" sz="4400">
                <a:solidFill>
                  <a:srgbClr val="ff0000"/>
                </a:solidFill>
                <a:latin typeface="굴림"/>
                <a:ea typeface="굴림"/>
              </a:rPr>
              <a:t>электронные пары в равной </a:t>
            </a:r>
            <a:endParaRPr/>
          </a:p>
          <a:p>
            <a:r>
              <a:rPr b="1" lang="ru-RU" sz="4400">
                <a:solidFill>
                  <a:srgbClr val="ff0000"/>
                </a:solidFill>
                <a:latin typeface="굴림"/>
                <a:ea typeface="굴림"/>
              </a:rPr>
              <a:t>степени принадлежат обоим</a:t>
            </a:r>
            <a:endParaRPr/>
          </a:p>
          <a:p>
            <a:r>
              <a:rPr b="1" lang="ru-RU" sz="4400">
                <a:solidFill>
                  <a:srgbClr val="ff0000"/>
                </a:solidFill>
                <a:latin typeface="굴림"/>
                <a:ea typeface="굴림"/>
              </a:rPr>
              <a:t>атомам. </a:t>
            </a:r>
            <a:endParaRPr/>
          </a:p>
        </p:txBody>
      </p:sp>
    </p:spTree>
  </p:cSld>
  <p:transition>
    <p:wedge/>
  </p:transition>
  <p:timing>
    <p:tnLst>
      <p:par>
        <p:cTn dur="indefinite" id="5" nodeType="tmRoot" restart="never">
          <p:childTnLst>
            <p:seq>
              <p:cTn id="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48960" y="363960"/>
            <a:ext cx="9109080" cy="64278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ru-RU" sz="5400">
                <a:solidFill>
                  <a:srgbClr val="800000"/>
                </a:solidFill>
                <a:latin typeface="굴림"/>
                <a:ea typeface="굴림"/>
              </a:rPr>
              <a:t>Ковалентная полярная </a:t>
            </a:r>
            <a:endParaRPr/>
          </a:p>
          <a:p>
            <a:r>
              <a:rPr b="1" lang="ru-RU" sz="5400">
                <a:solidFill>
                  <a:srgbClr val="800000"/>
                </a:solidFill>
                <a:latin typeface="굴림"/>
                <a:ea typeface="굴림"/>
              </a:rPr>
              <a:t>связь – </a:t>
            </a:r>
            <a:r>
              <a:rPr b="1" lang="ru-RU" sz="4400">
                <a:solidFill>
                  <a:srgbClr val="800000"/>
                </a:solidFill>
                <a:latin typeface="굴림"/>
                <a:ea typeface="굴림"/>
              </a:rPr>
              <a:t>это связь между </a:t>
            </a:r>
            <a:endParaRPr/>
          </a:p>
          <a:p>
            <a:r>
              <a:rPr b="1" lang="ru-RU" sz="4400">
                <a:solidFill>
                  <a:srgbClr val="800000"/>
                </a:solidFill>
                <a:latin typeface="굴림"/>
                <a:ea typeface="굴림"/>
              </a:rPr>
              <a:t>атомами, которые незначительно </a:t>
            </a:r>
            <a:endParaRPr/>
          </a:p>
          <a:p>
            <a:r>
              <a:rPr b="1" lang="ru-RU" sz="4400">
                <a:solidFill>
                  <a:srgbClr val="800000"/>
                </a:solidFill>
                <a:latin typeface="굴림"/>
                <a:ea typeface="굴림"/>
              </a:rPr>
              <a:t>различаются по </a:t>
            </a:r>
            <a:endParaRPr/>
          </a:p>
          <a:p>
            <a:r>
              <a:rPr b="1" lang="ru-RU" sz="4400">
                <a:solidFill>
                  <a:srgbClr val="800000"/>
                </a:solidFill>
                <a:latin typeface="굴림"/>
                <a:ea typeface="굴림"/>
              </a:rPr>
              <a:t>электроотрицательности; </a:t>
            </a:r>
            <a:endParaRPr/>
          </a:p>
          <a:p>
            <a:r>
              <a:rPr b="1" lang="ru-RU" sz="4400">
                <a:solidFill>
                  <a:srgbClr val="800000"/>
                </a:solidFill>
                <a:latin typeface="굴림"/>
                <a:ea typeface="굴림"/>
              </a:rPr>
              <a:t>общие электронные пары</a:t>
            </a:r>
            <a:endParaRPr/>
          </a:p>
          <a:p>
            <a:r>
              <a:rPr b="1" lang="ru-RU" sz="4400">
                <a:solidFill>
                  <a:srgbClr val="800000"/>
                </a:solidFill>
                <a:latin typeface="굴림"/>
                <a:ea typeface="굴림"/>
              </a:rPr>
              <a:t>смещены в сторону атома</a:t>
            </a:r>
            <a:endParaRPr/>
          </a:p>
          <a:p>
            <a:r>
              <a:rPr b="1" lang="ru-RU" sz="4400">
                <a:solidFill>
                  <a:srgbClr val="800000"/>
                </a:solidFill>
                <a:latin typeface="굴림"/>
                <a:ea typeface="굴림"/>
              </a:rPr>
              <a:t>более электроотрицательного</a:t>
            </a:r>
            <a:endParaRPr/>
          </a:p>
          <a:p>
            <a:r>
              <a:rPr b="1" lang="ru-RU" sz="4400">
                <a:solidFill>
                  <a:srgbClr val="800000"/>
                </a:solidFill>
                <a:latin typeface="굴림"/>
                <a:ea typeface="굴림"/>
              </a:rPr>
              <a:t>элемента.</a:t>
            </a:r>
            <a:endParaRPr/>
          </a:p>
        </p:txBody>
      </p:sp>
    </p:spTree>
  </p:cSld>
  <p:transition>
    <p:wedge/>
  </p:transition>
  <p:timing>
    <p:tnLst>
      <p:par>
        <p:cTn dur="indefinite" id="7" nodeType="tmRoot" restart="never">
          <p:childTnLst>
            <p:seq>
              <p:cTn id="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500040" y="0"/>
            <a:ext cx="8428680" cy="2100600"/>
          </a:xfrm>
          <a:prstGeom prst="rect">
            <a:avLst/>
          </a:prstGeom>
          <a:gradFill>
            <a:gsLst>
              <a:gs pos="0">
                <a:srgbClr val="bcbcbc"/>
              </a:gs>
              <a:gs pos="100000">
                <a:srgbClr val="ededed"/>
              </a:gs>
            </a:gsLst>
            <a:lin ang="16200000"/>
          </a:gradFill>
          <a:ln w="9360">
            <a:solidFill>
              <a:srgbClr val="000000"/>
            </a:solidFill>
            <a:round/>
          </a:ln>
        </p:spPr>
        <p:txBody>
          <a:bodyPr bIns="45000" lIns="90000" rIns="90000" tIns="45000"/>
          <a:p>
            <a:pPr algn="ctr"/>
            <a:r>
              <a:rPr b="1" lang="ru-RU" sz="4400">
                <a:solidFill>
                  <a:srgbClr val="00c090"/>
                </a:solidFill>
                <a:latin typeface="Times New Roman"/>
                <a:ea typeface="굴림"/>
              </a:rPr>
              <a:t>Алгоритм составления схемы</a:t>
            </a:r>
            <a:endParaRPr/>
          </a:p>
          <a:p>
            <a:pPr algn="ctr"/>
            <a:r>
              <a:rPr b="1" lang="ru-RU" sz="4400">
                <a:solidFill>
                  <a:srgbClr val="00c090"/>
                </a:solidFill>
                <a:latin typeface="Times New Roman"/>
                <a:ea typeface="굴림"/>
              </a:rPr>
              <a:t>образования ковалентной</a:t>
            </a:r>
            <a:endParaRPr/>
          </a:p>
          <a:p>
            <a:pPr algn="ctr"/>
            <a:r>
              <a:rPr b="1" lang="ru-RU" sz="4400">
                <a:solidFill>
                  <a:srgbClr val="00c090"/>
                </a:solidFill>
                <a:latin typeface="Times New Roman"/>
                <a:ea typeface="굴림"/>
              </a:rPr>
              <a:t>связи.</a:t>
            </a:r>
            <a:endParaRPr/>
          </a:p>
        </p:txBody>
      </p:sp>
      <p:sp>
        <p:nvSpPr>
          <p:cNvPr id="90" name="CustomShape 2"/>
          <p:cNvSpPr/>
          <p:nvPr/>
        </p:nvSpPr>
        <p:spPr>
          <a:xfrm>
            <a:off x="47520" y="2286000"/>
            <a:ext cx="8969040" cy="1430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ru-RU" sz="4400">
                <a:solidFill>
                  <a:srgbClr val="008000"/>
                </a:solidFill>
                <a:latin typeface="굴림"/>
                <a:ea typeface="굴림"/>
              </a:rPr>
              <a:t>1. Составить схемы электронного</a:t>
            </a:r>
            <a:endParaRPr/>
          </a:p>
          <a:p>
            <a:r>
              <a:rPr b="1" lang="ru-RU" sz="4400">
                <a:solidFill>
                  <a:srgbClr val="008000"/>
                </a:solidFill>
                <a:latin typeface="굴림"/>
                <a:ea typeface="굴림"/>
              </a:rPr>
              <a:t>строения атомов.</a:t>
            </a:r>
            <a:endParaRPr/>
          </a:p>
        </p:txBody>
      </p:sp>
      <p:sp>
        <p:nvSpPr>
          <p:cNvPr id="91" name="CustomShape 3"/>
          <p:cNvSpPr/>
          <p:nvPr/>
        </p:nvSpPr>
        <p:spPr>
          <a:xfrm>
            <a:off x="214200" y="3786120"/>
            <a:ext cx="8785800" cy="3198600"/>
          </a:xfrm>
          <a:prstGeom prst="rect">
            <a:avLst/>
          </a:prstGeom>
          <a:solidFill>
            <a:srgbClr val="ffff00"/>
          </a:solidFill>
        </p:spPr>
        <p:txBody>
          <a:bodyPr bIns="45000" lIns="90000" rIns="90000" tIns="45000"/>
          <a:p>
            <a:r>
              <a:rPr lang="ru-RU" sz="3600">
                <a:solidFill>
                  <a:srgbClr val="000000"/>
                </a:solidFill>
                <a:latin typeface="굴림"/>
                <a:ea typeface="굴림"/>
              </a:rPr>
              <a:t>Например, между атомами H и S (H2S):</a:t>
            </a:r>
            <a:endParaRPr/>
          </a:p>
          <a:p>
            <a:endParaRPr/>
          </a:p>
          <a:p>
            <a:r>
              <a:rPr lang="ru-RU" sz="3600">
                <a:solidFill>
                  <a:srgbClr val="000000"/>
                </a:solidFill>
                <a:latin typeface="굴림"/>
                <a:ea typeface="굴림"/>
              </a:rPr>
              <a:t>+16 S   2е- 8е- </a:t>
            </a:r>
            <a:r>
              <a:rPr lang="ru-RU" sz="3600" u="sng">
                <a:solidFill>
                  <a:srgbClr val="000000"/>
                </a:solidFill>
                <a:latin typeface="굴림"/>
                <a:ea typeface="굴림"/>
              </a:rPr>
              <a:t>6е-</a:t>
            </a:r>
            <a:r>
              <a:rPr lang="ru-RU" sz="3600">
                <a:solidFill>
                  <a:srgbClr val="000000"/>
                </a:solidFill>
                <a:latin typeface="굴림"/>
                <a:ea typeface="굴림"/>
              </a:rPr>
              <a:t>               +1 H   </a:t>
            </a:r>
            <a:r>
              <a:rPr lang="ru-RU" sz="3600" u="sng">
                <a:solidFill>
                  <a:srgbClr val="000000"/>
                </a:solidFill>
                <a:latin typeface="굴림"/>
                <a:ea typeface="굴림"/>
              </a:rPr>
              <a:t>1е-</a:t>
            </a:r>
            <a:endParaRPr/>
          </a:p>
          <a:p>
            <a:r>
              <a:rPr lang="ru-RU" sz="3600">
                <a:solidFill>
                  <a:srgbClr val="000000"/>
                </a:solidFill>
                <a:latin typeface="굴림"/>
                <a:ea typeface="굴림"/>
              </a:rPr>
              <a:t>          </a:t>
            </a:r>
            <a:r>
              <a:rPr lang="ru-RU" sz="3600">
                <a:solidFill>
                  <a:srgbClr val="000000"/>
                </a:solidFill>
                <a:latin typeface="굴림"/>
                <a:ea typeface="굴림"/>
              </a:rPr>
              <a:t>ЭО S = 2,6                  ЭО Н = 2,1     </a:t>
            </a:r>
            <a:endParaRPr/>
          </a:p>
          <a:p>
            <a:endParaRPr/>
          </a:p>
        </p:txBody>
      </p:sp>
    </p:spTree>
  </p:cSld>
  <p:transition>
    <p:wedge/>
  </p:transition>
  <p:timing>
    <p:tnLst>
      <p:par>
        <p:cTn dur="indefinite" id="9" nodeType="tmRoot" restart="never">
          <p:childTnLst>
            <p:seq>
              <p:cTn id="10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216000" y="216000"/>
            <a:ext cx="8714520" cy="19180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ru-RU" sz="4000">
                <a:solidFill>
                  <a:srgbClr val="000000"/>
                </a:solidFill>
                <a:latin typeface="굴림"/>
                <a:ea typeface="굴림"/>
              </a:rPr>
              <a:t>2. Валентные электроны каждого</a:t>
            </a:r>
            <a:endParaRPr/>
          </a:p>
          <a:p>
            <a:pPr algn="ctr"/>
            <a:r>
              <a:rPr b="1" lang="ru-RU" sz="4000">
                <a:solidFill>
                  <a:srgbClr val="000000"/>
                </a:solidFill>
                <a:latin typeface="굴림"/>
                <a:ea typeface="굴림"/>
              </a:rPr>
              <a:t>атома обозначить точками вокруг</a:t>
            </a:r>
            <a:endParaRPr/>
          </a:p>
          <a:p>
            <a:pPr algn="ctr"/>
            <a:r>
              <a:rPr b="1" lang="ru-RU" sz="4000">
                <a:solidFill>
                  <a:srgbClr val="000000"/>
                </a:solidFill>
                <a:latin typeface="굴림"/>
                <a:ea typeface="굴림"/>
              </a:rPr>
              <a:t>символа элемента.</a:t>
            </a:r>
            <a:endParaRPr/>
          </a:p>
        </p:txBody>
      </p:sp>
      <p:pic>
        <p:nvPicPr>
          <p:cNvPr descr="" id="9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786040" y="2428920"/>
            <a:ext cx="1000800" cy="1099080"/>
          </a:xfrm>
          <a:prstGeom prst="rect">
            <a:avLst/>
          </a:prstGeom>
        </p:spPr>
      </p:pic>
      <p:pic>
        <p:nvPicPr>
          <p:cNvPr descr="" id="9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000760" y="2571840"/>
            <a:ext cx="927720" cy="884880"/>
          </a:xfrm>
          <a:prstGeom prst="rect">
            <a:avLst/>
          </a:prstGeom>
        </p:spPr>
      </p:pic>
      <p:sp>
        <p:nvSpPr>
          <p:cNvPr id="95" name="CustomShape 2"/>
          <p:cNvSpPr/>
          <p:nvPr/>
        </p:nvSpPr>
        <p:spPr>
          <a:xfrm>
            <a:off x="142920" y="3929040"/>
            <a:ext cx="8785800" cy="2526840"/>
          </a:xfrm>
          <a:prstGeom prst="rect">
            <a:avLst/>
          </a:prstGeom>
          <a:solidFill>
            <a:srgbClr val="ffff00"/>
          </a:solidFill>
        </p:spPr>
        <p:txBody>
          <a:bodyPr bIns="45000" lIns="90000" rIns="90000" tIns="45000"/>
          <a:p>
            <a:r>
              <a:rPr lang="ru-RU" sz="3200">
                <a:solidFill>
                  <a:srgbClr val="000000"/>
                </a:solidFill>
                <a:latin typeface="굴림"/>
                <a:ea typeface="굴림"/>
              </a:rPr>
              <a:t>У атома серы 2 неспаренных электрона </a:t>
            </a:r>
            <a:endParaRPr/>
          </a:p>
          <a:p>
            <a:r>
              <a:rPr lang="ru-RU" sz="3200">
                <a:solidFill>
                  <a:srgbClr val="000000"/>
                </a:solidFill>
                <a:latin typeface="굴림"/>
                <a:ea typeface="굴림"/>
              </a:rPr>
              <a:t>(8-6=2) и до завершения внешнего слоя ему не хватает двух электронов, поэтому при </a:t>
            </a:r>
            <a:endParaRPr/>
          </a:p>
          <a:p>
            <a:r>
              <a:rPr lang="ru-RU" sz="3200">
                <a:solidFill>
                  <a:srgbClr val="000000"/>
                </a:solidFill>
                <a:latin typeface="굴림"/>
                <a:ea typeface="굴림"/>
              </a:rPr>
              <a:t>образовании молекулы H2S образуются две </a:t>
            </a:r>
            <a:endParaRPr/>
          </a:p>
          <a:p>
            <a:r>
              <a:rPr lang="ru-RU" sz="3200">
                <a:solidFill>
                  <a:srgbClr val="000000"/>
                </a:solidFill>
                <a:latin typeface="굴림"/>
                <a:ea typeface="굴림"/>
              </a:rPr>
              <a:t>пары общих электронов.</a:t>
            </a:r>
            <a:endParaRPr/>
          </a:p>
        </p:txBody>
      </p:sp>
    </p:spTree>
  </p:cSld>
  <p:transition>
    <p:wedge/>
  </p:transition>
  <p:timing>
    <p:tnLst>
      <p:par>
        <p:cTn dur="indefinite" id="11" nodeType="tmRoot" restart="never">
          <p:childTnLst>
            <p:seq>
              <p:cTn id="1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