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9" r:id="rId4"/>
    <p:sldId id="276" r:id="rId5"/>
    <p:sldId id="262" r:id="rId6"/>
    <p:sldId id="271" r:id="rId7"/>
    <p:sldId id="277" r:id="rId8"/>
    <p:sldId id="278" r:id="rId9"/>
    <p:sldId id="279" r:id="rId10"/>
    <p:sldId id="270" r:id="rId11"/>
    <p:sldId id="280" r:id="rId12"/>
    <p:sldId id="281" r:id="rId13"/>
    <p:sldId id="268" r:id="rId14"/>
    <p:sldId id="282" r:id="rId15"/>
    <p:sldId id="265" r:id="rId16"/>
    <p:sldId id="264" r:id="rId17"/>
    <p:sldId id="263" r:id="rId18"/>
    <p:sldId id="283" r:id="rId19"/>
    <p:sldId id="275" r:id="rId20"/>
    <p:sldId id="261" r:id="rId21"/>
    <p:sldId id="274" r:id="rId22"/>
    <p:sldId id="284" r:id="rId23"/>
    <p:sldId id="285" r:id="rId24"/>
    <p:sldId id="287" r:id="rId25"/>
    <p:sldId id="288" r:id="rId26"/>
    <p:sldId id="286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682C"/>
    <a:srgbClr val="87673D"/>
    <a:srgbClr val="A7804B"/>
    <a:srgbClr val="C1A177"/>
    <a:srgbClr val="A5AA8E"/>
    <a:srgbClr val="E1D6AD"/>
    <a:srgbClr val="FF3300"/>
    <a:srgbClr val="BEA64E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EE3EA27-0424-4136-9B7F-7CD8E12D883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D04AE4-A264-4043-9FD3-4265FA0D14E6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32FCF4-821A-4357-B791-723A9A28BB5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8DB3D9-726D-43BF-B077-64F2FE236BCC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C33DB1-8A19-4D48-A22C-196C4C00C01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07D94A-6A64-48D2-BE2E-121CDDB240B6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34554-84AB-4427-B870-9AF6CED4047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EEF0B3-20F7-4D11-9D95-036305E1C683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3C5A17-75A8-40BB-A764-5B88DF18A4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A64600-926F-46E8-894F-5E0003FEEBDA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2DA8C-0D9A-4606-8B3F-FA4F4A40B4D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F64B57-D5BE-401C-85DD-6FA773167F61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F25192-87E8-4ED3-9F3A-6E5741FE00F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1AC5A7-5ABE-47D2-B633-3FFD9CF9FE4C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588579-F793-460C-9A9F-A150E684E56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329C59-4DD0-4909-82EC-E69923C07483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0F60E7-E794-4B23-A964-EDC3F69BBCE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DAB808-A88B-4DC8-8526-ACA26B81AE0C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288261-ECE4-4E3B-ADBD-7F49186BEB9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7EB023-D014-49C9-8719-78CD5DE0B417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FCF3E4-E970-4188-9C90-27E7C9A356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15E678-9A63-447A-B761-3A2ADB7C1E7A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A1A366-796B-45E9-A175-5F0D13A22E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2C01970B-FDC8-4D83-AED3-1E07C3E1FAFB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DFF1229-D74C-4C17-BA85-4CCABC19A463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DSCF8146.JPG?uselang=r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Silvestro_Lega_-_Mazzini_morente,_1873.jpg?uselang=r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5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27838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1219200"/>
            <a:ext cx="7086600" cy="1524000"/>
          </a:xfrm>
          <a:ln w="38100">
            <a:solidFill>
              <a:srgbClr val="78682C"/>
            </a:solidFill>
          </a:ln>
        </p:spPr>
        <p:txBody>
          <a:bodyPr/>
          <a:lstStyle/>
          <a:p>
            <a:r>
              <a:rPr lang="ru-RU" sz="7200" b="1" dirty="0">
                <a:solidFill>
                  <a:schemeClr val="tx1"/>
                </a:solidFill>
                <a:latin typeface="Monotype Corsiva" pitchFamily="66" charset="0"/>
              </a:rPr>
              <a:t>Тема урока: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048000"/>
            <a:ext cx="7924800" cy="2590800"/>
          </a:xfrm>
        </p:spPr>
        <p:txBody>
          <a:bodyPr/>
          <a:lstStyle/>
          <a:p>
            <a:r>
              <a:rPr lang="ru-RU" sz="6600" b="1" dirty="0">
                <a:solidFill>
                  <a:srgbClr val="78682C"/>
                </a:solidFill>
                <a:latin typeface="Monotype Corsiva" pitchFamily="66" charset="0"/>
              </a:rPr>
              <a:t>« Нужна ли нам единая и неделимая Италия?»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7EE2B-4E22-4A47-80C2-CEE4A880D8FF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D430-A281-4A07-ADD8-94B8291DBBBB}" type="slidenum">
              <a:rPr lang="ru-RU"/>
              <a:pPr/>
              <a:t>10</a:t>
            </a:fld>
            <a:endParaRPr lang="ru-RU"/>
          </a:p>
        </p:txBody>
      </p:sp>
      <p:pic>
        <p:nvPicPr>
          <p:cNvPr id="21506" name="Picture 2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150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676400"/>
            <a:ext cx="4267200" cy="4525963"/>
          </a:xfrm>
        </p:spPr>
        <p:txBody>
          <a:bodyPr/>
          <a:lstStyle/>
          <a:p>
            <a:pPr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Итальянский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политик, патриот, писатель и философ, сыгравший важную роль в ходе первого этапа движения за национальное освобождение и либеральные реформы в XIX веке </a:t>
            </a:r>
          </a:p>
        </p:txBody>
      </p:sp>
      <p:pic>
        <p:nvPicPr>
          <p:cNvPr id="21511" name="Picture 7" descr="File:Giuseppemazzin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524000"/>
            <a:ext cx="4293870" cy="457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838200" y="6019800"/>
            <a:ext cx="3657600" cy="838200"/>
          </a:xfrm>
          <a:prstGeom prst="rect">
            <a:avLst/>
          </a:prstGeom>
          <a:solidFill>
            <a:srgbClr val="E1D6A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Джузеппе </a:t>
            </a:r>
            <a:r>
              <a:rPr lang="ru-RU" sz="2400" b="1" dirty="0" smtClean="0"/>
              <a:t>Мадзини</a:t>
            </a:r>
          </a:p>
          <a:p>
            <a:pPr algn="ctr"/>
            <a:r>
              <a:rPr lang="ru-RU" sz="2400" b="1" dirty="0" smtClean="0"/>
              <a:t>(1805-1872)</a:t>
            </a:r>
            <a:endParaRPr lang="ru-RU" sz="2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8991600" cy="1446550"/>
          </a:xfrm>
          <a:prstGeom prst="rect">
            <a:avLst/>
          </a:prstGeom>
          <a:noFill/>
          <a:ln w="38100">
            <a:solidFill>
              <a:srgbClr val="78682C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A7804B"/>
                </a:solidFill>
                <a:latin typeface="Monotype Corsiva" pitchFamily="66" charset="0"/>
              </a:rPr>
              <a:t>2)  Начало национально-освободительной борьбы и революция 1848 г.</a:t>
            </a:r>
            <a:endParaRPr lang="ru-RU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A7804B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5192-87E8-4ED3-9F3A-6E5741FE00F8}" type="slidenum">
              <a:rPr lang="ru-RU" smtClean="0"/>
              <a:pPr/>
              <a:t>11</a:t>
            </a:fld>
            <a:endParaRPr lang="ru-RU"/>
          </a:p>
        </p:txBody>
      </p:sp>
      <p:pic>
        <p:nvPicPr>
          <p:cNvPr id="9" name="Picture 2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" name="Picture 2" descr="https://upload.wikimedia.org/wikipedia/commons/thumb/2/28/DSCF8146.JPG/200px-DSCF8146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lum bright="-10000" contrast="-10000"/>
          </a:blip>
          <a:srcRect/>
          <a:stretch>
            <a:fillRect/>
          </a:stretch>
        </p:blipFill>
        <p:spPr bwMode="auto">
          <a:xfrm>
            <a:off x="2286000" y="228600"/>
            <a:ext cx="4285751" cy="57214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TextBox 10"/>
          <p:cNvSpPr txBox="1"/>
          <p:nvPr/>
        </p:nvSpPr>
        <p:spPr>
          <a:xfrm>
            <a:off x="2286000" y="5903893"/>
            <a:ext cx="464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Дом, в котором родился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Джузеппе Мадзини. Генуя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5192-87E8-4ED3-9F3A-6E5741FE00F8}" type="slidenum">
              <a:rPr lang="ru-RU" smtClean="0"/>
              <a:pPr/>
              <a:t>12</a:t>
            </a:fld>
            <a:endParaRPr lang="ru-RU"/>
          </a:p>
        </p:txBody>
      </p:sp>
      <p:pic>
        <p:nvPicPr>
          <p:cNvPr id="8" name="Picture 2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5842" name="Picture 2" descr="https://upload.wikimedia.org/wikipedia/commons/thumb/b/b6/Silvestro_Lega_-_Mazzini_morente%2C_1873.jpg/200px-Silvestro_Lega_-_Mazzini_morente%2C_1873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lum bright="-10000" contrast="20000"/>
          </a:blip>
          <a:srcRect/>
          <a:stretch>
            <a:fillRect/>
          </a:stretch>
        </p:blipFill>
        <p:spPr bwMode="auto">
          <a:xfrm>
            <a:off x="1219200" y="685800"/>
            <a:ext cx="6858000" cy="5143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TextBox 9"/>
          <p:cNvSpPr txBox="1"/>
          <p:nvPr/>
        </p:nvSpPr>
        <p:spPr>
          <a:xfrm>
            <a:off x="762000" y="5791200"/>
            <a:ext cx="815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Джузеппе Мадзини на смертном одре,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1873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05B2-53DD-477A-975C-589E2C6DA383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23D82-DD3A-43E8-AD05-84115319DBB1}" type="slidenum">
              <a:rPr lang="ru-RU"/>
              <a:pPr/>
              <a:t>13</a:t>
            </a:fld>
            <a:endParaRPr lang="ru-RU"/>
          </a:p>
        </p:txBody>
      </p:sp>
      <p:pic>
        <p:nvPicPr>
          <p:cNvPr id="19458" name="Picture 2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750"/>
            <a:ext cx="9144000" cy="6826250"/>
          </a:xfrm>
          <a:prstGeom prst="rect">
            <a:avLst/>
          </a:prstGeom>
          <a:noFill/>
        </p:spPr>
      </p:pic>
      <p:pic>
        <p:nvPicPr>
          <p:cNvPr id="19464" name="Picture 8" descr="File:Giuseppe Garibaldi portrait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219200"/>
            <a:ext cx="3543814" cy="541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304800" y="6172200"/>
            <a:ext cx="3581400" cy="685800"/>
          </a:xfrm>
          <a:prstGeom prst="rect">
            <a:avLst/>
          </a:prstGeom>
          <a:solidFill>
            <a:srgbClr val="E1D6A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Джузеппе </a:t>
            </a:r>
            <a:r>
              <a:rPr lang="ru-RU" sz="2400" b="1" dirty="0" smtClean="0"/>
              <a:t>Гарибальди</a:t>
            </a:r>
          </a:p>
          <a:p>
            <a:pPr algn="ctr"/>
            <a:r>
              <a:rPr lang="ru-RU" sz="2400" b="1" dirty="0" smtClean="0"/>
              <a:t>(1807 - 1882)</a:t>
            </a:r>
            <a:endParaRPr lang="ru-RU" sz="2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8991600" cy="1446550"/>
          </a:xfrm>
          <a:prstGeom prst="rect">
            <a:avLst/>
          </a:prstGeom>
          <a:noFill/>
          <a:ln w="38100">
            <a:solidFill>
              <a:srgbClr val="78682C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A7804B"/>
                </a:solidFill>
                <a:latin typeface="Monotype Corsiva" pitchFamily="66" charset="0"/>
              </a:rPr>
              <a:t>2)  Начало национально-освободительной борьбы и революция 1848 г.</a:t>
            </a:r>
            <a:endParaRPr lang="ru-RU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A7804B"/>
              </a:solidFill>
              <a:latin typeface="Monotype Corsiva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38600" y="1371600"/>
            <a:ext cx="51054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Живая легенда итальянского народа, бесстрашный патриот, посвятивший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свою жизнь освободительной борьбе.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5192-87E8-4ED3-9F3A-6E5741FE00F8}" type="slidenum">
              <a:rPr lang="ru-RU" smtClean="0"/>
              <a:pPr/>
              <a:t>14</a:t>
            </a:fld>
            <a:endParaRPr lang="ru-RU"/>
          </a:p>
        </p:txBody>
      </p:sp>
      <p:pic>
        <p:nvPicPr>
          <p:cNvPr id="8" name="Picture 2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750"/>
            <a:ext cx="9144000" cy="682625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0" y="1"/>
            <a:ext cx="8991600" cy="1692771"/>
          </a:xfrm>
          <a:prstGeom prst="rect">
            <a:avLst/>
          </a:prstGeom>
          <a:noFill/>
          <a:ln w="38100"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2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A7804B"/>
                </a:solidFill>
                <a:latin typeface="Monotype Corsiva" pitchFamily="66" charset="0"/>
              </a:rPr>
              <a:t>3) Камилло Кавур – «ткач единства»</a:t>
            </a:r>
            <a:endParaRPr lang="ru-RU" sz="52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A7804B"/>
              </a:solidFill>
              <a:latin typeface="Monotype Corsiva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33800" y="2743200"/>
            <a:ext cx="5410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1849 г.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король Пьемонта Карл Альберт отрёкся от престола. Королём стал его сын - Виктор Иммануил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866" name="Picture 2" descr="C:\Users\USER\Desktop\VictorEmmanuel2.jpg"/>
          <p:cNvPicPr>
            <a:picLocks noChangeAspect="1" noChangeArrowheads="1"/>
          </p:cNvPicPr>
          <p:nvPr/>
        </p:nvPicPr>
        <p:blipFill>
          <a:blip r:embed="rId3"/>
          <a:srcRect b="4667"/>
          <a:stretch>
            <a:fillRect/>
          </a:stretch>
        </p:blipFill>
        <p:spPr bwMode="auto">
          <a:xfrm>
            <a:off x="304800" y="1295400"/>
            <a:ext cx="3429000" cy="4953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TextBox 12"/>
          <p:cNvSpPr txBox="1"/>
          <p:nvPr/>
        </p:nvSpPr>
        <p:spPr>
          <a:xfrm>
            <a:off x="304800" y="6172200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Виктор Иммануил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II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C156F-914D-4A0D-A137-A6A1E171018E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114D4-8EBE-4EF6-9B8E-65A3EBBFFD42}" type="slidenum">
              <a:rPr lang="ru-RU"/>
              <a:pPr/>
              <a:t>15</a:t>
            </a:fld>
            <a:endParaRPr lang="ru-RU"/>
          </a:p>
        </p:txBody>
      </p:sp>
      <p:pic>
        <p:nvPicPr>
          <p:cNvPr id="16386" name="Picture 2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</p:spPr>
      </p:pic>
      <p:pic>
        <p:nvPicPr>
          <p:cNvPr id="16392" name="Picture 8" descr="File:Francesco Hayez 04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524000"/>
            <a:ext cx="3719513" cy="46101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609600" y="6019800"/>
            <a:ext cx="3505200" cy="838200"/>
          </a:xfrm>
          <a:prstGeom prst="rect">
            <a:avLst/>
          </a:prstGeom>
          <a:solidFill>
            <a:srgbClr val="E1D6A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Камилло де </a:t>
            </a:r>
            <a:r>
              <a:rPr lang="ru-RU" sz="2400" b="1" dirty="0" smtClean="0"/>
              <a:t>Кавур</a:t>
            </a:r>
          </a:p>
          <a:p>
            <a:pPr algn="ctr"/>
            <a:r>
              <a:rPr lang="ru-RU" sz="2400" b="1" dirty="0" smtClean="0"/>
              <a:t>(1810-1861)</a:t>
            </a:r>
            <a:endParaRPr lang="ru-RU" sz="2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1"/>
            <a:ext cx="8991600" cy="1692771"/>
          </a:xfrm>
          <a:prstGeom prst="rect">
            <a:avLst/>
          </a:prstGeom>
          <a:noFill/>
          <a:ln w="38100"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2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A7804B"/>
                </a:solidFill>
                <a:latin typeface="Monotype Corsiva" pitchFamily="66" charset="0"/>
              </a:rPr>
              <a:t>3) Камилло Кавур – «ткач единства»</a:t>
            </a:r>
            <a:endParaRPr lang="ru-RU" sz="52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A7804B"/>
              </a:solidFill>
              <a:latin typeface="Monotype Corsiva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0" y="1828800"/>
            <a:ext cx="4267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В1850 г. Виктор Иммануил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назначил главой правительства графа Камилло де Кавура, тонкого политика и искусного дипломата.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5716F-2571-4BE5-BBC5-7FCCF06DA1AA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8089-318B-4581-A85A-25A67C48A210}" type="slidenum">
              <a:rPr lang="ru-RU"/>
              <a:pPr/>
              <a:t>16</a:t>
            </a:fld>
            <a:endParaRPr lang="ru-RU"/>
          </a:p>
        </p:txBody>
      </p:sp>
      <p:pic>
        <p:nvPicPr>
          <p:cNvPr id="15362" name="Picture 2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</p:spPr>
      </p:pic>
      <p:pic>
        <p:nvPicPr>
          <p:cNvPr id="15367" name="Picture 7" descr="Камилло Бенcо ди Кавур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380508"/>
            <a:ext cx="3581400" cy="47202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57200" y="5943600"/>
            <a:ext cx="3581400" cy="685800"/>
          </a:xfrm>
          <a:prstGeom prst="rect">
            <a:avLst/>
          </a:prstGeom>
          <a:solidFill>
            <a:srgbClr val="E1D6A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Камилло де Кавур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91000" y="1905000"/>
            <a:ext cx="4572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Он приступил к активному проведению экономических реформ: заключаются сделки, снижаются таможенные тарифы, развивает промышленность, строит железные дороги.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1"/>
            <a:ext cx="8991600" cy="1692771"/>
          </a:xfrm>
          <a:prstGeom prst="rect">
            <a:avLst/>
          </a:prstGeom>
          <a:noFill/>
          <a:ln w="38100"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2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A7804B"/>
                </a:solidFill>
                <a:latin typeface="Monotype Corsiva" pitchFamily="66" charset="0"/>
              </a:rPr>
              <a:t>3) Камилло Кавур – «ткач единства»</a:t>
            </a:r>
            <a:endParaRPr lang="ru-RU" sz="52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A7804B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B2D3-A405-4D2B-9B30-4EBD2B67CB76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14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15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7F87F-DA27-4BB9-A70A-4E03EE83326A}" type="slidenum">
              <a:rPr lang="ru-RU"/>
              <a:pPr/>
              <a:t>17</a:t>
            </a:fld>
            <a:endParaRPr lang="ru-RU"/>
          </a:p>
        </p:txBody>
      </p:sp>
      <p:pic>
        <p:nvPicPr>
          <p:cNvPr id="14338" name="Picture 2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  <a:ln>
            <a:solidFill>
              <a:srgbClr val="78682C"/>
            </a:solidFill>
          </a:ln>
        </p:spPr>
      </p:pic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1676400" y="1524000"/>
            <a:ext cx="1447800" cy="914400"/>
          </a:xfrm>
          <a:prstGeom prst="rect">
            <a:avLst/>
          </a:prstGeom>
          <a:gradFill rotWithShape="1">
            <a:gsLst>
              <a:gs pos="0">
                <a:srgbClr val="E1D6AD"/>
              </a:gs>
              <a:gs pos="50000">
                <a:schemeClr val="bg1"/>
              </a:gs>
              <a:gs pos="100000">
                <a:srgbClr val="E1D6AD"/>
              </a:gs>
            </a:gsLst>
            <a:lin ang="5400000" scaled="1"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Кавур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5029200" y="1524000"/>
            <a:ext cx="2209800" cy="914400"/>
          </a:xfrm>
          <a:prstGeom prst="rect">
            <a:avLst/>
          </a:prstGeom>
          <a:gradFill rotWithShape="1">
            <a:gsLst>
              <a:gs pos="0">
                <a:srgbClr val="E1D6AD"/>
              </a:gs>
              <a:gs pos="50000">
                <a:schemeClr val="bg1"/>
              </a:gs>
              <a:gs pos="100000">
                <a:srgbClr val="E1D6AD"/>
              </a:gs>
            </a:gsLst>
            <a:lin ang="5400000" scaled="1"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/>
              <a:t>Наполеон </a:t>
            </a:r>
            <a:r>
              <a:rPr lang="en-US" sz="2400" b="1"/>
              <a:t>III</a:t>
            </a:r>
            <a:endParaRPr lang="ru-RU" sz="2400" b="1"/>
          </a:p>
        </p:txBody>
      </p:sp>
      <p:sp>
        <p:nvSpPr>
          <p:cNvPr id="14346" name="AutoShape 10"/>
          <p:cNvSpPr>
            <a:spLocks noChangeArrowheads="1"/>
          </p:cNvSpPr>
          <p:nvPr/>
        </p:nvSpPr>
        <p:spPr bwMode="auto">
          <a:xfrm>
            <a:off x="3124200" y="1676400"/>
            <a:ext cx="1905000" cy="533400"/>
          </a:xfrm>
          <a:prstGeom prst="rightArrow">
            <a:avLst>
              <a:gd name="adj1" fmla="val 50000"/>
              <a:gd name="adj2" fmla="val 89286"/>
            </a:avLst>
          </a:prstGeom>
          <a:gradFill rotWithShape="1">
            <a:gsLst>
              <a:gs pos="0">
                <a:srgbClr val="E1D6AD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/>
              <a:t>договор</a:t>
            </a:r>
          </a:p>
        </p:txBody>
      </p:sp>
      <p:sp>
        <p:nvSpPr>
          <p:cNvPr id="14347" name="AutoShape 11"/>
          <p:cNvSpPr>
            <a:spLocks noChangeArrowheads="1"/>
          </p:cNvSpPr>
          <p:nvPr/>
        </p:nvSpPr>
        <p:spPr bwMode="auto">
          <a:xfrm rot="5400000">
            <a:off x="3600450" y="2190750"/>
            <a:ext cx="723900" cy="609600"/>
          </a:xfrm>
          <a:prstGeom prst="rightArrow">
            <a:avLst>
              <a:gd name="adj1" fmla="val 50000"/>
              <a:gd name="adj2" fmla="val 29688"/>
            </a:avLst>
          </a:prstGeom>
          <a:gradFill rotWithShape="1">
            <a:gsLst>
              <a:gs pos="0">
                <a:srgbClr val="E1D6AD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vert="eaVert" wrap="none" anchor="ctr"/>
          <a:lstStyle/>
          <a:p>
            <a:pPr algn="ctr"/>
            <a:endParaRPr lang="ru-RU" b="1"/>
          </a:p>
        </p:txBody>
      </p:sp>
      <p:sp>
        <p:nvSpPr>
          <p:cNvPr id="14348" name="Oval 12"/>
          <p:cNvSpPr>
            <a:spLocks noChangeArrowheads="1"/>
          </p:cNvSpPr>
          <p:nvPr/>
        </p:nvSpPr>
        <p:spPr bwMode="auto">
          <a:xfrm>
            <a:off x="2362200" y="2895600"/>
            <a:ext cx="3200400" cy="1066800"/>
          </a:xfrm>
          <a:prstGeom prst="ellipse">
            <a:avLst/>
          </a:prstGeom>
          <a:gradFill rotWithShape="1">
            <a:gsLst>
              <a:gs pos="0">
                <a:srgbClr val="E1D6AD"/>
              </a:gs>
              <a:gs pos="50000">
                <a:schemeClr val="bg1"/>
              </a:gs>
              <a:gs pos="100000">
                <a:srgbClr val="E1D6AD"/>
              </a:gs>
            </a:gsLst>
            <a:lin ang="5400000" scaled="1"/>
          </a:gra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/>
              <a:t>1859 г. –</a:t>
            </a:r>
          </a:p>
          <a:p>
            <a:pPr algn="ctr"/>
            <a:r>
              <a:rPr lang="ru-RU" sz="2400" b="1"/>
              <a:t>Начало войны</a:t>
            </a:r>
          </a:p>
        </p:txBody>
      </p:sp>
      <p:sp>
        <p:nvSpPr>
          <p:cNvPr id="14349" name="AutoShape 13"/>
          <p:cNvSpPr>
            <a:spLocks noChangeArrowheads="1"/>
          </p:cNvSpPr>
          <p:nvPr/>
        </p:nvSpPr>
        <p:spPr bwMode="auto">
          <a:xfrm rot="2031055">
            <a:off x="2687638" y="3825875"/>
            <a:ext cx="485775" cy="722313"/>
          </a:xfrm>
          <a:prstGeom prst="downArrow">
            <a:avLst>
              <a:gd name="adj1" fmla="val 50000"/>
              <a:gd name="adj2" fmla="val 37173"/>
            </a:avLst>
          </a:prstGeom>
          <a:gradFill rotWithShape="1">
            <a:gsLst>
              <a:gs pos="0">
                <a:srgbClr val="E1D6AD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50" name="AutoShape 14"/>
          <p:cNvSpPr>
            <a:spLocks noChangeArrowheads="1"/>
          </p:cNvSpPr>
          <p:nvPr/>
        </p:nvSpPr>
        <p:spPr bwMode="auto">
          <a:xfrm rot="-2734266">
            <a:off x="5449887" y="3613151"/>
            <a:ext cx="485775" cy="914400"/>
          </a:xfrm>
          <a:prstGeom prst="downArrow">
            <a:avLst>
              <a:gd name="adj1" fmla="val 50000"/>
              <a:gd name="adj2" fmla="val 47059"/>
            </a:avLst>
          </a:prstGeom>
          <a:gradFill rotWithShape="1">
            <a:gsLst>
              <a:gs pos="0">
                <a:srgbClr val="E1D6AD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304800" y="4572000"/>
            <a:ext cx="3886200" cy="1600200"/>
          </a:xfrm>
          <a:prstGeom prst="rect">
            <a:avLst/>
          </a:prstGeom>
          <a:solidFill>
            <a:srgbClr val="E1D6A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Май – объединённые</a:t>
            </a:r>
          </a:p>
          <a:p>
            <a:pPr algn="ctr"/>
            <a:r>
              <a:rPr lang="ru-RU" sz="2400" b="1" dirty="0"/>
              <a:t> войска</a:t>
            </a:r>
          </a:p>
          <a:p>
            <a:pPr algn="ctr"/>
            <a:r>
              <a:rPr lang="ru-RU" sz="2400" b="1" dirty="0"/>
              <a:t>Нанесли поражение</a:t>
            </a:r>
          </a:p>
          <a:p>
            <a:pPr algn="ctr"/>
            <a:r>
              <a:rPr lang="ru-RU" sz="2400" b="1" dirty="0"/>
              <a:t>при </a:t>
            </a:r>
            <a:r>
              <a:rPr lang="ru-RU" sz="2400" b="1" dirty="0" err="1"/>
              <a:t>Мадженте</a:t>
            </a:r>
            <a:endParaRPr lang="ru-RU" sz="2400" b="1" dirty="0"/>
          </a:p>
        </p:txBody>
      </p:sp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4724400" y="4495800"/>
            <a:ext cx="3886200" cy="1676400"/>
          </a:xfrm>
          <a:prstGeom prst="rect">
            <a:avLst/>
          </a:prstGeom>
          <a:solidFill>
            <a:srgbClr val="E1D6A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/>
              <a:t>24 июня 1859 г. – </a:t>
            </a:r>
          </a:p>
          <a:p>
            <a:pPr algn="ctr"/>
            <a:r>
              <a:rPr lang="ru-RU" sz="2400" b="1"/>
              <a:t>битва при Сольферино,</a:t>
            </a:r>
          </a:p>
          <a:p>
            <a:pPr algn="ctr"/>
            <a:r>
              <a:rPr lang="ru-RU" sz="2400" b="1"/>
              <a:t>в которой австрийцы</a:t>
            </a:r>
          </a:p>
          <a:p>
            <a:pPr algn="ctr"/>
            <a:r>
              <a:rPr lang="ru-RU" sz="2400" b="1"/>
              <a:t>Потерпели поражение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838200" y="228600"/>
            <a:ext cx="7086600" cy="892552"/>
          </a:xfrm>
          <a:prstGeom prst="rect">
            <a:avLst/>
          </a:prstGeom>
          <a:noFill/>
          <a:ln w="57150">
            <a:solidFill>
              <a:srgbClr val="78682C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2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A7804B"/>
                </a:solidFill>
                <a:latin typeface="Monotype Corsiva" pitchFamily="66" charset="0"/>
              </a:rPr>
              <a:t>4) Война с Австрией. </a:t>
            </a:r>
            <a:endParaRPr lang="ru-RU" sz="52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A7804B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 animBg="1"/>
      <p:bldP spid="14345" grpId="0" animBg="1"/>
      <p:bldP spid="14346" grpId="0" animBg="1"/>
      <p:bldP spid="14347" grpId="0" animBg="1"/>
      <p:bldP spid="14348" grpId="0" animBg="1"/>
      <p:bldP spid="14349" grpId="0" animBg="1"/>
      <p:bldP spid="14350" grpId="0" animBg="1"/>
      <p:bldP spid="14351" grpId="0" animBg="1"/>
      <p:bldP spid="1435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5192-87E8-4ED3-9F3A-6E5741FE00F8}" type="slidenum">
              <a:rPr lang="ru-RU" smtClean="0"/>
              <a:pPr/>
              <a:t>18</a:t>
            </a:fld>
            <a:endParaRPr lang="ru-RU"/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>
            <a:lum bright="-20000" contrast="30000"/>
          </a:blip>
          <a:srcRect/>
          <a:stretch>
            <a:fillRect/>
          </a:stretch>
        </p:blipFill>
        <p:spPr bwMode="auto">
          <a:xfrm rot="5400000">
            <a:off x="1235675" y="778476"/>
            <a:ext cx="6672650" cy="548640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EAE4-37C6-4469-8D87-15AE6802742E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51687-1624-45BB-9302-4B2EE7FFF98E}" type="slidenum">
              <a:rPr lang="ru-RU"/>
              <a:pPr/>
              <a:t>19</a:t>
            </a:fld>
            <a:endParaRPr lang="ru-RU"/>
          </a:p>
        </p:txBody>
      </p:sp>
      <p:pic>
        <p:nvPicPr>
          <p:cNvPr id="29698" name="Picture 2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0" y="0"/>
            <a:ext cx="8991600" cy="830997"/>
          </a:xfrm>
          <a:prstGeom prst="rect">
            <a:avLst/>
          </a:prstGeom>
          <a:noFill/>
          <a:ln w="57150">
            <a:solidFill>
              <a:srgbClr val="78682C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A7804B"/>
                </a:solidFill>
                <a:latin typeface="Monotype Corsiva" pitchFamily="66" charset="0"/>
              </a:rPr>
              <a:t>5) Завершение объединения Италии</a:t>
            </a:r>
            <a:endParaRPr lang="ru-RU" sz="48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A7804B"/>
              </a:solidFill>
              <a:latin typeface="Monotype Corsiva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1676400"/>
            <a:ext cx="8686800" cy="3416320"/>
          </a:xfrm>
          <a:prstGeom prst="rect">
            <a:avLst/>
          </a:prstGeom>
          <a:noFill/>
          <a:ln w="38100">
            <a:solidFill>
              <a:srgbClr val="78682C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марте 1860 г. начал работать парламент, который представлял уже большую часть Италии.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апреле 1860 г. вспыхнуло восстание на Сицилии против неаполитанской династии.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FE5A7-57E2-4FB4-8803-7CD38D7953FD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5DDB-26B3-4026-9A12-07486DFAD2D8}" type="slidenum">
              <a:rPr lang="ru-RU"/>
              <a:pPr/>
              <a:t>2</a:t>
            </a:fld>
            <a:endParaRPr lang="ru-RU"/>
          </a:p>
        </p:txBody>
      </p:sp>
      <p:pic>
        <p:nvPicPr>
          <p:cNvPr id="6149" name="Picture 5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750"/>
            <a:ext cx="9144000" cy="6826250"/>
          </a:xfrm>
          <a:prstGeom prst="rect">
            <a:avLst/>
          </a:prstGeom>
          <a:noFill/>
        </p:spPr>
      </p:pic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90600"/>
            <a:ext cx="7467600" cy="4876799"/>
          </a:xfrm>
          <a:ln w="57150">
            <a:solidFill>
              <a:srgbClr val="78682C"/>
            </a:solidFill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1) Разделённая Италия;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2) Начало национально-освободительной борьбы и революция 1848 г.;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3) Камилло Кавур - "ткач единства".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4) Война с Австрией. Революция в Центральной Италии;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5) Завершение объединения Италии.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981200" y="1"/>
            <a:ext cx="49530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1A177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onotype Corsiva" pitchFamily="66" charset="0"/>
              </a:rPr>
              <a:t>План:</a:t>
            </a:r>
            <a:endParaRPr lang="ru-RU" sz="8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1A177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51D23-565A-4556-BB58-06B508E8DB02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12E9-4A7D-46B8-83C2-0400B8638EEB}" type="slidenum">
              <a:rPr lang="ru-RU"/>
              <a:pPr/>
              <a:t>20</a:t>
            </a:fld>
            <a:endParaRPr lang="ru-RU"/>
          </a:p>
        </p:txBody>
      </p:sp>
      <p:pic>
        <p:nvPicPr>
          <p:cNvPr id="12290" name="Picture 2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0" y="1"/>
            <a:ext cx="8991600" cy="830997"/>
          </a:xfrm>
          <a:prstGeom prst="rect">
            <a:avLst/>
          </a:prstGeom>
          <a:noFill/>
          <a:ln w="57150">
            <a:solidFill>
              <a:srgbClr val="78682C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A7804B"/>
                </a:solidFill>
                <a:latin typeface="Monotype Corsiva" pitchFamily="66" charset="0"/>
              </a:rPr>
              <a:t>5) Завершение объединения Италии</a:t>
            </a:r>
            <a:endParaRPr lang="ru-RU" sz="48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A7804B"/>
              </a:solidFill>
              <a:latin typeface="Monotype Corsiva" pitchFamily="66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8991600" cy="830997"/>
          </a:xfrm>
          <a:prstGeom prst="rect">
            <a:avLst/>
          </a:prstGeom>
          <a:noFill/>
          <a:ln w="57150">
            <a:solidFill>
              <a:srgbClr val="78682C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A7804B"/>
                </a:solidFill>
                <a:latin typeface="Monotype Corsiva" pitchFamily="66" charset="0"/>
              </a:rPr>
              <a:t>5) Завершение объединения Италии</a:t>
            </a:r>
            <a:endParaRPr lang="ru-RU" sz="48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A7804B"/>
              </a:solidFill>
              <a:latin typeface="Monotype Corsiva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838200"/>
            <a:ext cx="8763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Гарибальди с тысячью своих соратников на двух кораблях — «Пьемонт» и «Ломбардо» вышли из Генуэзской гавани на помощь освободительному движению на юге Италии.</a:t>
            </a:r>
          </a:p>
          <a:p>
            <a:endParaRPr lang="ru-RU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>
            <a:lum bright="-10000" contrast="20000"/>
          </a:blip>
          <a:srcRect/>
          <a:stretch>
            <a:fillRect/>
          </a:stretch>
        </p:blipFill>
        <p:spPr bwMode="auto">
          <a:xfrm>
            <a:off x="1676400" y="2667000"/>
            <a:ext cx="5791200" cy="3962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>
            <a:lum bright="-20000" contrast="30000"/>
          </a:blip>
          <a:srcRect/>
          <a:stretch>
            <a:fillRect/>
          </a:stretch>
        </p:blipFill>
        <p:spPr bwMode="auto">
          <a:xfrm rot="5400000">
            <a:off x="1235675" y="778476"/>
            <a:ext cx="6672650" cy="548640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EECA4-E335-4737-99F5-BAD9868102DC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4DFB-01B4-4217-BD2E-67E0F9313F20}" type="slidenum">
              <a:rPr lang="ru-RU"/>
              <a:pPr/>
              <a:t>21</a:t>
            </a:fld>
            <a:endParaRPr lang="ru-RU"/>
          </a:p>
        </p:txBody>
      </p:sp>
      <p:pic>
        <p:nvPicPr>
          <p:cNvPr id="25604" name="Picture 4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457200" y="1295400"/>
            <a:ext cx="83058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21 октября 1860 г. в бывшем Неаполитанском королевстве был проведён плебисцит.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В1861 г. было провозглашено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Итальянское королевство в составе Пьемонта и соединившихся с ним областей. Новое королевство насчитывало 22 млн. жителей.</a:t>
            </a:r>
          </a:p>
          <a:p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8991600" cy="830997"/>
          </a:xfrm>
          <a:prstGeom prst="rect">
            <a:avLst/>
          </a:prstGeom>
          <a:noFill/>
          <a:ln w="57150">
            <a:solidFill>
              <a:srgbClr val="78682C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A7804B"/>
                </a:solidFill>
                <a:latin typeface="Monotype Corsiva" pitchFamily="66" charset="0"/>
              </a:rPr>
              <a:t>5) Завершение объединения Италии</a:t>
            </a:r>
            <a:endParaRPr lang="ru-RU" sz="48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A7804B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C5A17-75A8-40BB-A764-5B88DF18A47A}" type="slidenum">
              <a:rPr lang="ru-RU" smtClean="0"/>
              <a:pPr/>
              <a:t>22</a:t>
            </a:fld>
            <a:endParaRPr lang="ru-RU"/>
          </a:p>
        </p:txBody>
      </p:sp>
      <p:pic>
        <p:nvPicPr>
          <p:cNvPr id="7" name="Picture 4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57200" y="3505200"/>
            <a:ext cx="8305800" cy="861774"/>
          </a:xfrm>
          <a:prstGeom prst="rect">
            <a:avLst/>
          </a:prstGeom>
          <a:noFill/>
          <a:ln w="38100">
            <a:solidFill>
              <a:srgbClr val="78682C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 июля 1866 г. - Бой при Садове.</a:t>
            </a:r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0"/>
            <a:ext cx="8991600" cy="830997"/>
          </a:xfrm>
          <a:prstGeom prst="rect">
            <a:avLst/>
          </a:prstGeom>
          <a:noFill/>
          <a:ln w="57150">
            <a:solidFill>
              <a:srgbClr val="78682C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A7804B"/>
                </a:solidFill>
                <a:latin typeface="Monotype Corsiva" pitchFamily="66" charset="0"/>
              </a:rPr>
              <a:t>5) Завершение объединения Италии</a:t>
            </a:r>
            <a:endParaRPr lang="ru-RU" sz="48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A7804B"/>
              </a:solidFill>
              <a:latin typeface="Monotype Corsiva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1524000"/>
            <a:ext cx="8305800" cy="1477328"/>
          </a:xfrm>
          <a:prstGeom prst="rect">
            <a:avLst/>
          </a:prstGeom>
          <a:noFill/>
          <a:ln w="38100">
            <a:solidFill>
              <a:srgbClr val="78682C"/>
            </a:solidFill>
          </a:ln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1866 г. Итальянская армия начала военные действия против австрийцев.</a:t>
            </a:r>
          </a:p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4648200"/>
            <a:ext cx="8305800" cy="2308324"/>
          </a:xfrm>
          <a:prstGeom prst="rect">
            <a:avLst/>
          </a:prstGeom>
          <a:noFill/>
          <a:ln w="38100">
            <a:solidFill>
              <a:srgbClr val="78682C"/>
            </a:solidFill>
          </a:ln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Летом 1870 г. – объединение Италии завершилось. Рим сделался столицей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объединенного королевства.</a:t>
            </a:r>
          </a:p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C5A17-75A8-40BB-A764-5B88DF18A47A}" type="slidenum">
              <a:rPr lang="ru-RU" smtClean="0"/>
              <a:pPr/>
              <a:t>23</a:t>
            </a:fld>
            <a:endParaRPr lang="ru-RU"/>
          </a:p>
        </p:txBody>
      </p:sp>
      <p:pic>
        <p:nvPicPr>
          <p:cNvPr id="7" name="Picture 4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0" y="838200"/>
            <a:ext cx="9144000" cy="1877437"/>
          </a:xfrm>
          <a:prstGeom prst="rect">
            <a:avLst/>
          </a:prstGeom>
          <a:noFill/>
          <a:ln w="38100">
            <a:solidFill>
              <a:srgbClr val="78682C"/>
            </a:solidFill>
          </a:ln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Какие две основные задачи были выполнены в ходе объединения Италии?</a:t>
            </a:r>
          </a:p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2800" y="1524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u="sng" dirty="0" smtClean="0"/>
              <a:t>Вывод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0" y="3124200"/>
            <a:ext cx="9144000" cy="3108543"/>
          </a:xfrm>
          <a:prstGeom prst="rect">
            <a:avLst/>
          </a:prstGeom>
          <a:noFill/>
          <a:ln w="38100">
            <a:solidFill>
              <a:srgbClr val="78682C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1. Освобождение северо-востока страны от а в австрийского господства и создание национального государства.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2. Объединение Италии создало условия для развития процесса модернизации.</a:t>
            </a:r>
          </a:p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C5A17-75A8-40BB-A764-5B88DF18A47A}" type="slidenum">
              <a:rPr lang="ru-RU" smtClean="0"/>
              <a:pPr/>
              <a:t>24</a:t>
            </a:fld>
            <a:endParaRPr lang="ru-RU"/>
          </a:p>
        </p:txBody>
      </p:sp>
      <p:pic>
        <p:nvPicPr>
          <p:cNvPr id="7" name="Picture 4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981200" y="228600"/>
            <a:ext cx="61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Продолжите фразу: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1295400"/>
            <a:ext cx="86106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Объединение Италии и создание объединённого королевства имело огромное значение для страны так как:</a:t>
            </a:r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3124200"/>
            <a:ext cx="8001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1. создавало условия для экономического развития страны;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2. реформирования государственного устройства;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 установления гражданских прав и свобод и отмены феодальных пережитков.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C5A17-75A8-40BB-A764-5B88DF18A47A}" type="slidenum">
              <a:rPr lang="ru-RU" smtClean="0"/>
              <a:pPr/>
              <a:t>25</a:t>
            </a:fld>
            <a:endParaRPr lang="ru-RU"/>
          </a:p>
        </p:txBody>
      </p:sp>
      <p:pic>
        <p:nvPicPr>
          <p:cNvPr id="7" name="Picture 4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209800" y="304800"/>
            <a:ext cx="61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Лестница успеха: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4" descr="j"/>
          <p:cNvPicPr>
            <a:picLocks noChangeAspect="1" noChangeArrowheads="1"/>
          </p:cNvPicPr>
          <p:nvPr/>
        </p:nvPicPr>
        <p:blipFill>
          <a:blip r:embed="rId3"/>
          <a:srcRect l="4269" t="12447" r="12738" b="7486"/>
          <a:stretch>
            <a:fillRect/>
          </a:stretch>
        </p:blipFill>
        <p:spPr bwMode="auto">
          <a:xfrm>
            <a:off x="1116013" y="1557338"/>
            <a:ext cx="6911975" cy="51403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C5A17-75A8-40BB-A764-5B88DF18A47A}" type="slidenum">
              <a:rPr lang="ru-RU" smtClean="0"/>
              <a:pPr/>
              <a:t>26</a:t>
            </a:fld>
            <a:endParaRPr lang="ru-RU"/>
          </a:p>
        </p:txBody>
      </p:sp>
      <p:pic>
        <p:nvPicPr>
          <p:cNvPr id="7" name="Picture 4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981200" y="228600"/>
            <a:ext cx="61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Домашнее задание: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2362200"/>
            <a:ext cx="800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Параграф 17; Вопросы.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453E1-FE90-4987-9FA5-5B1820812A2B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48C26-37B9-478E-9197-D6661E8A6EBC}" type="slidenum">
              <a:rPr lang="ru-RU"/>
              <a:pPr/>
              <a:t>3</a:t>
            </a:fld>
            <a:endParaRPr lang="ru-RU"/>
          </a:p>
        </p:txBody>
      </p:sp>
      <p:pic>
        <p:nvPicPr>
          <p:cNvPr id="9226" name="Picture 10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>
            <a:off x="0" y="31750"/>
            <a:ext cx="9144000" cy="6826250"/>
          </a:xfrm>
          <a:prstGeom prst="rect">
            <a:avLst/>
          </a:prstGeom>
          <a:noFill/>
        </p:spPr>
      </p:pic>
      <p:sp>
        <p:nvSpPr>
          <p:cNvPr id="9223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-228600" y="5029200"/>
            <a:ext cx="9144000" cy="1828800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ru-RU" b="1" dirty="0" smtClean="0"/>
              <a:t> 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решению Венского конгресса Италия вновь была раздроблена на 8 королевств и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герцогств.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27" name="Picture 11" descr="File:CongressVienn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1295400"/>
            <a:ext cx="5257800" cy="35628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Прямоугольник 11"/>
          <p:cNvSpPr/>
          <p:nvPr/>
        </p:nvSpPr>
        <p:spPr>
          <a:xfrm>
            <a:off x="838200" y="152400"/>
            <a:ext cx="7315200" cy="1015663"/>
          </a:xfrm>
          <a:prstGeom prst="rect">
            <a:avLst/>
          </a:prstGeom>
          <a:noFill/>
          <a:ln w="38100">
            <a:solidFill>
              <a:srgbClr val="78682C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A7804B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onotype Corsiva" pitchFamily="66" charset="0"/>
              </a:rPr>
              <a:t>1) Разделённая Италия:</a:t>
            </a:r>
            <a:endParaRPr lang="ru-RU" sz="60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A7804B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5192-87E8-4ED3-9F3A-6E5741FE00F8}" type="slidenum">
              <a:rPr lang="ru-RU" smtClean="0"/>
              <a:pPr/>
              <a:t>4</a:t>
            </a:fld>
            <a:endParaRPr lang="ru-RU"/>
          </a:p>
        </p:txBody>
      </p:sp>
      <p:pic>
        <p:nvPicPr>
          <p:cNvPr id="31746" name="Picture 2" descr="C:\Users\USER\Desktop\италия.jpg"/>
          <p:cNvPicPr>
            <a:picLocks noChangeAspect="1" noChangeArrowheads="1"/>
          </p:cNvPicPr>
          <p:nvPr/>
        </p:nvPicPr>
        <p:blipFill>
          <a:blip r:embed="rId2">
            <a:lum bright="-10000" contrast="20000"/>
          </a:blip>
          <a:srcRect/>
          <a:stretch>
            <a:fillRect/>
          </a:stretch>
        </p:blipFill>
        <p:spPr bwMode="auto">
          <a:xfrm>
            <a:off x="0" y="0"/>
            <a:ext cx="9144000" cy="7010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A5F36-5C9A-4256-8DBD-E5CA94DE39F0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D7040-54CF-4208-9698-4F9B905E7B91}" type="slidenum">
              <a:rPr lang="ru-RU"/>
              <a:pPr/>
              <a:t>5</a:t>
            </a:fld>
            <a:endParaRPr lang="ru-RU"/>
          </a:p>
        </p:txBody>
      </p:sp>
      <p:pic>
        <p:nvPicPr>
          <p:cNvPr id="13314" name="Picture 2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838200" y="152400"/>
            <a:ext cx="7315200" cy="1015663"/>
          </a:xfrm>
          <a:prstGeom prst="rect">
            <a:avLst/>
          </a:prstGeom>
          <a:noFill/>
          <a:ln w="38100">
            <a:solidFill>
              <a:srgbClr val="78682C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A7804B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onotype Corsiva" pitchFamily="66" charset="0"/>
              </a:rPr>
              <a:t>1) Разделённая Италия:</a:t>
            </a:r>
            <a:endParaRPr lang="ru-RU" sz="60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A7804B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12" name="Picture 8" descr="barokk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371600"/>
            <a:ext cx="2895600" cy="43489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914400" y="5943600"/>
            <a:ext cx="2209800" cy="533400"/>
          </a:xfrm>
          <a:prstGeom prst="rect">
            <a:avLst/>
          </a:prstGeom>
          <a:solidFill>
            <a:srgbClr val="E1D6A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Шёлк-сырец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29000" y="1905001"/>
            <a:ext cx="5029200" cy="3108543"/>
          </a:xfrm>
          <a:prstGeom prst="rect">
            <a:avLst/>
          </a:prstGeom>
          <a:noFill/>
          <a:ln w="38100">
            <a:solidFill>
              <a:srgbClr val="78682C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промышленном развитии Италия отставала не только от Англии и Франции, но и от Пруссии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Главной отраслью является производство шёлка-сырца.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E81AB-212A-4C65-9367-68C80DCC4C4C}" type="datetime1">
              <a:rPr lang="ru-RU"/>
              <a:pPr/>
              <a:t>05.10.2014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АНтоненкова АНжелика Викторовна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3A7B4-A144-4817-BF1F-11788B3D69C3}" type="slidenum">
              <a:rPr lang="ru-RU"/>
              <a:pPr/>
              <a:t>6</a:t>
            </a:fld>
            <a:endParaRPr lang="ru-RU"/>
          </a:p>
        </p:txBody>
      </p:sp>
      <p:pic>
        <p:nvPicPr>
          <p:cNvPr id="22530" name="Picture 2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</p:spPr>
      </p:pic>
      <p:sp>
        <p:nvSpPr>
          <p:cNvPr id="22533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1828800"/>
            <a:ext cx="8686800" cy="2362200"/>
          </a:xfrm>
          <a:ln w="38100">
            <a:solidFill>
              <a:srgbClr val="78682C"/>
            </a:solidFill>
          </a:ln>
        </p:spPr>
        <p:txBody>
          <a:bodyPr/>
          <a:lstStyle/>
          <a:p>
            <a:pPr algn="just"/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Карбонарии - название членов тайных организаций, существовавших в Италии в первой четверти 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XIX 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века. и боровшихся за объединение страны.</a:t>
            </a:r>
          </a:p>
          <a:p>
            <a:pPr>
              <a:lnSpc>
                <a:spcPct val="90000"/>
              </a:lnSpc>
            </a:pPr>
            <a:endParaRPr lang="ru-RU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228600"/>
            <a:ext cx="8991600" cy="1446550"/>
          </a:xfrm>
          <a:prstGeom prst="rect">
            <a:avLst/>
          </a:prstGeom>
          <a:noFill/>
          <a:ln w="38100">
            <a:solidFill>
              <a:srgbClr val="78682C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A7804B"/>
                </a:solidFill>
                <a:latin typeface="Monotype Corsiva" pitchFamily="66" charset="0"/>
              </a:rPr>
              <a:t>2)  Начало национально-освободительной борьбы и революция 1848 г.</a:t>
            </a:r>
            <a:endParaRPr lang="ru-RU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A7804B"/>
              </a:solidFill>
              <a:latin typeface="Monotype Corsiva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4343400"/>
            <a:ext cx="8686800" cy="2308324"/>
          </a:xfrm>
          <a:prstGeom prst="rect">
            <a:avLst/>
          </a:prstGeom>
          <a:noFill/>
          <a:ln w="38100">
            <a:solidFill>
              <a:srgbClr val="78682C"/>
            </a:solidFill>
          </a:ln>
        </p:spPr>
        <p:txBody>
          <a:bodyPr wrap="square" rtlCol="0">
            <a:spAutoFit/>
          </a:bodyPr>
          <a:lstStyle/>
          <a:p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Свержение австрийского гнёта;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Замена самодержавных монархий конституционными.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5192-87E8-4ED3-9F3A-6E5741FE00F8}" type="slidenum">
              <a:rPr lang="ru-RU" smtClean="0"/>
              <a:pPr/>
              <a:t>7</a:t>
            </a:fld>
            <a:endParaRPr lang="ru-RU"/>
          </a:p>
        </p:txBody>
      </p:sp>
      <p:pic>
        <p:nvPicPr>
          <p:cNvPr id="8" name="Picture 2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0" y="228600"/>
            <a:ext cx="8991600" cy="1446550"/>
          </a:xfrm>
          <a:prstGeom prst="rect">
            <a:avLst/>
          </a:prstGeom>
          <a:noFill/>
          <a:ln w="38100">
            <a:solidFill>
              <a:srgbClr val="78682C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A7804B"/>
                </a:solidFill>
                <a:latin typeface="Monotype Corsiva" pitchFamily="66" charset="0"/>
              </a:rPr>
              <a:t>2)  Начало национально-освободительной борьбы и революция 1848 г.</a:t>
            </a:r>
            <a:endParaRPr lang="ru-RU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A7804B"/>
              </a:solidFill>
              <a:latin typeface="Monotype Corsiva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2514600"/>
            <a:ext cx="8686800" cy="2554545"/>
          </a:xfrm>
          <a:prstGeom prst="rect">
            <a:avLst/>
          </a:prstGeom>
          <a:noFill/>
          <a:ln w="38100">
            <a:solidFill>
              <a:srgbClr val="87673D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Задание: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Прочитайте пункт плана Начало национально-освободительной борьбы и революция 1848 г. на стр. 130 учебника и заполните таблицу "Основные события 1848-1849 гг. в Италии".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5192-87E8-4ED3-9F3A-6E5741FE00F8}" type="slidenum">
              <a:rPr lang="ru-RU" smtClean="0"/>
              <a:pPr/>
              <a:t>8</a:t>
            </a:fld>
            <a:endParaRPr lang="ru-RU"/>
          </a:p>
        </p:txBody>
      </p:sp>
      <p:pic>
        <p:nvPicPr>
          <p:cNvPr id="8" name="Picture 2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0" y="152400"/>
            <a:ext cx="9144000" cy="738664"/>
          </a:xfrm>
          <a:prstGeom prst="rect">
            <a:avLst/>
          </a:prstGeom>
          <a:noFill/>
          <a:ln w="57150">
            <a:solidFill>
              <a:srgbClr val="87673D"/>
            </a:solidFill>
          </a:ln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Monotype Corsiva" pitchFamily="66" charset="0"/>
                <a:cs typeface="Times New Roman" pitchFamily="18" charset="0"/>
              </a:rPr>
              <a:t>"</a:t>
            </a:r>
            <a:r>
              <a:rPr lang="ru-RU" sz="4200" b="1" dirty="0" smtClean="0">
                <a:latin typeface="Monotype Corsiva" pitchFamily="66" charset="0"/>
                <a:cs typeface="Times New Roman" pitchFamily="18" charset="0"/>
              </a:rPr>
              <a:t>Основные события 1848-1849 гг. в Италии"</a:t>
            </a:r>
            <a:endParaRPr lang="ru-RU" sz="4200" b="1" dirty="0">
              <a:latin typeface="Monotype Corsiva" pitchFamily="66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381000" y="990600"/>
          <a:ext cx="8229600" cy="562356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3276600"/>
                <a:gridCol w="4953000"/>
              </a:tblGrid>
              <a:tr h="6985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</a:t>
                      </a:r>
                      <a:r>
                        <a:rPr lang="ru-RU" sz="3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Даты</a:t>
                      </a:r>
                      <a:endParaRPr lang="ru-RU" sz="3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latin typeface="Times New Roman"/>
                          <a:ea typeface="Times New Roman"/>
                          <a:cs typeface="Times New Roman"/>
                        </a:rPr>
                        <a:t>          </a:t>
                      </a:r>
                      <a:r>
                        <a:rPr lang="ru-RU" sz="3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События </a:t>
                      </a:r>
                      <a:endParaRPr lang="ru-RU" sz="3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04800" y="19812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81000" y="1828800"/>
            <a:ext cx="81534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fontAlgn="auto"/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12 января 1848 г.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Начало революции в Италии </a:t>
            </a:r>
          </a:p>
          <a:p>
            <a:pPr marL="514350" indent="-514350" fontAlgn="auto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 (восстание в Палермо)</a:t>
            </a:r>
          </a:p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81000" y="2819400"/>
            <a:ext cx="8077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18 марта 1848г.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Революционное движение  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 докатилось до Милана.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000" y="3810000"/>
            <a:ext cx="8077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Март 1848 г.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  Восстала и провозгласила       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 себя республикой Венеция.</a:t>
            </a:r>
          </a:p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33400" y="4800600"/>
            <a:ext cx="792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Август 1849 г.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Защитники Венеции были  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вынуждены сдаться.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" y="5791200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Начало  1849 г.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вспыхнуло восстание в Риме.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5192-87E8-4ED3-9F3A-6E5741FE00F8}" type="slidenum">
              <a:rPr lang="ru-RU" smtClean="0"/>
              <a:pPr/>
              <a:t>9</a:t>
            </a:fld>
            <a:endParaRPr lang="ru-RU"/>
          </a:p>
        </p:txBody>
      </p:sp>
      <p:pic>
        <p:nvPicPr>
          <p:cNvPr id="8" name="Picture 2" descr="Рамка (шаблон) для презентации &quot;Коричневая рамк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0" y="0"/>
            <a:ext cx="8991600" cy="1446550"/>
          </a:xfrm>
          <a:prstGeom prst="rect">
            <a:avLst/>
          </a:prstGeom>
          <a:noFill/>
          <a:ln w="38100">
            <a:solidFill>
              <a:srgbClr val="78682C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A7804B"/>
                </a:solidFill>
                <a:latin typeface="Monotype Corsiva" pitchFamily="66" charset="0"/>
              </a:rPr>
              <a:t>2)  Начало национально-освободительной борьбы и революция 1848 г.</a:t>
            </a:r>
            <a:endParaRPr lang="ru-RU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A7804B"/>
              </a:solidFill>
              <a:latin typeface="Monotype Corsiva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2667000"/>
            <a:ext cx="53340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При всенародном ликовании в Риме упразднили власть папы и провозгласили республику.</a:t>
            </a:r>
          </a:p>
          <a:p>
            <a:endParaRPr lang="ru-RU" dirty="0"/>
          </a:p>
        </p:txBody>
      </p:sp>
      <p:pic>
        <p:nvPicPr>
          <p:cNvPr id="32770" name="Picture 2" descr="C:\Users\USER\Desktop\280px-Popepiusix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1600200"/>
            <a:ext cx="3276600" cy="45872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TextBox 11"/>
          <p:cNvSpPr txBox="1"/>
          <p:nvPr/>
        </p:nvSpPr>
        <p:spPr>
          <a:xfrm>
            <a:off x="6477000" y="61722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Пий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IX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1805</TotalTime>
  <Words>782</Words>
  <Application>Microsoft PowerPoint</Application>
  <PresentationFormat>Экран (4:3)</PresentationFormat>
  <Paragraphs>155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Оформление по умолчанию</vt:lpstr>
      <vt:lpstr>Тема урока: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83</cp:revision>
  <cp:lastPrinted>1601-01-01T00:00:00Z</cp:lastPrinted>
  <dcterms:created xsi:type="dcterms:W3CDTF">1601-01-01T00:00:00Z</dcterms:created>
  <dcterms:modified xsi:type="dcterms:W3CDTF">2014-10-05T20:02:03Z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