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79" r:id="rId4"/>
    <p:sldId id="280" r:id="rId5"/>
    <p:sldId id="257" r:id="rId6"/>
    <p:sldId id="258" r:id="rId7"/>
    <p:sldId id="261" r:id="rId8"/>
    <p:sldId id="260" r:id="rId9"/>
    <p:sldId id="281" r:id="rId10"/>
    <p:sldId id="262" r:id="rId11"/>
    <p:sldId id="263" r:id="rId12"/>
    <p:sldId id="265" r:id="rId13"/>
    <p:sldId id="264" r:id="rId14"/>
    <p:sldId id="269" r:id="rId15"/>
    <p:sldId id="270" r:id="rId16"/>
    <p:sldId id="272" r:id="rId17"/>
    <p:sldId id="271" r:id="rId18"/>
    <p:sldId id="273" r:id="rId19"/>
    <p:sldId id="275" r:id="rId20"/>
    <p:sldId id="274" r:id="rId21"/>
    <p:sldId id="278" r:id="rId22"/>
    <p:sldId id="26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3B3721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AE0D-4F83-440A-A508-16797C1DB80C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B3C2-D874-44D2-AB1B-D75D924B5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AE0D-4F83-440A-A508-16797C1DB80C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B3C2-D874-44D2-AB1B-D75D924B5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AE0D-4F83-440A-A508-16797C1DB80C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B3C2-D874-44D2-AB1B-D75D924B5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AE0D-4F83-440A-A508-16797C1DB80C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B3C2-D874-44D2-AB1B-D75D924B5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AE0D-4F83-440A-A508-16797C1DB80C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B3C2-D874-44D2-AB1B-D75D924B5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AE0D-4F83-440A-A508-16797C1DB80C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B3C2-D874-44D2-AB1B-D75D924B5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AE0D-4F83-440A-A508-16797C1DB80C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B3C2-D874-44D2-AB1B-D75D924B5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AE0D-4F83-440A-A508-16797C1DB80C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B3C2-D874-44D2-AB1B-D75D924B5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AE0D-4F83-440A-A508-16797C1DB80C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B3C2-D874-44D2-AB1B-D75D924B5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AE0D-4F83-440A-A508-16797C1DB80C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B3C2-D874-44D2-AB1B-D75D924B5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AE0D-4F83-440A-A508-16797C1DB80C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B3C2-D874-44D2-AB1B-D75D924B5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BAE0D-4F83-440A-A508-16797C1DB80C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2B3C2-D874-44D2-AB1B-D75D924B5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252536" y="3789040"/>
            <a:ext cx="9324528" cy="29523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600" dirty="0" smtClean="0">
                <a:latin typeface="Comic Sans MS" pitchFamily="66" charset="0"/>
              </a:rPr>
              <a:t>	</a:t>
            </a:r>
            <a:r>
              <a:rPr lang="ru-RU" sz="2600" dirty="0" smtClean="0">
                <a:solidFill>
                  <a:srgbClr val="3B3721"/>
                </a:solidFill>
                <a:latin typeface="Comic Sans MS" pitchFamily="66" charset="0"/>
              </a:rPr>
              <a:t>Пришли морозы. Татары страдали от холода и </a:t>
            </a:r>
            <a:r>
              <a:rPr lang="ru-RU" sz="2600" dirty="0" err="1" smtClean="0">
                <a:solidFill>
                  <a:srgbClr val="3B3721"/>
                </a:solidFill>
                <a:latin typeface="Comic Sans MS" pitchFamily="66" charset="0"/>
              </a:rPr>
              <a:t>голо-да</a:t>
            </a:r>
            <a:r>
              <a:rPr lang="ru-RU" sz="2600" dirty="0" smtClean="0">
                <a:solidFill>
                  <a:srgbClr val="3B3721"/>
                </a:solidFill>
                <a:latin typeface="Comic Sans MS" pitchFamily="66" charset="0"/>
              </a:rPr>
              <a:t>, гибли кони. А </a:t>
            </a:r>
            <a:r>
              <a:rPr lang="ru-RU" sz="2600" dirty="0" smtClean="0">
                <a:solidFill>
                  <a:srgbClr val="FF0000"/>
                </a:solidFill>
                <a:latin typeface="Comic Sans MS" pitchFamily="66" charset="0"/>
              </a:rPr>
              <a:t>у русского народа на родной земле был надёжный тыл</a:t>
            </a:r>
            <a:r>
              <a:rPr lang="ru-RU" sz="2600" dirty="0" smtClean="0">
                <a:solidFill>
                  <a:srgbClr val="3B3721"/>
                </a:solidFill>
                <a:latin typeface="Comic Sans MS" pitchFamily="66" charset="0"/>
              </a:rPr>
              <a:t>, запасы продовольствия, корм для коней. Иван </a:t>
            </a:r>
            <a:r>
              <a:rPr lang="en-US" sz="2600" dirty="0" smtClean="0">
                <a:solidFill>
                  <a:srgbClr val="3B3721"/>
                </a:solidFill>
                <a:latin typeface="Comic Sans MS" pitchFamily="66" charset="0"/>
              </a:rPr>
              <a:t>III</a:t>
            </a:r>
            <a:r>
              <a:rPr lang="ru-RU" sz="2600" dirty="0" smtClean="0">
                <a:solidFill>
                  <a:srgbClr val="3B3721"/>
                </a:solidFill>
                <a:latin typeface="Comic Sans MS" pitchFamily="66" charset="0"/>
              </a:rPr>
              <a:t> убедился, что татары не пройдут, </a:t>
            </a:r>
            <a:r>
              <a:rPr lang="ru-RU" sz="2600" dirty="0" err="1" smtClean="0">
                <a:solidFill>
                  <a:srgbClr val="3B3721"/>
                </a:solidFill>
                <a:latin typeface="Comic Sans MS" pitchFamily="66" charset="0"/>
              </a:rPr>
              <a:t>ре-шил</a:t>
            </a:r>
            <a:r>
              <a:rPr lang="ru-RU" sz="2600" dirty="0" smtClean="0">
                <a:solidFill>
                  <a:srgbClr val="3B3721"/>
                </a:solidFill>
                <a:latin typeface="Comic Sans MS" pitchFamily="66" charset="0"/>
              </a:rPr>
              <a:t> отвести свои войска на зимние квартиры. </a:t>
            </a:r>
            <a:r>
              <a:rPr lang="ru-RU" sz="2600" dirty="0" err="1" smtClean="0">
                <a:solidFill>
                  <a:srgbClr val="3B3721"/>
                </a:solidFill>
                <a:latin typeface="Comic Sans MS" pitchFamily="66" charset="0"/>
              </a:rPr>
              <a:t>Неожи-данно</a:t>
            </a:r>
            <a:r>
              <a:rPr lang="ru-RU" sz="2600" dirty="0" smtClean="0">
                <a:solidFill>
                  <a:srgbClr val="3B3721"/>
                </a:solidFill>
                <a:latin typeface="Comic Sans MS" pitchFamily="66" charset="0"/>
              </a:rPr>
              <a:t> </a:t>
            </a:r>
            <a:r>
              <a:rPr lang="ru-RU" sz="2600" dirty="0" smtClean="0">
                <a:solidFill>
                  <a:srgbClr val="FF0000"/>
                </a:solidFill>
                <a:latin typeface="Comic Sans MS" pitchFamily="66" charset="0"/>
              </a:rPr>
              <a:t>татары обратились в бегство</a:t>
            </a:r>
            <a:r>
              <a:rPr lang="ru-RU" sz="2600" dirty="0" smtClean="0">
                <a:solidFill>
                  <a:srgbClr val="3B3721"/>
                </a:solidFill>
                <a:latin typeface="Comic Sans MS" pitchFamily="66" charset="0"/>
              </a:rPr>
              <a:t>, решив, что если Русь отдаёт им берег, значит хочет с ними биться.</a:t>
            </a:r>
            <a:endParaRPr lang="ru-RU" sz="2600" dirty="0">
              <a:solidFill>
                <a:srgbClr val="3B3721"/>
              </a:solidFill>
              <a:latin typeface="Comic Sans MS" pitchFamily="66" charset="0"/>
            </a:endParaRPr>
          </a:p>
        </p:txBody>
      </p:sp>
      <p:pic>
        <p:nvPicPr>
          <p:cNvPr id="9" name="Содержимое 8" descr="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5769"/>
          <a:stretch>
            <a:fillRect/>
          </a:stretch>
        </p:blipFill>
        <p:spPr>
          <a:xfrm>
            <a:off x="971600" y="188640"/>
            <a:ext cx="7235997" cy="3744416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3528" y="5272608"/>
            <a:ext cx="8291264" cy="161277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Этот день –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11 ноября 1480 года 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– принято считать днём освобождения Руси от монголо-татарского ига.</a:t>
            </a:r>
            <a:endParaRPr lang="ru-RU" dirty="0">
              <a:solidFill>
                <a:srgbClr val="3B3721"/>
              </a:solidFill>
              <a:latin typeface="Comic Sans MS" pitchFamily="66" charset="0"/>
            </a:endParaRPr>
          </a:p>
        </p:txBody>
      </p:sp>
      <p:pic>
        <p:nvPicPr>
          <p:cNvPr id="9" name="Содержимое 8" descr="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332656"/>
            <a:ext cx="7236804" cy="4824536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  Работа по учебнику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43808" y="1628800"/>
            <a:ext cx="5688632" cy="3960440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14350" indent="-514350" algn="ctr">
              <a:buNone/>
            </a:pPr>
            <a:r>
              <a:rPr lang="ru-RU" dirty="0" smtClean="0">
                <a:solidFill>
                  <a:srgbClr val="008000"/>
                </a:solidFill>
                <a:latin typeface="Comic Sans MS" pitchFamily="66" charset="0"/>
              </a:rPr>
              <a:t>Прочитайте текст </a:t>
            </a:r>
          </a:p>
          <a:p>
            <a:pPr marL="514350" indent="-514350" algn="ctr">
              <a:buNone/>
            </a:pPr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«Путешествие </a:t>
            </a:r>
          </a:p>
          <a:p>
            <a:pPr marL="514350" indent="-514350" algn="ctr">
              <a:buNone/>
            </a:pPr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в древнюю Москву»</a:t>
            </a:r>
            <a:r>
              <a:rPr lang="ru-RU" dirty="0" smtClean="0">
                <a:solidFill>
                  <a:srgbClr val="008000"/>
                </a:solidFill>
                <a:latin typeface="Comic Sans MS" pitchFamily="66" charset="0"/>
              </a:rPr>
              <a:t>  </a:t>
            </a:r>
          </a:p>
          <a:p>
            <a:pPr marL="514350" indent="-514350" algn="ctr">
              <a:buNone/>
            </a:pPr>
            <a:r>
              <a:rPr lang="ru-RU" dirty="0" smtClean="0">
                <a:solidFill>
                  <a:srgbClr val="008000"/>
                </a:solidFill>
                <a:latin typeface="Comic Sans MS" pitchFamily="66" charset="0"/>
              </a:rPr>
              <a:t>на с.76-78 учебника. </a:t>
            </a:r>
          </a:p>
          <a:p>
            <a:pPr marL="514350" indent="-514350" algn="ctr">
              <a:buNone/>
            </a:pPr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514350" indent="-514350" algn="ctr"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Какие изменения </a:t>
            </a:r>
          </a:p>
          <a:p>
            <a:pPr marL="514350" indent="-514350" algn="ctr">
              <a:buNone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в облике Кремля </a:t>
            </a:r>
          </a:p>
          <a:p>
            <a:pPr marL="514350" indent="-514350" algn="ctr">
              <a:buNone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произошли при Иване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III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?</a:t>
            </a:r>
            <a:endParaRPr lang="ru-RU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C:\Users\1\Pictures\2014-07-05\M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168722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216024" y="3933056"/>
            <a:ext cx="9252520" cy="27363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В конце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XV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века 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началась перестройка Кремля.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Были возведены  новые стены из красного   кирпича и башни. 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Башни располагались одна от другой на расстоянии ружейного выстрела. Вокруг стен были выкопаны рвы, соединённые с Москвой-рекой и рекой Неглинкой.</a:t>
            </a:r>
            <a:endParaRPr lang="ru-RU" dirty="0">
              <a:solidFill>
                <a:srgbClr val="3B372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41034" y="5949280"/>
            <a:ext cx="263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3B3721"/>
                </a:solidFill>
              </a:rPr>
              <a:t>ʹ</a:t>
            </a:r>
            <a:endParaRPr lang="ru-RU" sz="2800" b="1" dirty="0">
              <a:solidFill>
                <a:srgbClr val="3B3721"/>
              </a:solidFill>
            </a:endParaRPr>
          </a:p>
        </p:txBody>
      </p:sp>
      <p:pic>
        <p:nvPicPr>
          <p:cNvPr id="8" name="Содержимое 7" descr="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23640"/>
          <a:stretch>
            <a:fillRect/>
          </a:stretch>
        </p:blipFill>
        <p:spPr>
          <a:xfrm>
            <a:off x="971600" y="188640"/>
            <a:ext cx="7223094" cy="3888432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5157192"/>
            <a:ext cx="8964488" cy="15407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В Москву были приглашены лучшие русские и иностранные зодчие. Центром Кремля стала </a:t>
            </a:r>
            <a:r>
              <a:rPr lang="ru-RU" b="1" u="sng" dirty="0" smtClean="0">
                <a:solidFill>
                  <a:srgbClr val="FF0000"/>
                </a:solidFill>
                <a:latin typeface="Comic Sans MS" pitchFamily="66" charset="0"/>
              </a:rPr>
              <a:t>Соборная площадь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. </a:t>
            </a:r>
            <a:endParaRPr lang="ru-RU" dirty="0">
              <a:solidFill>
                <a:srgbClr val="3B3721"/>
              </a:solidFill>
            </a:endParaRPr>
          </a:p>
        </p:txBody>
      </p:sp>
      <p:pic>
        <p:nvPicPr>
          <p:cNvPr id="10" name="Содержимое 9" descr="0010-012-Ivan-Tretij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52706" y="260648"/>
            <a:ext cx="7807726" cy="4968552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9381" r="6191"/>
          <a:stretch>
            <a:fillRect/>
          </a:stretch>
        </p:blipFill>
        <p:spPr>
          <a:xfrm>
            <a:off x="323528" y="108631"/>
            <a:ext cx="4320480" cy="6560729"/>
          </a:xfrm>
          <a:effectLst>
            <a:softEdge rad="317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476672"/>
            <a:ext cx="4244280" cy="56494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	В августе 1479 года на кремлёвском холме засиял массивный, </a:t>
            </a:r>
            <a:r>
              <a:rPr lang="ru-RU" dirty="0" err="1" smtClean="0">
                <a:solidFill>
                  <a:srgbClr val="3B3721"/>
                </a:solidFill>
                <a:latin typeface="Comic Sans MS" pitchFamily="66" charset="0"/>
              </a:rPr>
              <a:t>изящ-ный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 и стройный </a:t>
            </a:r>
            <a:r>
              <a:rPr lang="ru-RU" b="1" u="sng" dirty="0" smtClean="0">
                <a:solidFill>
                  <a:srgbClr val="FF0000"/>
                </a:solidFill>
                <a:latin typeface="Comic Sans MS" pitchFamily="66" charset="0"/>
              </a:rPr>
              <a:t>Успенский собор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. </a:t>
            </a:r>
          </a:p>
          <a:p>
            <a:pPr algn="ctr">
              <a:buNone/>
            </a:pPr>
            <a:r>
              <a:rPr lang="ru-RU" dirty="0">
                <a:solidFill>
                  <a:srgbClr val="3B3721"/>
                </a:solidFill>
                <a:latin typeface="Comic Sans MS" pitchFamily="66" charset="0"/>
              </a:rPr>
              <a:t>	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Он стал главным собором государства. Здесь короновали царей, оглашали самые важные сообщения.</a:t>
            </a:r>
            <a:endParaRPr lang="ru-RU" dirty="0" smtClean="0">
              <a:solidFill>
                <a:srgbClr val="3B372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60648"/>
            <a:ext cx="7128792" cy="4346824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4725144"/>
            <a:ext cx="8686800" cy="19008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Comic Sans MS" pitchFamily="66" charset="0"/>
              </a:rPr>
              <a:t>В 1491 году итальянские мастера возвели великолепную </a:t>
            </a:r>
            <a:r>
              <a:rPr lang="ru-RU" b="1" u="sng" dirty="0" err="1" smtClean="0">
                <a:solidFill>
                  <a:srgbClr val="FF0000"/>
                </a:solidFill>
                <a:latin typeface="Comic Sans MS" pitchFamily="66" charset="0"/>
              </a:rPr>
              <a:t>Грановитую</a:t>
            </a:r>
            <a:r>
              <a:rPr lang="ru-RU" b="1" u="sng" dirty="0" smtClean="0">
                <a:solidFill>
                  <a:srgbClr val="FF0000"/>
                </a:solidFill>
                <a:latin typeface="Comic Sans MS" pitchFamily="66" charset="0"/>
              </a:rPr>
              <a:t> палату</a:t>
            </a:r>
            <a:r>
              <a:rPr lang="ru-RU" dirty="0" smtClean="0">
                <a:latin typeface="Comic Sans MS" pitchFamily="66" charset="0"/>
              </a:rPr>
              <a:t>. Палата вместительна – её пространство почти 500 м, а стены украшены фресками.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052736"/>
            <a:ext cx="4495800" cy="48245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В первом десятилетии </a:t>
            </a:r>
            <a:r>
              <a:rPr lang="en-US" dirty="0" smtClean="0">
                <a:solidFill>
                  <a:srgbClr val="3B3721"/>
                </a:solidFill>
                <a:latin typeface="Comic Sans MS" pitchFamily="66" charset="0"/>
              </a:rPr>
              <a:t>XVI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 века  итальянский зодчий </a:t>
            </a:r>
            <a:r>
              <a:rPr lang="ru-RU" dirty="0" err="1" smtClean="0">
                <a:solidFill>
                  <a:srgbClr val="3B3721"/>
                </a:solidFill>
                <a:latin typeface="Comic Sans MS" pitchFamily="66" charset="0"/>
              </a:rPr>
              <a:t>Алевиз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3B3721"/>
                </a:solidFill>
                <a:latin typeface="Comic Sans MS" pitchFamily="66" charset="0"/>
              </a:rPr>
              <a:t>Фрязин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 построил новый </a:t>
            </a:r>
            <a:r>
              <a:rPr lang="ru-RU" b="1" u="sng" dirty="0" smtClean="0">
                <a:solidFill>
                  <a:srgbClr val="FF0000"/>
                </a:solidFill>
                <a:latin typeface="Comic Sans MS" pitchFamily="66" charset="0"/>
              </a:rPr>
              <a:t>Архангельский собор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, ставший некрополем – усыпальницей московских великих князей и царей.</a:t>
            </a:r>
            <a:endParaRPr lang="ru-RU" dirty="0">
              <a:solidFill>
                <a:srgbClr val="3B3721"/>
              </a:solidFill>
            </a:endParaRPr>
          </a:p>
        </p:txBody>
      </p:sp>
      <p:pic>
        <p:nvPicPr>
          <p:cNvPr id="7" name="Содержимое 6" descr="50899711_Arhangelskiy_sobor_Kremly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26641"/>
          <a:stretch>
            <a:fillRect/>
          </a:stretch>
        </p:blipFill>
        <p:spPr>
          <a:xfrm>
            <a:off x="251520" y="476672"/>
            <a:ext cx="4608512" cy="5787842"/>
          </a:xfr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4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60648"/>
            <a:ext cx="6036385" cy="4680520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180528" y="4869160"/>
            <a:ext cx="9144000" cy="19442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Гордость Соборной площади – </a:t>
            </a:r>
            <a:r>
              <a:rPr lang="ru-RU" b="1" u="sng" dirty="0" smtClean="0">
                <a:solidFill>
                  <a:srgbClr val="FF0000"/>
                </a:solidFill>
                <a:latin typeface="Comic Sans MS" pitchFamily="66" charset="0"/>
              </a:rPr>
              <a:t>колокольня «Иван Великий»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 высотой около 80 метров. На её башне находилось 34 колокола общим весом свыше 16 тыс. пудов. Их звон любила вся Москва.</a:t>
            </a:r>
            <a:endParaRPr lang="ru-RU" dirty="0">
              <a:solidFill>
                <a:srgbClr val="3B37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  Работа по учебнику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43808" y="1628800"/>
            <a:ext cx="5688632" cy="3960440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514350" indent="-514350" algn="ctr">
              <a:buNone/>
            </a:pPr>
            <a:r>
              <a:rPr lang="ru-RU" dirty="0" smtClean="0">
                <a:solidFill>
                  <a:srgbClr val="008000"/>
                </a:solidFill>
                <a:latin typeface="Comic Sans MS" pitchFamily="66" charset="0"/>
              </a:rPr>
              <a:t>Прочитайте текст </a:t>
            </a:r>
          </a:p>
          <a:p>
            <a:pPr marL="514350" indent="-514350" algn="ctr">
              <a:buNone/>
            </a:pPr>
            <a:r>
              <a:rPr lang="ru-RU" dirty="0" smtClean="0">
                <a:solidFill>
                  <a:srgbClr val="008000"/>
                </a:solidFill>
                <a:latin typeface="Comic Sans MS" pitchFamily="66" charset="0"/>
              </a:rPr>
              <a:t>на с.79-81 учебника. </a:t>
            </a:r>
          </a:p>
          <a:p>
            <a:pPr marL="514350" indent="-514350" algn="ctr">
              <a:buNone/>
            </a:pPr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514350" indent="-514350" algn="ctr"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О ком этот текст?</a:t>
            </a:r>
          </a:p>
          <a:p>
            <a:pPr marL="514350" indent="-514350" algn="ctr">
              <a:buFontTx/>
              <a:buChar char="-"/>
            </a:pPr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Что интересного вы о нём узнали?</a:t>
            </a:r>
          </a:p>
          <a:p>
            <a:pPr marL="514350" indent="-514350" algn="ctr">
              <a:buFontTx/>
              <a:buChar char="-"/>
            </a:pP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Почему его прозвали Грозным?</a:t>
            </a:r>
          </a:p>
          <a:p>
            <a:pPr marL="514350" indent="-514350" algn="ctr">
              <a:buFontTx/>
              <a:buChar char="-"/>
            </a:pPr>
            <a:r>
              <a:rPr lang="ru-RU" dirty="0" smtClean="0">
                <a:solidFill>
                  <a:srgbClr val="FF0066"/>
                </a:solidFill>
                <a:latin typeface="Comic Sans MS" pitchFamily="66" charset="0"/>
              </a:rPr>
              <a:t>Какие изменения произошли при его правлении?</a:t>
            </a:r>
          </a:p>
        </p:txBody>
      </p:sp>
      <p:pic>
        <p:nvPicPr>
          <p:cNvPr id="7" name="Содержимое 6" descr="C:\Users\1\Pictures\2014-07-05\Mai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2275914" cy="298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11188" y="635000"/>
            <a:ext cx="4392612" cy="849313"/>
          </a:xfrm>
          <a:solidFill>
            <a:srgbClr val="E46C0A"/>
          </a:solidFill>
        </p:spPr>
        <p:txBody>
          <a:bodyPr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3290" smtClean="0">
                <a:solidFill>
                  <a:srgbClr val="FFFF00"/>
                </a:solidFill>
              </a:rPr>
              <a:t>Настрой на урок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3921125"/>
          </a:xfrm>
        </p:spPr>
        <p:txBody>
          <a:bodyPr/>
          <a:lstStyle/>
          <a:p>
            <a:pPr marL="503238" indent="-431800" eaLnBrk="1">
              <a:spcBef>
                <a:spcPct val="0"/>
              </a:spcBef>
              <a:buFont typeface="StarSymbol"/>
              <a:buNone/>
            </a:pPr>
            <a:r>
              <a:rPr lang="ru-RU" sz="4400" b="1" i="1" smtClean="0"/>
              <a:t>Вот звонок нам дал сигнал,</a:t>
            </a:r>
          </a:p>
          <a:p>
            <a:pPr marL="503238" indent="-431800" eaLnBrk="1">
              <a:spcBef>
                <a:spcPct val="0"/>
              </a:spcBef>
              <a:buFont typeface="StarSymbol"/>
              <a:buNone/>
            </a:pPr>
            <a:r>
              <a:rPr lang="ru-RU" sz="4400" b="1" i="1" smtClean="0"/>
              <a:t>Поработать час настал.</a:t>
            </a:r>
          </a:p>
          <a:p>
            <a:pPr marL="503238" indent="-431800" eaLnBrk="1">
              <a:spcBef>
                <a:spcPct val="0"/>
              </a:spcBef>
              <a:buFont typeface="StarSymbol"/>
              <a:buNone/>
            </a:pPr>
            <a:r>
              <a:rPr lang="ru-RU" sz="4400" b="1" i="1" smtClean="0"/>
              <a:t>Так что время не теряем,</a:t>
            </a:r>
          </a:p>
          <a:p>
            <a:pPr marL="503238" indent="-431800" eaLnBrk="1">
              <a:spcBef>
                <a:spcPct val="0"/>
              </a:spcBef>
              <a:buFont typeface="StarSymbol"/>
              <a:buNone/>
            </a:pPr>
            <a:r>
              <a:rPr lang="ru-RU" sz="4400" b="1" i="1" smtClean="0"/>
              <a:t>И работать начинаем.</a:t>
            </a:r>
          </a:p>
          <a:p>
            <a:pPr marL="503238" indent="-431800" eaLnBrk="1">
              <a:spcBef>
                <a:spcPct val="0"/>
              </a:spcBef>
              <a:buFont typeface="StarSymbol"/>
              <a:buNone/>
            </a:pPr>
            <a:endParaRPr lang="ru-RU" sz="4400" b="1" i="1" smtClean="0"/>
          </a:p>
        </p:txBody>
      </p:sp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4101" name="Picture 4" descr="ea5a9fecff149301df653b0f6f21184e[1]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87543">
            <a:off x="6599238" y="361950"/>
            <a:ext cx="22479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4140817" cy="5184576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260648"/>
            <a:ext cx="4402832" cy="640871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Иван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IV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стал первым в истории России царём.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	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Он был лют и скор  на расправу. Оттого и </a:t>
            </a:r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заслужил прозвище </a:t>
            </a:r>
            <a:r>
              <a:rPr lang="ru-RU" u="sng" dirty="0" smtClean="0">
                <a:solidFill>
                  <a:srgbClr val="0000FF"/>
                </a:solidFill>
                <a:latin typeface="Comic Sans MS" pitchFamily="66" charset="0"/>
              </a:rPr>
              <a:t>Грозного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ru-RU" dirty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	</a:t>
            </a:r>
            <a:r>
              <a:rPr lang="ru-RU" dirty="0" smtClean="0">
                <a:solidFill>
                  <a:srgbClr val="006600"/>
                </a:solidFill>
                <a:latin typeface="Comic Sans MS" pitchFamily="66" charset="0"/>
              </a:rPr>
              <a:t>При Иване Грозном Россия продолжала укреплять свои рубежи, вела борьбу с многими противниками. Царю удалось присоединить к России земли </a:t>
            </a:r>
            <a:r>
              <a:rPr lang="ru-RU" dirty="0" err="1" smtClean="0">
                <a:solidFill>
                  <a:srgbClr val="006600"/>
                </a:solidFill>
                <a:latin typeface="Comic Sans MS" pitchFamily="66" charset="0"/>
              </a:rPr>
              <a:t>Казан-ского</a:t>
            </a:r>
            <a:r>
              <a:rPr lang="ru-RU" dirty="0" smtClean="0">
                <a:solidFill>
                  <a:srgbClr val="006600"/>
                </a:solidFill>
                <a:latin typeface="Comic Sans MS" pitchFamily="66" charset="0"/>
              </a:rPr>
              <a:t> и Астраханского ханств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678944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Работа в тетради </a:t>
            </a: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</a:rPr>
              <a:t/>
            </a:r>
            <a:b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</a:rPr>
            </a:b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</a:rPr>
              <a:t> с. 27 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FF"/>
              </a:solidFill>
            </a:endParaRPr>
          </a:p>
        </p:txBody>
      </p:sp>
      <p:pic>
        <p:nvPicPr>
          <p:cNvPr id="5" name="Рисунок 4" descr="School_Clip_Art_15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60350"/>
            <a:ext cx="13731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jcn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2133600"/>
            <a:ext cx="2176463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6" descr="C:\Users\1\Pictures\2014-07-05\Mail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2060575"/>
            <a:ext cx="1728788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Подведём итоги: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347864" y="1844824"/>
            <a:ext cx="5400600" cy="4032448"/>
          </a:xfrm>
          <a:prstGeom prst="roundRect">
            <a:avLst/>
          </a:prstGeom>
          <a:ln w="38100"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609600" indent="-609600">
              <a:spcBef>
                <a:spcPct val="2000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Какое событие произошло в 1480 году?</a:t>
            </a:r>
          </a:p>
          <a:p>
            <a:pPr marL="609600" indent="-609600">
              <a:spcBef>
                <a:spcPct val="2000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rgbClr val="006600"/>
                </a:solidFill>
                <a:latin typeface="Comic Sans MS" pitchFamily="66" charset="0"/>
              </a:rPr>
              <a:t>Какое значение оно имело?</a:t>
            </a:r>
          </a:p>
          <a:p>
            <a:pPr marL="609600" indent="-609600">
              <a:spcBef>
                <a:spcPct val="2000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Какие изменения в облике Кремля произошли при Иване 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III</a:t>
            </a: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?</a:t>
            </a:r>
          </a:p>
          <a:p>
            <a:pPr marL="609600" indent="-609600">
              <a:spcBef>
                <a:spcPct val="20000"/>
              </a:spcBef>
            </a:pPr>
            <a:endParaRPr lang="ru-RU" sz="2800" dirty="0" smtClean="0">
              <a:solidFill>
                <a:srgbClr val="CC00CC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 smtClean="0">
              <a:solidFill>
                <a:srgbClr val="0000CC"/>
              </a:solidFill>
            </a:endParaRPr>
          </a:p>
          <a:p>
            <a:pPr marL="609600" indent="-609600">
              <a:spcBef>
                <a:spcPct val="20000"/>
              </a:spcBef>
              <a:buFontTx/>
              <a:buAutoNum type="arabicPeriod" startAt="3"/>
            </a:pPr>
            <a:endParaRPr lang="ru-RU" sz="2800" dirty="0">
              <a:solidFill>
                <a:srgbClr val="0000CC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A50021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FF0066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FF0066"/>
              </a:solidFill>
            </a:endParaRPr>
          </a:p>
        </p:txBody>
      </p:sp>
      <p:pic>
        <p:nvPicPr>
          <p:cNvPr id="10" name="Рисунок 9" descr="0_80302_a3fba2ca_XL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1556792"/>
            <a:ext cx="3024336" cy="2218754"/>
          </a:xfrm>
          <a:prstGeom prst="rect">
            <a:avLst/>
          </a:prstGeom>
        </p:spPr>
      </p:pic>
      <p:pic>
        <p:nvPicPr>
          <p:cNvPr id="7" name="Рисунок 7" descr="C:\Users\1\Pictures\2014-07-05\M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2781300"/>
            <a:ext cx="7207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20675"/>
            <a:ext cx="7467600" cy="876300"/>
          </a:xfrm>
        </p:spPr>
        <p:txBody>
          <a:bodyPr/>
          <a:lstStyle/>
          <a:p>
            <a:pPr eaLnBrk="1" hangingPunct="1"/>
            <a:r>
              <a:rPr lang="ru-RU" altLang="ru-RU" b="1" i="1" smtClean="0">
                <a:solidFill>
                  <a:srgbClr val="C00000"/>
                </a:solidFill>
                <a:latin typeface="Comic Sans MS" pitchFamily="66" charset="0"/>
              </a:rPr>
              <a:t>Домашнее задание.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0" y="3962400"/>
            <a:ext cx="5256213" cy="1976438"/>
          </a:xfrm>
        </p:spPr>
        <p:txBody>
          <a:bodyPr>
            <a:normAutofit fontScale="32500" lnSpcReduction="20000"/>
          </a:bodyPr>
          <a:lstStyle/>
          <a:p>
            <a:pPr eaLnBrk="1" hangingPunct="1">
              <a:buFontTx/>
              <a:buNone/>
              <a:defRPr/>
            </a:pPr>
            <a:r>
              <a:rPr lang="ru-RU" altLang="ru-RU" dirty="0" smtClean="0">
                <a:latin typeface="Comic Sans MS" pitchFamily="66" charset="0"/>
              </a:rPr>
              <a:t>	</a:t>
            </a:r>
          </a:p>
          <a:p>
            <a:pPr eaLnBrk="1" hangingPunct="1">
              <a:buFontTx/>
              <a:buNone/>
              <a:defRPr/>
            </a:pPr>
            <a:endParaRPr lang="ru-RU" alt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endParaRPr lang="ru-RU" alt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ru-RU" altLang="ru-RU" sz="8700" b="1" dirty="0" smtClean="0">
                <a:latin typeface="Comic Sans MS" pitchFamily="66" charset="0"/>
              </a:rPr>
              <a:t>с.75 – 81.</a:t>
            </a:r>
          </a:p>
          <a:p>
            <a:pPr algn="ctr" eaLnBrk="1" hangingPunct="1">
              <a:buFontTx/>
              <a:buNone/>
              <a:defRPr/>
            </a:pPr>
            <a:r>
              <a:rPr lang="ru-RU" altLang="ru-RU" sz="8700" b="1" dirty="0" smtClean="0">
                <a:latin typeface="Comic Sans MS" pitchFamily="66" charset="0"/>
              </a:rPr>
              <a:t>Т. с. 26 – 28, № 1,5</a:t>
            </a:r>
          </a:p>
          <a:p>
            <a:pPr algn="ctr" eaLnBrk="1" hangingPunct="1">
              <a:buFontTx/>
              <a:buNone/>
              <a:defRPr/>
            </a:pPr>
            <a:endParaRPr lang="ru-RU" altLang="ru-RU" sz="3600" b="1" dirty="0" smtClean="0">
              <a:latin typeface="Comic Sans MS" pitchFamily="66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ru-RU" altLang="ru-RU" sz="3600" b="1" dirty="0" smtClean="0">
                <a:latin typeface="Comic Sans MS" pitchFamily="66" charset="0"/>
              </a:rPr>
              <a:t> </a:t>
            </a:r>
          </a:p>
          <a:p>
            <a:pPr algn="ctr" eaLnBrk="1" hangingPunct="1">
              <a:buFontTx/>
              <a:buNone/>
              <a:defRPr/>
            </a:pPr>
            <a:endParaRPr lang="ru-RU" altLang="ru-RU" sz="3600" b="1" dirty="0" smtClean="0">
              <a:latin typeface="Comic Sans MS" pitchFamily="66" charset="0"/>
            </a:endParaRPr>
          </a:p>
        </p:txBody>
      </p:sp>
      <p:pic>
        <p:nvPicPr>
          <p:cNvPr id="21509" name="Picture 4" descr="Рисунок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44675"/>
            <a:ext cx="33464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6" descr="C:\Users\1\Pictures\2014-07-05\M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1557338"/>
            <a:ext cx="20447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1\Pictures\2014-07-05\Mail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060848"/>
            <a:ext cx="1728788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-571500"/>
            <a:ext cx="8229600" cy="1143000"/>
          </a:xfrm>
        </p:spPr>
        <p:txBody>
          <a:bodyPr lIns="91440" tIns="45720" rIns="91440" bIns="45720" anchor="b"/>
          <a:lstStyle/>
          <a:p>
            <a:r>
              <a:rPr lang="ru-RU" sz="4000" b="1" dirty="0">
                <a:solidFill>
                  <a:srgbClr val="FFFF00"/>
                </a:solidFill>
              </a:rPr>
              <a:t>Проверка домашнего задания.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20713"/>
            <a:ext cx="9144000" cy="5256212"/>
          </a:xfrm>
        </p:spPr>
        <p:txBody>
          <a:bodyPr lIns="91440" tIns="45720" rIns="91440" bIns="45720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sz="2400" b="1">
                <a:latin typeface="Georgia" pitchFamily="18" charset="0"/>
              </a:rPr>
              <a:t>Кто бросил открытый вызов Орде?</a:t>
            </a:r>
          </a:p>
          <a:p>
            <a:pPr>
              <a:lnSpc>
                <a:spcPct val="90000"/>
              </a:lnSpc>
            </a:pPr>
            <a:r>
              <a:rPr lang="ru-RU" sz="2400" b="1">
                <a:latin typeface="Georgia" pitchFamily="18" charset="0"/>
              </a:rPr>
              <a:t>В чем выражался этот вызов?</a:t>
            </a:r>
          </a:p>
          <a:p>
            <a:pPr>
              <a:lnSpc>
                <a:spcPct val="90000"/>
              </a:lnSpc>
            </a:pPr>
            <a:r>
              <a:rPr lang="ru-RU" sz="2400" b="1">
                <a:latin typeface="Georgia" pitchFamily="18" charset="0"/>
              </a:rPr>
              <a:t>Что происходило в Орде в ту пору?</a:t>
            </a:r>
          </a:p>
          <a:p>
            <a:pPr>
              <a:lnSpc>
                <a:spcPct val="90000"/>
              </a:lnSpc>
            </a:pPr>
            <a:r>
              <a:rPr lang="ru-RU" sz="2400" b="1">
                <a:latin typeface="Georgia" pitchFamily="18" charset="0"/>
              </a:rPr>
              <a:t>Кто победил в этой борьбе?</a:t>
            </a:r>
          </a:p>
          <a:p>
            <a:pPr>
              <a:lnSpc>
                <a:spcPct val="90000"/>
              </a:lnSpc>
            </a:pPr>
            <a:r>
              <a:rPr lang="ru-RU" sz="2400" b="1">
                <a:latin typeface="Georgia" pitchFamily="18" charset="0"/>
              </a:rPr>
              <a:t>Когда стало известно, что Мамай идет с войском на Русь?</a:t>
            </a:r>
          </a:p>
          <a:p>
            <a:pPr>
              <a:lnSpc>
                <a:spcPct val="90000"/>
              </a:lnSpc>
            </a:pPr>
            <a:r>
              <a:rPr lang="ru-RU" sz="2400" b="1">
                <a:latin typeface="Georgia" pitchFamily="18" charset="0"/>
              </a:rPr>
              <a:t>С какой целью отправил Дмитрий Иванович гонцов в разные стороны Русской земли?</a:t>
            </a:r>
          </a:p>
          <a:p>
            <a:pPr>
              <a:lnSpc>
                <a:spcPct val="90000"/>
              </a:lnSpc>
            </a:pPr>
            <a:r>
              <a:rPr lang="ru-RU" sz="2400" b="1">
                <a:latin typeface="Georgia" pitchFamily="18" charset="0"/>
              </a:rPr>
              <a:t>Кто благословил князя Дмитрия Ивановича на борьбу с врагами?</a:t>
            </a:r>
          </a:p>
          <a:p>
            <a:pPr>
              <a:lnSpc>
                <a:spcPct val="90000"/>
              </a:lnSpc>
            </a:pPr>
            <a:r>
              <a:rPr lang="ru-RU" sz="2400" b="1">
                <a:latin typeface="Georgia" pitchFamily="18" charset="0"/>
              </a:rPr>
              <a:t>На какой реке встретились войска?</a:t>
            </a:r>
          </a:p>
          <a:p>
            <a:pPr>
              <a:lnSpc>
                <a:spcPct val="90000"/>
              </a:lnSpc>
            </a:pPr>
            <a:r>
              <a:rPr lang="ru-RU" sz="2400" b="1">
                <a:latin typeface="Georgia" pitchFamily="18" charset="0"/>
              </a:rPr>
              <a:t>Когда произошло сражение?</a:t>
            </a:r>
          </a:p>
          <a:p>
            <a:pPr>
              <a:lnSpc>
                <a:spcPct val="90000"/>
              </a:lnSpc>
            </a:pPr>
            <a:r>
              <a:rPr lang="ru-RU" sz="2400" b="1">
                <a:latin typeface="Georgia" pitchFamily="18" charset="0"/>
              </a:rPr>
              <a:t>Как называлось поле?</a:t>
            </a:r>
          </a:p>
          <a:p>
            <a:pPr>
              <a:lnSpc>
                <a:spcPct val="90000"/>
              </a:lnSpc>
            </a:pPr>
            <a:r>
              <a:rPr lang="ru-RU" sz="2400" b="1">
                <a:latin typeface="Georgia" pitchFamily="18" charset="0"/>
              </a:rPr>
              <a:t>С чего началась битва?</a:t>
            </a:r>
          </a:p>
          <a:p>
            <a:pPr>
              <a:lnSpc>
                <a:spcPct val="90000"/>
              </a:lnSpc>
            </a:pPr>
            <a:r>
              <a:rPr lang="ru-RU" sz="2400" b="1">
                <a:latin typeface="Georgia" pitchFamily="18" charset="0"/>
              </a:rPr>
              <a:t>Чем закончилось сражение?</a:t>
            </a:r>
          </a:p>
          <a:p>
            <a:pPr>
              <a:lnSpc>
                <a:spcPct val="90000"/>
              </a:lnSpc>
            </a:pPr>
            <a:r>
              <a:rPr lang="ru-RU" sz="2400" b="1">
                <a:latin typeface="Georgia" pitchFamily="18" charset="0"/>
              </a:rPr>
              <a:t>Как стали звать князя Дмитрия  после этой битвы?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10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10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10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1000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1000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88913"/>
            <a:ext cx="8229600" cy="1935162"/>
          </a:xfrm>
        </p:spPr>
        <p:txBody>
          <a:bodyPr lIns="91440" tIns="45720" rIns="91440" bIns="45720" anchor="b"/>
          <a:lstStyle/>
          <a:p>
            <a:r>
              <a:rPr lang="ru-RU" sz="3600" b="1" dirty="0">
                <a:solidFill>
                  <a:srgbClr val="FFFF00"/>
                </a:solidFill>
              </a:rPr>
              <a:t>Обрели ли русские земли полную независимость после разгрома войска Мамая?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2492375"/>
            <a:ext cx="8229600" cy="3744913"/>
          </a:xfrm>
        </p:spPr>
        <p:txBody>
          <a:bodyPr lIns="91440" tIns="45720" rIns="91440" bIns="45720"/>
          <a:lstStyle/>
          <a:p>
            <a:pPr>
              <a:lnSpc>
                <a:spcPct val="90000"/>
              </a:lnSpc>
            </a:pPr>
            <a:r>
              <a:rPr lang="ru-RU" sz="2400" b="1" dirty="0">
                <a:latin typeface="Georgia" pitchFamily="18" charset="0"/>
              </a:rPr>
              <a:t>Нет. Враг еще был силен. Набеги ордынцев продолжались и выплата дани.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latin typeface="Georgia" pitchFamily="18" charset="0"/>
              </a:rPr>
              <a:t>Потребовалось еще 100 лет, чтобы совсем освободиться от ордынской зависимости.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latin typeface="Georgia" pitchFamily="18" charset="0"/>
              </a:rPr>
              <a:t>Тогда на Руси правил Иван Третий – </a:t>
            </a:r>
            <a:r>
              <a:rPr lang="ru-RU" sz="2400" b="1" i="1" dirty="0">
                <a:latin typeface="Georgia" pitchFamily="18" charset="0"/>
              </a:rPr>
              <a:t>дальновидный, осторожный и расчетливый человек</a:t>
            </a:r>
            <a:r>
              <a:rPr lang="ru-RU" sz="2400" b="1" i="1" dirty="0" smtClean="0">
                <a:latin typeface="Georgia" pitchFamily="18" charset="0"/>
              </a:rPr>
              <a:t>.</a:t>
            </a:r>
            <a:endParaRPr lang="ru-RU" sz="2400" b="1" i="1" dirty="0"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5496" y="3933056"/>
            <a:ext cx="8784976" cy="27649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Прошло 100 лет после Куликовской битвы. Московское княжество ещё более расширилось и усилилось, присоединив к себе большинство Русских  земель.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Важным событием правления Ивана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III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было присоединение  Новгорода к Московскому государству. 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" name="Содержимое 8" descr="697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77542" y="188640"/>
            <a:ext cx="5142930" cy="3816424"/>
          </a:xfrm>
          <a:effectLst>
            <a:softEdge rad="127000"/>
          </a:effectLst>
        </p:spPr>
      </p:pic>
      <p:pic>
        <p:nvPicPr>
          <p:cNvPr id="10" name="Рисунок 9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46" y="260648"/>
            <a:ext cx="2700005" cy="3672000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88640"/>
            <a:ext cx="6120680" cy="4335482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4365104"/>
            <a:ext cx="9144000" cy="23328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Через два года после покорения Новгорода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Иван Васильевич 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вынужден был выступить против татар. Он был ещё данником Орды, хотя и не очень исправным, чем навлёк на себя ханский гнев. Он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отказался платить дань хану Ахмату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.</a:t>
            </a:r>
            <a:endParaRPr lang="ru-RU" dirty="0">
              <a:solidFill>
                <a:srgbClr val="3B372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36512" y="3933056"/>
            <a:ext cx="8995792" cy="27089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Comic Sans MS" pitchFamily="66" charset="0"/>
              </a:rPr>
              <a:t>Изменилось русское войско. 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Появились </a:t>
            </a:r>
            <a:r>
              <a:rPr lang="ru-RU" u="sng" dirty="0" smtClean="0">
                <a:solidFill>
                  <a:srgbClr val="FF0066"/>
                </a:solidFill>
                <a:latin typeface="Comic Sans MS" pitchFamily="66" charset="0"/>
              </a:rPr>
              <a:t>пушки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ручное </a:t>
            </a:r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огне-стрельное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оружие – </a:t>
            </a:r>
            <a:r>
              <a:rPr lang="ru-RU" b="1" u="sng" dirty="0" smtClean="0">
                <a:solidFill>
                  <a:srgbClr val="FF0000"/>
                </a:solidFill>
                <a:latin typeface="Comic Sans MS" pitchFamily="66" charset="0"/>
              </a:rPr>
              <a:t>пищали</a:t>
            </a:r>
            <a:r>
              <a:rPr lang="ru-RU" dirty="0" smtClean="0">
                <a:latin typeface="Comic Sans MS" pitchFamily="66" charset="0"/>
              </a:rPr>
              <a:t>. Главной силой была </a:t>
            </a:r>
            <a:r>
              <a:rPr lang="ru-RU" u="sng" dirty="0" smtClean="0">
                <a:solidFill>
                  <a:srgbClr val="0000FF"/>
                </a:solidFill>
                <a:latin typeface="Comic Sans MS" pitchFamily="66" charset="0"/>
              </a:rPr>
              <a:t>кованная рать</a:t>
            </a:r>
            <a:r>
              <a:rPr lang="ru-RU" dirty="0" smtClean="0">
                <a:latin typeface="Comic Sans MS" pitchFamily="66" charset="0"/>
              </a:rPr>
              <a:t> – хорошо вооружённая конница. В походах её </a:t>
            </a:r>
            <a:r>
              <a:rPr lang="ru-RU" dirty="0" err="1" smtClean="0">
                <a:latin typeface="Comic Sans MS" pitchFamily="66" charset="0"/>
              </a:rPr>
              <a:t>поддер-живала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u="sng" dirty="0" smtClean="0">
                <a:solidFill>
                  <a:srgbClr val="006600"/>
                </a:solidFill>
                <a:latin typeface="Comic Sans MS" pitchFamily="66" charset="0"/>
              </a:rPr>
              <a:t>судовая рать</a:t>
            </a:r>
            <a:r>
              <a:rPr lang="ru-RU" dirty="0" smtClean="0">
                <a:latin typeface="Comic Sans MS" pitchFamily="66" charset="0"/>
              </a:rPr>
              <a:t> – пешее войско, которое к месту битвы доставляли на лодках.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2" cstate="print"/>
          <a:srcRect l="33995"/>
          <a:stretch>
            <a:fillRect/>
          </a:stretch>
        </p:blipFill>
        <p:spPr>
          <a:xfrm>
            <a:off x="539552" y="188640"/>
            <a:ext cx="4233787" cy="3816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Содержимое 6" descr="4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148064" y="260648"/>
            <a:ext cx="3384376" cy="381095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180528" y="4077072"/>
            <a:ext cx="9144000" cy="278092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Летом 1480 года 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Иван </a:t>
            </a:r>
            <a:r>
              <a:rPr lang="en-US" dirty="0" smtClean="0">
                <a:solidFill>
                  <a:srgbClr val="3B3721"/>
                </a:solidFill>
                <a:latin typeface="Comic Sans MS" pitchFamily="66" charset="0"/>
              </a:rPr>
              <a:t>III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 узнал, что на Русь ведёт свои войска ордынский хан Ахмат. Русская рать во главе с Иваном </a:t>
            </a:r>
            <a:r>
              <a:rPr lang="en-US" dirty="0" smtClean="0">
                <a:solidFill>
                  <a:srgbClr val="3B3721"/>
                </a:solidFill>
                <a:latin typeface="Comic Sans MS" pitchFamily="66" charset="0"/>
              </a:rPr>
              <a:t>III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 выступила навстречу </a:t>
            </a:r>
            <a:r>
              <a:rPr lang="ru-RU" dirty="0" err="1" smtClean="0">
                <a:solidFill>
                  <a:srgbClr val="3B3721"/>
                </a:solidFill>
                <a:latin typeface="Comic Sans MS" pitchFamily="66" charset="0"/>
              </a:rPr>
              <a:t>неприяте-лю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.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Противники встретились на реке Угре.</a:t>
            </a:r>
            <a:r>
              <a:rPr lang="ru-RU" dirty="0" smtClean="0">
                <a:latin typeface="Comic Sans MS" pitchFamily="66" charset="0"/>
              </a:rPr>
              <a:t> Обе рати 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встали друг против друга на противоположных  сторонах реки, и никто не решался первым начать наступление. Так продолжалось до октября. </a:t>
            </a:r>
            <a:endParaRPr lang="ru-RU" dirty="0">
              <a:solidFill>
                <a:srgbClr val="3B372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8264" y="4994012"/>
            <a:ext cx="263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" name="Содержимое 9" descr="Стояние на р.Угре 11 ноября 1480 год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5" y="188640"/>
            <a:ext cx="8250917" cy="3960440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ap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0"/>
            <a:ext cx="7667625" cy="5543550"/>
          </a:xfrm>
          <a:prstGeom prst="rect">
            <a:avLst/>
          </a:prstGeom>
          <a:noFill/>
        </p:spPr>
      </p:pic>
      <p:pic>
        <p:nvPicPr>
          <p:cNvPr id="25603" name="Picture 3" descr="На 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3600"/>
            <a:ext cx="3006725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264</Words>
  <Application>Microsoft Office PowerPoint</Application>
  <PresentationFormat>Экран (4:3)</PresentationFormat>
  <Paragraphs>75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Настрой на урок</vt:lpstr>
      <vt:lpstr>Проверка домашнего задания.</vt:lpstr>
      <vt:lpstr>Обрели ли русские земли полную независимость после разгрома войска Мамая?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 Работа по учебнику</vt:lpstr>
      <vt:lpstr>Слайд 13</vt:lpstr>
      <vt:lpstr>Слайд 14</vt:lpstr>
      <vt:lpstr>Слайд 15</vt:lpstr>
      <vt:lpstr>Слайд 16</vt:lpstr>
      <vt:lpstr>Слайд 17</vt:lpstr>
      <vt:lpstr>Слайд 18</vt:lpstr>
      <vt:lpstr>  Работа по учебнику</vt:lpstr>
      <vt:lpstr>Слайд 20</vt:lpstr>
      <vt:lpstr>Работа в тетради   с. 27 </vt:lpstr>
      <vt:lpstr>Подведём итоги:</vt:lpstr>
      <vt:lpstr>Домашнее задание.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Oksana</dc:creator>
  <cp:lastModifiedBy>User</cp:lastModifiedBy>
  <cp:revision>36</cp:revision>
  <dcterms:created xsi:type="dcterms:W3CDTF">2012-12-29T06:59:40Z</dcterms:created>
  <dcterms:modified xsi:type="dcterms:W3CDTF">2015-03-09T12:16:15Z</dcterms:modified>
</cp:coreProperties>
</file>