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9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layout>
        <c:manualLayout>
          <c:xMode val="edge"/>
          <c:yMode val="edge"/>
          <c:x val="0.29629827263327618"/>
          <c:y val="2.4260161121478312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Потери в тыс. людей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хан Мамай</c:v>
                </c:pt>
                <c:pt idx="1">
                  <c:v>Дмитрий Донской</c:v>
                </c:pt>
              </c:strCache>
            </c:strRef>
          </c:cat>
          <c:val>
            <c:numRef>
              <c:f>Лист1!$B$2:$B$3</c:f>
              <c:numCache>
                <c:formatCode>#,##0,</c:formatCode>
                <c:ptCount val="2"/>
                <c:pt idx="0">
                  <c:v>1500000</c:v>
                </c:pt>
                <c:pt idx="1">
                  <c:v>253000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2371072"/>
        <c:axId val="142684160"/>
        <c:axId val="0"/>
      </c:bar3DChart>
      <c:catAx>
        <c:axId val="14237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684160"/>
        <c:crosses val="autoZero"/>
        <c:auto val="1"/>
        <c:lblAlgn val="ctr"/>
        <c:lblOffset val="100"/>
        <c:noMultiLvlLbl val="0"/>
      </c:catAx>
      <c:valAx>
        <c:axId val="142684160"/>
        <c:scaling>
          <c:orientation val="minMax"/>
        </c:scaling>
        <c:delete val="0"/>
        <c:axPos val="l"/>
        <c:majorGridlines/>
        <c:numFmt formatCode="#,##0," sourceLinked="1"/>
        <c:majorTickMark val="out"/>
        <c:minorTickMark val="none"/>
        <c:tickLblPos val="nextTo"/>
        <c:crossAx val="142371072"/>
        <c:crosses val="autoZero"/>
        <c:crossBetween val="between"/>
      </c:valAx>
      <c:spPr>
        <a:noFill/>
        <a:ln w="25374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26F9F-8ECF-4418-A85D-9BE533354FE5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4BFFC-D449-42BB-BECF-AD5C292C26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8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B49F8-655B-4D5E-AA40-39174CAA60FF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3D12E-ED5B-45A7-8F8F-47948C932D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2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6808B7-BD84-4EE7-8213-2F80EE6C01B5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3A1D6-BD1F-4AC0-A562-F24BC0F273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9F5FC-3C6D-4B95-9216-25FDDDC8FF64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0A386-A682-46F4-89A2-780ACB81CC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9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93721-B07A-44A3-9316-9E8A841DB638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6DA04-B7A0-4935-8C5C-A3B0191A41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2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B4435-DEB8-4C29-B152-4ADF285A4109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18327-FD37-4EC6-A727-8F6B503F60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6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A82F0A-57E0-4B47-8E7F-C1A055904ED3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63D73-4DD9-43A7-AA2B-E40FFE296F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0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4B4C2-E8D8-44FD-8231-9034EDC22DD8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5CB73-18C8-4EBF-866A-7F379390BC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3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539C6-C97A-4FDF-A752-8FE645953CA1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CE977-1976-4903-8567-8D325541A8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2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520BB-896B-45F1-8BD1-C0E7D6D89002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8CD0-F773-4842-AF9D-AC05DAF6F7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3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5B158-2871-485B-828A-DB932F1FA4DB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B9F78-9043-4208-A0A7-6130D447C9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9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B57A44B-2288-408D-A4E8-B13E018F622D}" type="datetimeFigureOut">
              <a:rPr lang="ru-RU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40E59F2-6112-4366-9AC8-5DE5F89DED9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68853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0000" b="1" spc="50" dirty="0" smtClean="0">
                <a:ln w="11430"/>
                <a:gradFill>
                  <a:gsLst>
                    <a:gs pos="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876300">
                    <a:schemeClr val="accent2">
                      <a:satMod val="175000"/>
                      <a:alpha val="46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Золотая орда</a:t>
            </a:r>
            <a:endParaRPr lang="ru-RU" sz="10000" b="1" spc="50" dirty="0">
              <a:ln w="11430"/>
              <a:gradFill>
                <a:gsLst>
                  <a:gs pos="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876300">
                  <a:schemeClr val="accent2">
                    <a:satMod val="175000"/>
                    <a:alpha val="46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726363" y="5638800"/>
            <a:ext cx="46037" cy="460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800" smtClean="0">
              <a:solidFill>
                <a:srgbClr val="89898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3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mtClean="0">
                <a:solidFill>
                  <a:srgbClr val="00B0F0"/>
                </a:solidFill>
              </a:rPr>
              <a:t>Общее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 flipV="1">
            <a:off x="8604250" y="1484313"/>
            <a:ext cx="46037" cy="460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700213"/>
            <a:ext cx="814705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280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7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1626E-6 C 0.09965 3.91626E-6 0.18073 0.08882 0.18073 0.19824 C 0.18073 0.30812 0.09965 0.39741 -2.77778E-7 0.39741 C -0.09965 0.39741 -0.18056 0.30812 -0.18056 0.19824 C -0.18056 0.08882 -0.09965 3.91626E-6 -2.77778E-7 3.91626E-6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090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Знаменитейшие ханы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2"/>
          <a:stretch>
            <a:fillRect/>
          </a:stretch>
        </p:blipFill>
        <p:spPr bwMode="auto">
          <a:xfrm>
            <a:off x="179388" y="3686175"/>
            <a:ext cx="19208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Кто не знает хотя бы одного хана Орды?</a:t>
            </a:r>
          </a:p>
          <a:p>
            <a:pPr>
              <a:buFont typeface="Arial" charset="0"/>
              <a:buNone/>
            </a:pPr>
            <a:r>
              <a:rPr lang="ru-RU" smtClean="0"/>
              <a:t>Многие могут назвать и несколько: Чингисхан, Батый, Мамай, Тохтамыш и многие другие.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3603625"/>
            <a:ext cx="2225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t="9969" r="28296" b="39938"/>
          <a:stretch>
            <a:fillRect/>
          </a:stretch>
        </p:blipFill>
        <p:spPr bwMode="auto">
          <a:xfrm>
            <a:off x="3651250" y="3600450"/>
            <a:ext cx="24796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3031" r="52061" b="8916"/>
          <a:stretch>
            <a:fillRect/>
          </a:stretch>
        </p:blipFill>
        <p:spPr bwMode="auto">
          <a:xfrm>
            <a:off x="6153150" y="3600450"/>
            <a:ext cx="22955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7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7837E-6 C 0.10417 4.47837E-6 0.18906 0.09854 0.18906 0.21998 C 0.18906 0.34189 0.10417 0.44066 -1.11111E-6 0.44066 C -0.10434 0.44066 -0.18906 0.34189 -0.18906 0.21998 C -0.18906 0.09854 -0.10434 4.47837E-6 -1.11111E-6 4.47837E-6 Z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Битва на поле Куликовом-знаменитейший бой! Это первая битва в которой Русь победила не отдельные отряды, а основную рать Орды!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Куликовская битва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65213" y="3306763"/>
          <a:ext cx="7013575" cy="338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spd="slow" advTm="18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-0.00138 C 0.16181 -0.00138 0.25885 0.11775 0.25885 0.2651 C 0.25885 0.41245 0.16181 0.53227 0.04271 0.53227 C -0.07656 0.53227 -0.17326 0.41245 -0.17326 0.2651 C -0.17326 0.11775 -0.07656 -0.00138 0.04271 -0.00138 Z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аспад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Золотая Орда, сохранив относительную самостоятельность при Тохтамыше, лишь внешне напоминала былое могучее государство. Ее падение было предрешено всем предшествующим ходом исторического развития. Орда распалась в 15 в. Так закончилось более 200 летнее золотоордынское иго!</a:t>
            </a:r>
          </a:p>
        </p:txBody>
      </p:sp>
    </p:spTree>
    <p:custDataLst>
      <p:tags r:id="rId1"/>
    </p:custDataLst>
  </p:cSld>
  <p:clrMapOvr>
    <a:masterClrMapping/>
  </p:clrMapOvr>
  <p:transition spd="slow" advTm="75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7837E-6 C 0.10191 4.47837E-6 0.18507 0.09854 0.18507 0.21998 C 0.18507 0.34189 0.10191 0.44066 -3.05556E-6 0.44066 C -0.10208 0.44066 -0.18507 0.34189 -0.18507 0.21998 C -0.18507 0.09854 -0.10208 4.47837E-6 -3.05556E-6 4.47837E-6 Z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Заключение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Громадная империя распалась при Тохтамыше. Но и после распада остались очень большие ханства: крымское, астраханское, сибирское.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280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1626E-6 C 0.10799 3.91626E-6 0.19584 0.11288 0.19584 0.25167 C 0.19584 0.39116 0.10799 0.50428 -3.33333E-6 0.50428 C -0.10798 0.50428 -0.19566 0.39116 -0.19566 0.25167 C -0.19566 0.11288 -0.10798 3.91626E-6 -3.33333E-6 3.91626E-6 Z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2.5|1.7|2.5|2.4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2.1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2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123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Arial</vt:lpstr>
      <vt:lpstr>Тема Office</vt:lpstr>
      <vt:lpstr>Золотая орда</vt:lpstr>
      <vt:lpstr>Общее</vt:lpstr>
      <vt:lpstr>Знаменитейшие ханы</vt:lpstr>
      <vt:lpstr>Куликовская битва</vt:lpstr>
      <vt:lpstr>Распад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орда</dc:title>
  <dc:creator>hoplik</dc:creator>
  <cp:lastModifiedBy>Александр</cp:lastModifiedBy>
  <cp:revision>23</cp:revision>
  <dcterms:created xsi:type="dcterms:W3CDTF">2013-04-06T11:15:21Z</dcterms:created>
  <dcterms:modified xsi:type="dcterms:W3CDTF">2013-04-13T15:22:19Z</dcterms:modified>
</cp:coreProperties>
</file>