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4.png" ContentType="image/png"/>
  <Override PartName="/ppt/media/image15.jpeg" ContentType="image/jpeg"/>
  <Override PartName="/ppt/media/image8.jpeg" ContentType="image/jpeg"/>
  <Override PartName="/ppt/media/image12.jpeg" ContentType="image/jpeg"/>
  <Override PartName="/ppt/media/image5.jpeg" ContentType="image/jpeg"/>
  <Override PartName="/ppt/media/image3.png" ContentType="image/png"/>
  <Override PartName="/ppt/media/image9.jpeg" ContentType="image/jpeg"/>
  <Override PartName="/ppt/media/image13.jpeg" ContentType="image/jpeg"/>
  <Override PartName="/ppt/media/image2.png" ContentType="image/png"/>
  <Override PartName="/ppt/media/image6.jpeg" ContentType="image/jpeg"/>
  <Override PartName="/ppt/media/image10.jpeg" ContentType="image/jpeg"/>
  <Override PartName="/ppt/media/image1.png" ContentType="image/png"/>
  <Override PartName="/ppt/media/image14.jpeg" ContentType="image/jpeg"/>
  <Override PartName="/ppt/media/image7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612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612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6002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rgbClr val="808080"/>
          </a:solidFill>
        </p:spPr>
      </p:sp>
      <p:sp>
        <p:nvSpPr>
          <p:cNvPr id="1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rgbClr val="808080"/>
          </a:solidFill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 algn="ctr">
              <a:lnSpc>
                <a:spcPts val="2046"/>
              </a:lnSpc>
            </a:pPr>
            <a:r>
              <a:rPr lang="ru-RU" sz="8000">
                <a:solidFill>
                  <a:srgbClr val="2f5897"/>
                </a:solidFill>
                <a:latin typeface="Palatino Linotype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Palatino Linotype"/>
              </a:rPr>
              <a:t>18.3.20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11F1F1-D141-4171-B151-1101C111C161}" type="slidenum">
              <a:rPr lang="ru-RU">
                <a:solidFill>
                  <a:srgbClr val="000000"/>
                </a:solidFill>
                <a:latin typeface="Palatino Linotype"/>
              </a:rPr>
              <a:t>&lt;номер&gt;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rgbClr val="808080"/>
          </a:solidFill>
        </p:spPr>
      </p:sp>
      <p:sp>
        <p:nvSpPr>
          <p:cNvPr id="40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rgbClr val="808080"/>
          </a:solidFill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p>
            <a:pPr algn="ctr">
              <a:lnSpc>
                <a:spcPts val="2046"/>
              </a:lnSpc>
            </a:pPr>
            <a:r>
              <a:rPr lang="ru-RU" sz="5400">
                <a:solidFill>
                  <a:srgbClr val="2f5897"/>
                </a:solidFill>
                <a:latin typeface="Palatino Linotype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Palatino Linotype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Palatino Linotype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Palatino Linotype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Palatino Linotype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Palatino Linotype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Palatino Linotype"/>
              </a:rPr>
              <a:t>Пятый уровень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Palatino Linotype"/>
              </a:rPr>
              <a:t>18.3.20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C17141-4191-4181-9100-6111217121F1}" type="slidenum">
              <a:rPr lang="ru-RU">
                <a:solidFill>
                  <a:srgbClr val="000000"/>
                </a:solidFill>
                <a:latin typeface="Palatino Linotype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63640" y="2635200"/>
            <a:ext cx="747144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2f5897"/>
                </a:solidFill>
                <a:latin typeface="Palatino Linotype"/>
              </a:rPr>
              <a:t>Звонкие и глухие согласные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" y="1700640"/>
            <a:ext cx="8767080" cy="4471560"/>
          </a:xfrm>
          <a:prstGeom prst="rect">
            <a:avLst/>
          </a:prstGeom>
        </p:spPr>
      </p:pic>
      <p:sp>
        <p:nvSpPr>
          <p:cNvPr id="94" name="CustomShape 1"/>
          <p:cNvSpPr/>
          <p:nvPr/>
        </p:nvSpPr>
        <p:spPr>
          <a:xfrm>
            <a:off x="137160" y="476640"/>
            <a:ext cx="8538840" cy="1309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Помогите Маши и Мише заселить </a:t>
            </a:r>
            <a:endParaRPr/>
          </a:p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  </a:t>
            </a:r>
            <a:r>
              <a:rPr lang="ru-RU" sz="4000">
                <a:solidFill>
                  <a:srgbClr val="cc6600"/>
                </a:solidFill>
                <a:latin typeface="Palatino Linotype"/>
              </a:rPr>
              <a:t>Дом парных согласных звуков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9600" y="389520"/>
            <a:ext cx="1986120" cy="2381040"/>
          </a:xfrm>
          <a:prstGeom prst="rect">
            <a:avLst/>
          </a:prstGeom>
        </p:spPr>
      </p:pic>
      <p:pic>
        <p:nvPicPr>
          <p:cNvPr descr="" id="9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000" y="4517640"/>
            <a:ext cx="2502720" cy="2129040"/>
          </a:xfrm>
          <a:prstGeom prst="rect">
            <a:avLst/>
          </a:prstGeom>
        </p:spPr>
      </p:pic>
      <p:pic>
        <p:nvPicPr>
          <p:cNvPr descr="" id="9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360" y="389520"/>
            <a:ext cx="1818360" cy="2381040"/>
          </a:xfrm>
          <a:prstGeom prst="rect">
            <a:avLst/>
          </a:prstGeom>
        </p:spPr>
      </p:pic>
      <p:pic>
        <p:nvPicPr>
          <p:cNvPr descr="" id="98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20360" y="4482720"/>
            <a:ext cx="2555640" cy="2154240"/>
          </a:xfrm>
          <a:prstGeom prst="rect">
            <a:avLst/>
          </a:prstGeom>
        </p:spPr>
      </p:pic>
      <p:pic>
        <p:nvPicPr>
          <p:cNvPr descr="" id="99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068280" y="415080"/>
            <a:ext cx="2917800" cy="2381040"/>
          </a:xfrm>
          <a:prstGeom prst="rect">
            <a:avLst/>
          </a:prstGeom>
        </p:spPr>
      </p:pic>
      <p:pic>
        <p:nvPicPr>
          <p:cNvPr descr="" id="100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32280" y="4509000"/>
            <a:ext cx="2655000" cy="2179440"/>
          </a:xfrm>
          <a:prstGeom prst="rect">
            <a:avLst/>
          </a:prstGeom>
        </p:spPr>
      </p:pic>
      <p:sp>
        <p:nvSpPr>
          <p:cNvPr id="101" name="CustomShape 1"/>
          <p:cNvSpPr/>
          <p:nvPr/>
        </p:nvSpPr>
        <p:spPr>
          <a:xfrm>
            <a:off x="618840" y="2720160"/>
            <a:ext cx="14486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очка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02680" y="3936960"/>
            <a:ext cx="14486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очка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3989520" y="2755080"/>
            <a:ext cx="12625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ора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6947640" y="3924360"/>
            <a:ext cx="12625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ора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6986160" y="2720160"/>
            <a:ext cx="10278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уб</a:t>
            </a:r>
            <a:endParaRPr/>
          </a:p>
        </p:txBody>
      </p:sp>
      <p:sp>
        <p:nvSpPr>
          <p:cNvPr id="106" name="CustomShape 6"/>
          <p:cNvSpPr/>
          <p:nvPr/>
        </p:nvSpPr>
        <p:spPr>
          <a:xfrm>
            <a:off x="1040760" y="3897360"/>
            <a:ext cx="10278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…</a:t>
            </a:r>
            <a:r>
              <a:rPr lang="ru-RU" sz="3200">
                <a:solidFill>
                  <a:srgbClr val="0070c0"/>
                </a:solidFill>
                <a:latin typeface="Palatino Linotype"/>
              </a:rPr>
              <a:t>уб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260640"/>
            <a:ext cx="2088000" cy="2302560"/>
          </a:xfrm>
          <a:prstGeom prst="rect">
            <a:avLst/>
          </a:prstGeom>
        </p:spPr>
      </p:pic>
      <p:pic>
        <p:nvPicPr>
          <p:cNvPr descr="" id="10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000" y="260640"/>
            <a:ext cx="3048120" cy="2288160"/>
          </a:xfrm>
          <a:prstGeom prst="rect">
            <a:avLst/>
          </a:prstGeom>
        </p:spPr>
      </p:pic>
      <p:pic>
        <p:nvPicPr>
          <p:cNvPr descr="" id="10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5080" y="4051800"/>
            <a:ext cx="3240000" cy="2367720"/>
          </a:xfrm>
          <a:prstGeom prst="rect">
            <a:avLst/>
          </a:prstGeom>
        </p:spPr>
      </p:pic>
      <p:pic>
        <p:nvPicPr>
          <p:cNvPr descr="" id="110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148000" y="4051800"/>
            <a:ext cx="3480120" cy="239004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6644520" y="2421000"/>
            <a:ext cx="11988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со…а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1061280" y="2472480"/>
            <a:ext cx="11988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со…а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6296400" y="3467160"/>
            <a:ext cx="16621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у…очка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1057680" y="3467160"/>
            <a:ext cx="16621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70c0"/>
                </a:solidFill>
                <a:latin typeface="Palatino Linotype"/>
              </a:rPr>
              <a:t>у…очка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9640" y="836640"/>
            <a:ext cx="8784720" cy="7039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Аа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[а ]     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Лл  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[л]   [л']          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Чч       [ -]   [ч']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Бб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[б]  [б']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Мм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[м]   [м']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Шш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[ш]   [-']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Вв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[в]   [в']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Нн 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[н]   [н']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Щщ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 -]  [щ']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Гг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[г]   [г']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Оо 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[о]       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ъ          [  - ]  [ - ]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Дд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[д]   [д']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Пп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[п]   [п']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Ыы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[ы ]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Ее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[э]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[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й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'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э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]              Рр 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[р]   [р']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ь           [ - ]   [ - ]              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Ёё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[о]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[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й'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о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]             Сс 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[с]   [с']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Ээ   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[э ]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Жж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[ж ]   [-']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Тт 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[т]   [т']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Юю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[у]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[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й'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у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]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Зз 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[з]    [з']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Уу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[у ]      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Яя      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[а]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[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й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'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а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]     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Ии   </a:t>
            </a:r>
            <a:r>
              <a:rPr lang="ru-RU" sz="2400">
                <a:solidFill>
                  <a:srgbClr val="ff0000"/>
                </a:solidFill>
                <a:latin typeface="Palatino Linotype"/>
              </a:rPr>
              <a:t>[и ]       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Фф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[ф]   [ф']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Йй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 -]   [й']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Хх 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[х]   [х']                           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Кк    </a:t>
            </a:r>
            <a:r>
              <a:rPr lang="ru-RU" sz="2400">
                <a:solidFill>
                  <a:srgbClr val="00b050"/>
                </a:solidFill>
                <a:latin typeface="Palatino Linotype"/>
              </a:rPr>
              <a:t>[к]   [к']                 </a:t>
            </a:r>
            <a:r>
              <a:rPr lang="ru-RU" sz="2400">
                <a:solidFill>
                  <a:srgbClr val="000000"/>
                </a:solidFill>
                <a:latin typeface="Palatino Linotype"/>
              </a:rPr>
              <a:t>Цц      </a:t>
            </a:r>
            <a:r>
              <a:rPr lang="ru-RU" sz="2400">
                <a:solidFill>
                  <a:srgbClr val="00b0f0"/>
                </a:solidFill>
                <a:latin typeface="Palatino Linotype"/>
              </a:rPr>
              <a:t>[ц ]  [-']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1268640"/>
            <a:ext cx="6181200" cy="1437840"/>
          </a:xfrm>
          <a:prstGeom prst="rect">
            <a:avLst/>
          </a:prstGeom>
        </p:spPr>
      </p:pic>
      <p:pic>
        <p:nvPicPr>
          <p:cNvPr descr="" id="8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4000" y="3645000"/>
            <a:ext cx="6181200" cy="13777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885320"/>
            <a:ext cx="2889360" cy="3312720"/>
          </a:xfrm>
          <a:prstGeom prst="rect">
            <a:avLst/>
          </a:prstGeom>
        </p:spPr>
      </p:pic>
      <p:pic>
        <p:nvPicPr>
          <p:cNvPr descr="" id="83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000" y="1773360"/>
            <a:ext cx="2772360" cy="301320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3996000" y="332640"/>
            <a:ext cx="1781640" cy="6062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Шапка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Санки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Бак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Флаги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Круг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Луч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Хлеб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Глаз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Нос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Звук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Волк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Рот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Крыса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Парта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9640" y="2997000"/>
            <a:ext cx="849672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[б]  [в]  [г]  [д]  [з]  [к]   [л]   [м]  [н]  [п]  [р]   [с]   [т]   [ф]  [х]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Palatino Linotype"/>
              </a:rPr>
              <a:t>[б'] [в'] [г'] [д'] [з']  [к']  [л'] [м']  [н']  [п'] [р‘]  [с']  [т‘]  [ф'] [х']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79640" y="683280"/>
            <a:ext cx="8856720" cy="1309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Большинство согласных образует </a:t>
            </a:r>
            <a:endParaRPr/>
          </a:p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пары твёрдых и мягких согласных: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27640" y="692640"/>
            <a:ext cx="7488360" cy="2528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Palatino Linotype"/>
              </a:rPr>
              <a:t>  </a:t>
            </a:r>
            <a:r>
              <a:rPr lang="ru-RU" sz="4000">
                <a:solidFill>
                  <a:srgbClr val="cc6600"/>
                </a:solidFill>
                <a:latin typeface="Palatino Linotype"/>
              </a:rPr>
              <a:t>Не образуют пар следующие  </a:t>
            </a:r>
            <a:endParaRPr/>
          </a:p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 </a:t>
            </a:r>
            <a:r>
              <a:rPr lang="ru-RU" sz="4000">
                <a:solidFill>
                  <a:srgbClr val="cc6600"/>
                </a:solidFill>
                <a:latin typeface="Palatino Linotype"/>
              </a:rPr>
              <a:t>твёрдые и  мягкие согласные</a:t>
            </a:r>
            <a:endParaRPr/>
          </a:p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                      </a:t>
            </a:r>
            <a:r>
              <a:rPr lang="ru-RU" sz="4000">
                <a:solidFill>
                  <a:srgbClr val="cc6600"/>
                </a:solidFill>
                <a:latin typeface="Palatino Linotype"/>
              </a:rPr>
              <a:t>звуки: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971640" y="3299760"/>
            <a:ext cx="727236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Твёрдые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	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   [ж]    [ш]   [ц]     [   ]    [   ]    [  ] 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Palatino Linotype"/>
              </a:rPr>
              <a:t>Мягкие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	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   [  ']    [  ']    [  ']     [ч']   [щ']   [й]</a:t>
            </a:r>
            <a:r>
              <a:rPr lang="ru-RU">
                <a:solidFill>
                  <a:srgbClr val="000000"/>
                </a:solidFill>
                <a:latin typeface="Palatino Linotype"/>
              </a:rPr>
              <a:t>	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827720" y="1052640"/>
            <a:ext cx="5256360" cy="420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5400">
                <a:solidFill>
                  <a:srgbClr val="00b050"/>
                </a:solidFill>
                <a:latin typeface="Palatino Linotype"/>
              </a:rPr>
              <a:t>Б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очка – </a:t>
            </a:r>
            <a:r>
              <a:rPr lang="ru-RU" sz="5400">
                <a:solidFill>
                  <a:srgbClr val="0070c0"/>
                </a:solidFill>
                <a:latin typeface="Palatino Linotype"/>
              </a:rPr>
              <a:t>п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очка</a:t>
            </a:r>
            <a:endParaRPr/>
          </a:p>
          <a:p>
            <a:r>
              <a:rPr lang="ru-RU" sz="5400">
                <a:solidFill>
                  <a:srgbClr val="00b050"/>
                </a:solidFill>
                <a:latin typeface="Palatino Linotype"/>
              </a:rPr>
              <a:t>Д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оска – </a:t>
            </a:r>
            <a:r>
              <a:rPr lang="ru-RU" sz="5400">
                <a:solidFill>
                  <a:srgbClr val="0070c0"/>
                </a:solidFill>
                <a:latin typeface="Palatino Linotype"/>
              </a:rPr>
              <a:t>т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оска</a:t>
            </a:r>
            <a:endParaRPr/>
          </a:p>
          <a:p>
            <a:r>
              <a:rPr lang="ru-RU" sz="5400">
                <a:solidFill>
                  <a:srgbClr val="00b050"/>
                </a:solidFill>
                <a:latin typeface="Palatino Linotype"/>
              </a:rPr>
              <a:t>Г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олос -  </a:t>
            </a:r>
            <a:r>
              <a:rPr lang="ru-RU" sz="5400">
                <a:solidFill>
                  <a:srgbClr val="0070c0"/>
                </a:solidFill>
                <a:latin typeface="Palatino Linotype"/>
              </a:rPr>
              <a:t>к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олос</a:t>
            </a:r>
            <a:endParaRPr/>
          </a:p>
          <a:p>
            <a:r>
              <a:rPr lang="ru-RU" sz="5400">
                <a:solidFill>
                  <a:srgbClr val="00b050"/>
                </a:solidFill>
                <a:latin typeface="Palatino Linotype"/>
              </a:rPr>
              <a:t>Ж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ар  –   </a:t>
            </a:r>
            <a:r>
              <a:rPr lang="ru-RU" sz="5400">
                <a:solidFill>
                  <a:srgbClr val="0070c0"/>
                </a:solidFill>
                <a:latin typeface="Palatino Linotype"/>
              </a:rPr>
              <a:t>ш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ар</a:t>
            </a:r>
            <a:endParaRPr/>
          </a:p>
          <a:p>
            <a:r>
              <a:rPr lang="ru-RU" sz="5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5400">
                <a:solidFill>
                  <a:srgbClr val="00b050"/>
                </a:solidFill>
                <a:latin typeface="Palatino Linotype"/>
              </a:rPr>
              <a:t>З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уд   -   </a:t>
            </a:r>
            <a:r>
              <a:rPr lang="ru-RU" sz="5400">
                <a:solidFill>
                  <a:srgbClr val="0070c0"/>
                </a:solidFill>
                <a:latin typeface="Palatino Linotype"/>
              </a:rPr>
              <a:t>с</a:t>
            </a:r>
            <a:r>
              <a:rPr lang="ru-RU" sz="5400">
                <a:solidFill>
                  <a:srgbClr val="000000"/>
                </a:solidFill>
                <a:latin typeface="Palatino Linotype"/>
              </a:rPr>
              <a:t>уд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77920" y="740880"/>
            <a:ext cx="8731800" cy="699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000">
                <a:solidFill>
                  <a:srgbClr val="cc6600"/>
                </a:solidFill>
                <a:latin typeface="Palatino Linotype"/>
              </a:rPr>
              <a:t>Парные звонкие и глухие согласные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395640" y="2828880"/>
            <a:ext cx="849672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b050"/>
                </a:solidFill>
                <a:latin typeface="Palatino Linotype"/>
              </a:rPr>
              <a:t>ЗВОНКИЕ   [Б]  [Б’]  [В]  [В’] [Г] [Г’]  [Д] [Д’] [Ж] [З] [З’]</a:t>
            </a:r>
            <a:endParaRPr/>
          </a:p>
          <a:p>
            <a:r>
              <a:rPr lang="ru-RU" sz="2400">
                <a:solidFill>
                  <a:srgbClr val="2f5897"/>
                </a:solidFill>
                <a:latin typeface="Palatino Linotype"/>
              </a:rPr>
              <a:t>ГЛУХИЕ       [П] [П’] [Ф] [Ф’] [К] [К’] [Т] [Т’] [Ш] [С] [С’]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7640" y="548640"/>
            <a:ext cx="842472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0000"/>
                </a:solidFill>
                <a:latin typeface="Palatino Linotype"/>
              </a:rPr>
              <a:t>      </a:t>
            </a:r>
            <a:r>
              <a:rPr lang="ru-RU" sz="3200">
                <a:solidFill>
                  <a:srgbClr val="cc6600"/>
                </a:solidFill>
                <a:latin typeface="Palatino Linotype"/>
              </a:rPr>
              <a:t>НЕПАРНЫЕ ЗВОНКИЕ  И  ГЛУХИЕ</a:t>
            </a:r>
            <a:endParaRPr/>
          </a:p>
          <a:p>
            <a:r>
              <a:rPr lang="ru-RU" sz="3200">
                <a:solidFill>
                  <a:srgbClr val="cc6600"/>
                </a:solidFill>
                <a:latin typeface="Palatino Linotype"/>
              </a:rPr>
              <a:t>                         </a:t>
            </a:r>
            <a:r>
              <a:rPr lang="ru-RU" sz="3200">
                <a:solidFill>
                  <a:srgbClr val="cc6600"/>
                </a:solidFill>
                <a:latin typeface="Palatino Linotype"/>
              </a:rPr>
              <a:t>СОГЛАСНЫЕ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