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6.png" ContentType="image/png"/>
  <Override PartName="/ppt/media/image1.jpeg" ContentType="image/jpeg"/>
  <Override PartName="/ppt/media/image2.jpeg" ContentType="image/jpeg"/>
  <Override PartName="/ppt/media/image3.png" ContentType="image/png"/>
  <Override PartName="/ppt/media/image7.png" ContentType="image/png"/>
  <Override PartName="/ppt/media/image4.png" ContentType="image/png"/>
  <Override PartName="/ppt/media/image8.png" ContentType="image/png"/>
  <Override PartName="/ppt/media/image5.png" ContentType="image/png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1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presentation.xml" ContentType="application/vnd.openxmlformats-officedocument.presentationml.presentation.main+xml"/>
  <Override PartName="/ppt/slides/_rels/slide28.xml.rels" ContentType="application/vnd.openxmlformats-package.relationships+xml"/>
  <Override PartName="/ppt/slides/_rels/slide39.xml.rels" ContentType="application/vnd.openxmlformats-package.relationships+xml"/>
  <Override PartName="/ppt/slides/_rels/slide37.xml.rels" ContentType="application/vnd.openxmlformats-package.relationships+xml"/>
  <Override PartName="/ppt/slides/_rels/slide12.xml.rels" ContentType="application/vnd.openxmlformats-package.relationships+xml"/>
  <Override PartName="/ppt/slides/_rels/slide35.xml.rels" ContentType="application/vnd.openxmlformats-package.relationships+xml"/>
  <Override PartName="/ppt/slides/_rels/slide10.xml.rels" ContentType="application/vnd.openxmlformats-package.relationships+xml"/>
  <Override PartName="/ppt/slides/_rels/slide33.xml.rels" ContentType="application/vnd.openxmlformats-package.relationships+xml"/>
  <Override PartName="/ppt/slides/_rels/slide31.xml.rels" ContentType="application/vnd.openxmlformats-package.relationships+xml"/>
  <Override PartName="/ppt/slides/_rels/slide2.xml.rels" ContentType="application/vnd.openxmlformats-package.relationships+xml"/>
  <Override PartName="/ppt/slides/_rels/slide18.xml.rels" ContentType="application/vnd.openxmlformats-package.relationships+xml"/>
  <Override PartName="/ppt/slides/_rels/slide16.xml.rels" ContentType="application/vnd.openxmlformats-package.relationships+xml"/>
  <Override PartName="/ppt/slides/_rels/slide14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40.xml.rels" ContentType="application/vnd.openxmlformats-package.relationships+xml"/>
  <Override PartName="/ppt/slides/_rels/slide29.xml.rels" ContentType="application/vnd.openxmlformats-package.relationships+xml"/>
  <Override PartName="/ppt/slides/_rels/slide27.xml.rels" ContentType="application/vnd.openxmlformats-package.relationships+xml"/>
  <Override PartName="/ppt/slides/_rels/slide38.xml.rels" ContentType="application/vnd.openxmlformats-package.relationships+xml"/>
  <Override PartName="/ppt/slides/_rels/slide13.xml.rels" ContentType="application/vnd.openxmlformats-package.relationships+xml"/>
  <Override PartName="/ppt/slides/_rels/slide36.xml.rels" ContentType="application/vnd.openxmlformats-package.relationships+xml"/>
  <Override PartName="/ppt/slides/_rels/slide11.xml.rels" ContentType="application/vnd.openxmlformats-package.relationships+xml"/>
  <Override PartName="/ppt/slides/_rels/slide34.xml.rels" ContentType="application/vnd.openxmlformats-package.relationships+xml"/>
  <Override PartName="/ppt/slides/_rels/slide32.xml.rels" ContentType="application/vnd.openxmlformats-package.relationships+xml"/>
  <Override PartName="/ppt/slides/_rels/slide30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19.xml.rels" ContentType="application/vnd.openxmlformats-package.relationships+xml"/>
  <Override PartName="/ppt/slides/_rels/slide17.xml.rels" ContentType="application/vnd.openxmlformats-package.relationships+xml"/>
  <Override PartName="/ppt/slides/_rels/slide15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0.xml.rels" ContentType="application/vnd.openxmlformats-package.relationships+xml"/>
  <Override PartName="/ppt/slides/_rels/slide41.xml.rels" ContentType="application/vnd.openxmlformats-package.relationships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5.xml" ContentType="application/vnd.openxmlformats-officedocument.presentationml.slide+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0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26.xml" ContentType="application/vnd.openxmlformats-officedocument.presentationml.slide+xml"/>
  <Override PartName="/ppt/slides/slide3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7.xml" ContentType="application/vnd.openxmlformats-officedocument.presentationml.slide+xml"/>
  <Override PartName="/ppt/slides/slide39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04920" y="3917520"/>
            <a:ext cx="8686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755600" y="39175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304920" y="39175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04920" y="1554120"/>
            <a:ext cx="86864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304920" y="457200"/>
            <a:ext cx="8686440" cy="56224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304920" y="39175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304920" y="1554120"/>
            <a:ext cx="86864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755600" y="39175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04920" y="3917520"/>
            <a:ext cx="868608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04920" y="3917520"/>
            <a:ext cx="8686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4755600" y="39175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304920" y="39175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304920" y="457200"/>
            <a:ext cx="8686440" cy="56224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04920" y="39175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755600" y="39175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04920" y="3917520"/>
            <a:ext cx="868608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>
            <a:off x="514080" y="1050840"/>
            <a:ext cx="8629920" cy="216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1" name="Line 2"/>
          <p:cNvSpPr/>
          <p:nvPr/>
        </p:nvSpPr>
        <p:spPr>
          <a:xfrm>
            <a:off x="514080" y="1050840"/>
            <a:ext cx="8629920" cy="216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2" name="Line 3"/>
          <p:cNvSpPr/>
          <p:nvPr/>
        </p:nvSpPr>
        <p:spPr>
          <a:xfrm>
            <a:off x="514080" y="1057680"/>
            <a:ext cx="8629920" cy="252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3" name="Line 4"/>
          <p:cNvSpPr/>
          <p:nvPr/>
        </p:nvSpPr>
        <p:spPr>
          <a:xfrm>
            <a:off x="514080" y="5349600"/>
            <a:ext cx="8629920" cy="252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380880" y="4853520"/>
            <a:ext cx="8457840" cy="122184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 sz="3600">
                <a:solidFill>
                  <a:srgbClr val="4e3b30"/>
                </a:solidFill>
                <a:latin typeface="Franklin Gothic Medium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dt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>
                <a:solidFill>
                  <a:srgbClr val="000000"/>
                </a:solidFill>
                <a:latin typeface="Franklin Gothic Book"/>
              </a:rPr>
              <a:t>6.4.17</a:t>
            </a:r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7" name="PlaceHolder 8"/>
          <p:cNvSpPr>
            <a:spLocks noGrp="1"/>
          </p:cNvSpPr>
          <p:nvPr>
            <p:ph type="sldNum"/>
          </p:nvPr>
        </p:nvSpPr>
        <p:spPr>
          <a:xfrm>
            <a:off x="8229600" y="6473880"/>
            <a:ext cx="758520" cy="246600"/>
          </a:xfrm>
          <a:prstGeom prst="rect">
            <a:avLst/>
          </a:prstGeom>
        </p:spPr>
        <p:txBody>
          <a:bodyPr bIns="45000" lIns="90000" rIns="90000" tIns="45000"/>
          <a:p>
            <a:fld id="{A1710111-E1B1-41E1-9171-61710141D111}" type="slidenum">
              <a:rPr lang="ru-RU">
                <a:solidFill>
                  <a:srgbClr val="000000"/>
                </a:solidFill>
                <a:latin typeface="Franklin Gothic Book"/>
              </a:rPr>
              <a:t>&lt;номер&gt;</a:t>
            </a:fld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/>
              <a:t>Восьмой уровень структуры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ru-RU"/>
              <a:t>Девятый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ine 1"/>
          <p:cNvSpPr/>
          <p:nvPr/>
        </p:nvSpPr>
        <p:spPr>
          <a:xfrm>
            <a:off x="514080" y="1050840"/>
            <a:ext cx="8629920" cy="216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42" name="Line 2"/>
          <p:cNvSpPr/>
          <p:nvPr/>
        </p:nvSpPr>
        <p:spPr>
          <a:xfrm>
            <a:off x="514080" y="1050840"/>
            <a:ext cx="8629920" cy="216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43" name="Line 3"/>
          <p:cNvSpPr/>
          <p:nvPr/>
        </p:nvSpPr>
        <p:spPr>
          <a:xfrm>
            <a:off x="514080" y="1057680"/>
            <a:ext cx="8629920" cy="252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r>
              <a:rPr lang="ru-RU" sz="3600">
                <a:solidFill>
                  <a:srgbClr val="4e3b30"/>
                </a:solidFill>
                <a:latin typeface="Franklin Gothic Medium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Franklin Gothic Book"/>
              </a:rPr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Franklin Gothic Book"/>
              </a:rPr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>
                <a:solidFill>
                  <a:srgbClr val="000000"/>
                </a:solidFill>
                <a:latin typeface="Franklin Gothic Book"/>
              </a:rPr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Franklin Gothic Book"/>
              </a:rPr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>
                <a:solidFill>
                  <a:srgbClr val="000000"/>
                </a:solidFill>
                <a:latin typeface="Franklin Gothic Book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Franklin Gothic Book"/>
              </a:rPr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Franklin Gothic Book"/>
              </a:rPr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Franklin Gothic Book"/>
              </a:rPr>
              <a:t>Восьмой уровень структуры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Franklin Gothic Book"/>
              </a:rPr>
              <a:t>Девятый уровень структурыОбразец текста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Franklin Gothic Book"/>
              </a:rPr>
              <a:t>Второй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Franklin Gothic Book"/>
              </a:rPr>
              <a:t>Третий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Franklin Gothic Book"/>
              </a:rPr>
              <a:t>Четвертый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Franklin Gothic Book"/>
              </a:rPr>
              <a:t>Пятый уровень</a:t>
            </a:r>
            <a:endParaRPr/>
          </a:p>
        </p:txBody>
      </p:sp>
      <p:sp>
        <p:nvSpPr>
          <p:cNvPr id="46" name="PlaceHolder 6"/>
          <p:cNvSpPr>
            <a:spLocks noGrp="1"/>
          </p:cNvSpPr>
          <p:nvPr>
            <p:ph type="dt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>
                <a:solidFill>
                  <a:srgbClr val="000000"/>
                </a:solidFill>
                <a:latin typeface="Franklin Gothic Book"/>
              </a:rPr>
              <a:t>6.4.17</a:t>
            </a:r>
            <a:endParaRPr/>
          </a:p>
        </p:txBody>
      </p:sp>
      <p:sp>
        <p:nvSpPr>
          <p:cNvPr id="47" name="PlaceHolder 7"/>
          <p:cNvSpPr>
            <a:spLocks noGrp="1"/>
          </p:cNvSpPr>
          <p:nvPr>
            <p:ph type="ftr"/>
          </p:nvPr>
        </p:nvSpPr>
        <p:spPr>
          <a:xfrm>
            <a:off x="3581280" y="76320"/>
            <a:ext cx="2895120" cy="28872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48" name="PlaceHolder 8"/>
          <p:cNvSpPr>
            <a:spLocks noGrp="1"/>
          </p:cNvSpPr>
          <p:nvPr>
            <p:ph type="sldNum"/>
          </p:nvPr>
        </p:nvSpPr>
        <p:spPr>
          <a:xfrm>
            <a:off x="8229600" y="6473880"/>
            <a:ext cx="758520" cy="246600"/>
          </a:xfrm>
          <a:prstGeom prst="rect">
            <a:avLst/>
          </a:prstGeom>
        </p:spPr>
        <p:txBody>
          <a:bodyPr bIns="45000" lIns="90000" rIns="90000" tIns="45000"/>
          <a:p>
            <a:fld id="{81D131C1-F1B1-4131-B181-51B1F191F151}" type="slidenum">
              <a:rPr lang="ru-RU">
                <a:solidFill>
                  <a:srgbClr val="000000"/>
                </a:solidFill>
                <a:latin typeface="Franklin Gothic Book"/>
              </a:rPr>
              <a:t>&lt;номер&gt;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slideLayout" Target="../slideLayouts/slideLayout1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457200" y="274680"/>
            <a:ext cx="8229240" cy="2296800"/>
          </a:xfrm>
          <a:prstGeom prst="rect">
            <a:avLst/>
          </a:prstGeom>
        </p:spPr>
        <p:txBody>
          <a:bodyPr anchor="ctr" bIns="45000" lIns="90000" rIns="90000" tIns="45000"/>
          <a:p>
            <a:r>
              <a:rPr lang="ru-RU" sz="7200">
                <a:solidFill>
                  <a:srgbClr val="4e3b30"/>
                </a:solidFill>
                <a:latin typeface="Franklin Gothic Medium"/>
              </a:rPr>
              <a:t>Отечественная война 1812 года.</a:t>
            </a:r>
            <a:endParaRPr/>
          </a:p>
        </p:txBody>
      </p:sp>
      <p:sp>
        <p:nvSpPr>
          <p:cNvPr id="82" name="TextShape 2"/>
          <p:cNvSpPr txBox="1"/>
          <p:nvPr/>
        </p:nvSpPr>
        <p:spPr>
          <a:xfrm>
            <a:off x="457200" y="2643120"/>
            <a:ext cx="8229240" cy="366588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Цели и задачи: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Познакомить учащихся с      историей страны 1812 года,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дать представление о событиях, героях того времени,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воспитывать патриотические чувства учащихся.</a:t>
            </a:r>
            <a:endParaRPr/>
          </a:p>
          <a:p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99" name="TextShape 2"/>
          <p:cNvSpPr txBox="1"/>
          <p:nvPr/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Впрочем, в этой особенной войне допускалось, что поход несколько затянется. Но вряд ли сможет Россия долго сопротивляться...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На зеленом холме над Неманом блистала золотым шитьем группа маршалов. Все сидели на лошадях в торжественном, напряженном ожидании, словно перед началом праздничной церемонии...</a:t>
            </a:r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01" name="TextShape 2"/>
          <p:cNvSpPr txBox="1"/>
          <p:nvPr/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  <a:p>
            <a:endParaRPr/>
          </a:p>
          <a:p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«Если я возьму Киев,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Я схвачу Россию за ноги.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Если я овладею Петербургом,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Я возьму ее за голову.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Заняв Москву, я поражу ее в сердце».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Наполеон</a:t>
            </a:r>
            <a:endParaRPr/>
          </a:p>
        </p:txBody>
      </p:sp>
      <p:pic>
        <p:nvPicPr>
          <p:cNvPr descr="" id="102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5286240" y="285840"/>
            <a:ext cx="3293280" cy="4034520"/>
          </a:xfrm>
          <a:prstGeom prst="rect">
            <a:avLst/>
          </a:prstGeom>
        </p:spPr>
      </p:pic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04" name="TextShape 2"/>
          <p:cNvSpPr txBox="1"/>
          <p:nvPr/>
        </p:nvSpPr>
        <p:spPr>
          <a:xfrm>
            <a:off x="457200" y="285840"/>
            <a:ext cx="8229240" cy="60231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Наполеон много говорил об этом великом походе: «Я пришел, чтобы раз навсегда покончить с колоссом северных варваров. Шпага вынута из ножен. Надо отбросить их во льды, чтобы в течение 25 лет они не вмешивались в дела цивилизованной Европы. Балтийское море должно быть для них закрыто... Цивилизация отвергает этих обитателей севера. Европа должна устраиваться без них...»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Человек в маленькой треуголке поднял руку с перчаткой и опустил ее вниз жестом, каким дирижер большого оркестра начинает исполнение симфонии.</a:t>
            </a:r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07" name="TextShape 2"/>
          <p:cNvSpPr txBox="1"/>
          <p:nvPr/>
        </p:nvSpPr>
        <p:spPr>
          <a:xfrm>
            <a:off x="457200" y="285840"/>
            <a:ext cx="8229240" cy="60231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Тяжело громыхнула пушка. Первое ядро перелетело через Неман и пошло ломать чащу. Гулкий звук долго перекатывался над водой. Но его тут же перекрыли другие звуки: пронзительное пение кавалерийских рожков. Уланский полк галопом проскакал мимо холма и с криком «Да здравствует император!» бросился в воду. Голубой Неман заплескал малиновыми шапками.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 —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Поздравляю вас, господа,— тихо произнес Ней,— мы вошли в Россию.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   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Шпага была вынута из ножен». (Отрывок из романа Л.Рубинштейна «Дорога победы»).</a:t>
            </a:r>
            <a:endParaRPr/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r>
              <a:rPr lang="ru-RU" sz="3600">
                <a:solidFill>
                  <a:srgbClr val="4e3b30"/>
                </a:solidFill>
                <a:latin typeface="Franklin Gothic Medium"/>
              </a:rPr>
              <a:t>Кутузов Михаил Илларионович (полная фамилия — Голенищев-Кутузов) </a:t>
            </a:r>
            <a:r>
              <a:rPr lang="ru-RU" sz="3600">
                <a:solidFill>
                  <a:srgbClr val="4e3b30"/>
                </a:solidFill>
                <a:latin typeface="Franklin Gothic Medium"/>
              </a:rPr>
              <a:t>
</a:t>
            </a:r>
            <a:r>
              <a:rPr lang="ru-RU" sz="3600">
                <a:solidFill>
                  <a:srgbClr val="4e3b30"/>
                </a:solidFill>
                <a:latin typeface="Franklin Gothic Medium"/>
              </a:rPr>
              <a:t>(1745-1813)</a:t>
            </a:r>
            <a:endParaRPr/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10" name="TextShape 2"/>
          <p:cNvSpPr txBox="1"/>
          <p:nvPr/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Михаил Илларионович Кутузов родился в Петербурге. Был одним из образованнейших людей своего времени. Он знал немецкий в совершенстве, изучил шведский, английский, турецкий, латинский языки, любил историю, литературу, усвоил инженерное дело и артиллерию, особенно же увлекался математикой. В 16 лет окончил инженерно-артиллерийскую школу с первым офицерским чином прапорщика и был оставлен при школе преподавателем арифметики и геометрии. Образованность и знания не только не умоляли его храбрости, твердости, спокойствия, но и сделали эти качества особенно грозными для врагов русского народа.</a:t>
            </a:r>
            <a:endParaRPr/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13" name="TextShape 2"/>
          <p:cNvSpPr txBox="1"/>
          <p:nvPr/>
        </p:nvSpPr>
        <p:spPr>
          <a:xfrm>
            <a:off x="457200" y="357120"/>
            <a:ext cx="8229240" cy="595188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Когда началась Отечественная война 1812 г. и Наполеон взял Смоленск, когда серьезная опасность нависла над Россией, Александр I вынужден был, вопреки своей воле, назначить Кутузова Главнокомандующим. Старый полководец (ему уже было 67 лет, и жить оставалось менее года) быстро собрался и помчался к армии. 29 августа под Царевом-Займищем Кутузов верхом на донском коне появился перед войсками. Солдаты обрадовались, увидев любимого полководца, которому верили. Повсюду стали говорить: «Приехал Кутузов бить французов». Огромная ответственность легла на плечи Кутузова, ему была вверена судьба России, и он оправдал это доверие.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r>
              <a:rPr lang="ru-RU" sz="3600">
                <a:solidFill>
                  <a:srgbClr val="4e3b30"/>
                </a:solidFill>
                <a:latin typeface="Franklin Gothic Medium"/>
              </a:rPr>
              <a:t>«Новая Россия начинается с 1812 года» А. И. Герцен</a:t>
            </a:r>
            <a:r>
              <a:rPr lang="ru-RU" sz="3600">
                <a:solidFill>
                  <a:srgbClr val="4e3b30"/>
                </a:solidFill>
                <a:latin typeface="Franklin Gothic Medium"/>
              </a:rPr>
              <a:t>
</a:t>
            </a:r>
            <a:endParaRPr/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15" name="TextShape 2"/>
          <p:cNvSpPr txBox="1"/>
          <p:nvPr/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«Ну ж был денек! Сквозь дым летучий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Французы двинулись, как тучи...»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М. Ю. Лермонтов</a:t>
            </a:r>
            <a:endParaRPr/>
          </a:p>
        </p:txBody>
      </p:sp>
      <p:pic>
        <p:nvPicPr>
          <p:cNvPr descr="" id="116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3643200" y="2715840"/>
            <a:ext cx="5183280" cy="3867480"/>
          </a:xfrm>
          <a:prstGeom prst="rect">
            <a:avLst/>
          </a:prstGeom>
        </p:spPr>
      </p:pic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18" name="TextShape 2"/>
          <p:cNvSpPr txBox="1"/>
          <p:nvPr/>
        </p:nvSpPr>
        <p:spPr>
          <a:xfrm>
            <a:off x="457200" y="0"/>
            <a:ext cx="8229240" cy="685764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Подмосковье. Сердцевина нашей Великой Родины. Сюда, к Москве, всегда рвались завоеватели. Бородинское поле лежит на пути к нашей столице. Именно здесь русские люди остановили победный путь завоевателя — Наполеона. Это были невиданные доселе сражения. Французы и русские сражались насмерть. Перед деревней Шевардино был построен редут, пятиугольное укрепление, опоясанное мелким рвом и низким земляным валом. На нем стояло 12 пушек. 24 августа (5 сентября) начался бой за Шевардинский редут. Французы овладели им, но победа досталась им очень дорого. Около 6 тысяч французов легло на подступах к редуту и в его укреплениях. Когда на следующий день Наполеон делал смотр войскам, сражавшимся под Шевардином, видя отсутствие одного батальона, Наполеон спросил, куда он девался. Ему ответили: «Он в редуте». Батальон французов целиком был уничтожен. Тогда Наполеон попросил показать ему пленных русских солдат. Напрасно. Их не было. Мертвые русские артиллеристы лежали у своих орудий.</a:t>
            </a:r>
            <a:endParaRPr/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21" name="TextShape 2"/>
          <p:cNvSpPr txBox="1"/>
          <p:nvPr/>
        </p:nvSpPr>
        <p:spPr>
          <a:xfrm>
            <a:off x="457200" y="357120"/>
            <a:ext cx="8229240" cy="595188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Кутузов был смелым полководцем и мудрым политиком. Многие его современники считали, что немыслимо, преступно даже вести разговоры о сдаче Москвы. Какую же смелость надо было иметь, чтобы издать приказ о сдаче Москвы во имя спасения Армии. Что пережил Кутузов? Многие офицеры плакали от стыда и горя, рвали на себе мундиры. Но Кутузов не мог так поступить. Это были самые горькие дни его жизни и самые великие дни его славы: «Да нет же! Будут они лошадиное мясо жрать, как турки!». Эти его слова оказались пророческими. Наполеон ждал ключи от города на Поклонной горе, но так и не дождался.</a:t>
            </a:r>
            <a:endParaRPr/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23" name="TextShape 2"/>
          <p:cNvSpPr txBox="1"/>
          <p:nvPr/>
        </p:nvSpPr>
        <p:spPr>
          <a:xfrm>
            <a:off x="457200" y="357120"/>
            <a:ext cx="8229240" cy="59518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«Напрасно ждал Наполеон,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Последним счастьем упоенный,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Москвы коленопреклоненной,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С ключами старого Кремля: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Нет, не пошла Москва моя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К нему с повинной головою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Не праздник, не приемный дар — 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она готовила пожар 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нетерпеливому герою».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А. С. Пушкин</a:t>
            </a:r>
            <a:endParaRPr/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26" name="TextShape 2"/>
          <p:cNvSpPr txBox="1"/>
          <p:nvPr/>
        </p:nvSpPr>
        <p:spPr>
          <a:xfrm>
            <a:off x="457200" y="285840"/>
            <a:ext cx="8229240" cy="60231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2800">
                <a:solidFill>
                  <a:srgbClr val="4e3b30"/>
                </a:solidFill>
                <a:latin typeface="Franklin Gothic Book"/>
              </a:rPr>
              <a:t>Оставление Москвы не означало, что Наполеон победил, выиграл войну. Гений Кутузова не доставил ему этой радости. Бои в Тарутине, Малоярославце, отступление французов по голодной Смоленской дороге, битва под Вязьмой привели к разгрому Наполеоновской армии и позорному бегству непобедимого полководца. Десятки французских знамен были склонены к ногам императора Александра I в знак победы над врагом. Александр I наградил Кутузова высшим военным отличием — Георгиевский крест I степени, который давался только за совершенно исключительные заслуги. Но Александр I сделал это только потому, что так хотел народ. Сам он по-прежнему не любил героя и считал, что он не сделал ничего особенного, что все его успехи были навязаны ему.</a:t>
            </a:r>
            <a:endParaRPr/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29" name="TextShape 2"/>
          <p:cNvSpPr txBox="1"/>
          <p:nvPr/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Скажи-ка, дядя, ведь недаром,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
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Москва, спалённая пожаром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
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Французу отдана?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
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Ведь были ж схватки боевые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
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Да, говорят, ещё какие!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
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Недаром помнит вся Россия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
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Про день Бородина.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Ю.М. Лермонтов «Бородино»</a:t>
            </a:r>
            <a:endParaRPr/>
          </a:p>
          <a:p>
            <a:endParaRPr/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31" name="TextShape 2"/>
          <p:cNvSpPr txBox="1"/>
          <p:nvPr/>
        </p:nvSpPr>
        <p:spPr>
          <a:xfrm>
            <a:off x="457200" y="285840"/>
            <a:ext cx="8229240" cy="60231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Одним из центральных событий войны 1812 года явилось Бородинское сражение.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26 августа (7 сентября) 1812 года в 124 км от Москвы, у села Бородина,  встретились в решительной схватке две армии - армия Наполеона,  вторгшаяся в Россию с целью ее порабощения, и русская армия, защищавшая  свободу и независимость своей Отчизны. Русские войска под командованием  фельдмаршала М. И. Кутузова нанесли противнику серьезный урон и сорвали  план Наполеона разгромить русскую армию и победоносно завершить войну.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Бородинское сражение навеки вошло в историю освободительной борьбы  нашей страны как одна из наиболее ярких ее страниц.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85" name="TextShape 2"/>
          <p:cNvSpPr txBox="1"/>
          <p:nvPr/>
        </p:nvSpPr>
        <p:spPr>
          <a:xfrm>
            <a:off x="457200" y="357120"/>
            <a:ext cx="8229240" cy="595188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В 2012 году исполняется 200 лет одному из важнейших событий в истории нашей страны – Отечественной войне 1812 года. Победа в ней имела огромное значение для политического, общественного  и культурного развития России.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Согласно распоряжению Правительства Российской Федерации от 2 ноября 2009 года № 1628-р,  юбилей победы в Отечественной войне 1812 года  будет отмечаться на высоком государственном уровне.</a:t>
            </a:r>
            <a:endParaRPr/>
          </a:p>
          <a:p>
            <a:endParaRPr/>
          </a:p>
        </p:txBody>
      </p:sp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34" name="TextShape 2"/>
          <p:cNvSpPr txBox="1"/>
          <p:nvPr/>
        </p:nvSpPr>
        <p:spPr>
          <a:xfrm>
            <a:off x="457200" y="285840"/>
            <a:ext cx="8229240" cy="60231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В исторических документах сохранились свидетельства о беспримерной  доблести русских солдат и офицеров. Высокие образцы мужества и умелого  руководства войсками показали полководцы и военачальники русской армии  - П. И. Багратион, М. Б. Барклай де Толли, Н. Н. Раевский, Д.С. Дохтуров, Д.П.Неверовский, П. П. Коновницын, М. И. Платов, Ф. П. Уваров и другие.</a:t>
            </a:r>
            <a:endParaRPr/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36" name="TextShape 2"/>
          <p:cNvSpPr txBox="1"/>
          <p:nvPr/>
        </p:nvSpPr>
        <p:spPr>
          <a:xfrm>
            <a:off x="457200" y="357120"/>
            <a:ext cx="8229240" cy="5951880"/>
          </a:xfrm>
          <a:prstGeom prst="rect">
            <a:avLst/>
          </a:prstGeom>
        </p:spPr>
        <p:txBody>
          <a:bodyPr bIns="45000" lIns="90000" rIns="90000" tIns="45000"/>
          <a:p>
            <a:pPr algn="just"/>
            <a:r>
              <a:rPr lang="ru-RU" sz="3200">
                <a:solidFill>
                  <a:srgbClr val="4e3b30"/>
                </a:solidFill>
                <a:latin typeface="Franklin Gothic Book"/>
              </a:rPr>
              <a:t>    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Подвиг героев Бородина явился для последующих поколений вдохновляющим  примером выполнения патриотического долга перед Родиной. В тяжелые  годы Великой Отечественной войны русские люди приумножили воинскую  славу своих предков. Осенью 1941 года на Бородинском поле, где проходила  Можайская линия обороны, героически сражались с немецко-фашистскими  захватчиками воины Красной армии. Ныне на Бородинском поле рядом с  памятниками героям Отечественной войны 1812 года стоят памятники  героям Великой Отечественной войны 1941-1945 гг. как наглядное   свидетельство преемственности славных исторических традиций нашего  народа.</a:t>
            </a:r>
            <a:endParaRPr/>
          </a:p>
        </p:txBody>
      </p:sp>
    </p:spTree>
  </p:cSld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38" name="TextShape 2"/>
          <p:cNvSpPr txBox="1"/>
          <p:nvPr/>
        </p:nvSpPr>
        <p:spPr>
          <a:xfrm>
            <a:off x="457200" y="285840"/>
            <a:ext cx="8229240" cy="657180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Все выше поднималась волна народного партизанского движения. Летучие отряды партизан создавались преимущественно  крестьянами... Широко известными стали наводящие страх на врага имена 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    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Герасима Курина, Василисы Кожиной и многих других. Это их имел в виду  Л. Н. Толстой. </a:t>
            </a:r>
            <a:endParaRPr/>
          </a:p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«...Дубина народной войны поднялась со всею своею грозною и  величественною силой и, не спрашивая ничьих вкусов и правил, с глупой  простотой, но с целесообразностью, не разбирая ничего, поднималась, опускалась и гвоздила французов до тех пор, пока не погибло все нашествие»    (Л. Н. Толстой «Война и мир»).</a:t>
            </a:r>
            <a:endParaRPr/>
          </a:p>
        </p:txBody>
      </p: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41" name="TextShape 2"/>
          <p:cNvSpPr txBox="1"/>
          <p:nvPr/>
        </p:nvSpPr>
        <p:spPr>
          <a:xfrm>
            <a:off x="457200" y="357120"/>
            <a:ext cx="8229240" cy="595188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Партизанские отряды формировались и офицерами кутузовской  армии: прославленным поэтом-гусаром Денисом Давыдовым, А. Н.    Сеславиным, А. С. Фигнером и др. Они совершали дерзкие набеги на  французские тылы, нанося им ощутимый урон. Об удали таких отрядов, о  бесстрашии воинов-кавалеристов писал Д. Давыдов в стихотворении      «Партизан».</a:t>
            </a:r>
            <a:endParaRPr/>
          </a:p>
        </p:txBody>
      </p:sp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44" name="TextShape 2"/>
          <p:cNvSpPr txBox="1"/>
          <p:nvPr/>
        </p:nvSpPr>
        <p:spPr>
          <a:xfrm>
            <a:off x="457200" y="285840"/>
            <a:ext cx="8229240" cy="60231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...И мчится тайною тропой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Воспрянувший с долины битв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Наездников веселый рой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На отдаленные ловитвы.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Как стая алчущих волков,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Они долинами витают: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То внемлют шороху, то вновь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Безмолвно рыскать продолжают.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Начальник, в бурке на плечах,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В косматой шапке кабардинской,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Горит в передовых рядах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Особой яростью воинской…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Давно не знаем им покой,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Привет родни, взор девы нежный;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Его любовь - кровавый бой,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Родня - донцы, друг - конь надежный</a:t>
            </a:r>
            <a:endParaRPr/>
          </a:p>
        </p:txBody>
      </p:sp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46" name="TextShape 2"/>
          <p:cNvSpPr txBox="1"/>
          <p:nvPr/>
        </p:nvSpPr>
        <p:spPr>
          <a:xfrm>
            <a:off x="457200" y="285840"/>
            <a:ext cx="8229240" cy="60231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Среди участников Отечественной войны 1812 года встречается имя мужественной женщины, Надежды Дуровой, которая, переодевшись в      мужское платье, добровольно отправилась на фронт и отважно сражалась с французами, не уступая мужчинам. Об этой «кавалерист-девице», как ее называли, написал увлекательную пьесу драматург А. Гладков (позднее по этой пьесе был поставлен кинофильм «Гусарская баллада»).</a:t>
            </a:r>
            <a:endParaRPr/>
          </a:p>
        </p:txBody>
      </p:sp>
    </p:spTree>
  </p:cSld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pic>
        <p:nvPicPr>
          <p:cNvPr descr="" id="148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3912480" y="2714760"/>
            <a:ext cx="5193360" cy="3642840"/>
          </a:xfrm>
          <a:prstGeom prst="rect">
            <a:avLst/>
          </a:prstGeom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87" name="TextShape 2"/>
          <p:cNvSpPr txBox="1"/>
          <p:nvPr/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4000">
                <a:solidFill>
                  <a:srgbClr val="4e3b30"/>
                </a:solidFill>
                <a:latin typeface="Franklin Gothic Book"/>
              </a:rPr>
              <a:t>О 1812 годе написано огромное количество книг. Даже простое их перечисление заняло бы несколько десятков страниц. </a:t>
            </a:r>
            <a:endParaRPr/>
          </a:p>
        </p:txBody>
      </p:sp>
    </p:spTree>
  </p:cSld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50" name="TextShape 2"/>
          <p:cNvSpPr txBox="1"/>
          <p:nvPr/>
        </p:nvSpPr>
        <p:spPr>
          <a:xfrm>
            <a:off x="457200" y="357120"/>
            <a:ext cx="8229240" cy="595188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«Ничто не устоит против русского оружия — мы сильны и уверены в себе» А.В. Суворов</a:t>
            </a:r>
            <a:endParaRPr/>
          </a:p>
        </p:txBody>
      </p:sp>
      <p:pic>
        <p:nvPicPr>
          <p:cNvPr descr="" id="151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85840" y="1571760"/>
            <a:ext cx="2688120" cy="3197160"/>
          </a:xfrm>
          <a:prstGeom prst="rect">
            <a:avLst/>
          </a:prstGeom>
        </p:spPr>
      </p:pic>
      <p:pic>
        <p:nvPicPr>
          <p:cNvPr descr="" id="152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071880" y="3251520"/>
            <a:ext cx="2785680" cy="3606120"/>
          </a:xfrm>
          <a:prstGeom prst="rect">
            <a:avLst/>
          </a:prstGeom>
        </p:spPr>
      </p:pic>
      <p:pic>
        <p:nvPicPr>
          <p:cNvPr descr="" id="153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5946480" y="1428840"/>
            <a:ext cx="2911320" cy="3357360"/>
          </a:xfrm>
          <a:prstGeom prst="rect">
            <a:avLst/>
          </a:prstGeom>
        </p:spPr>
      </p:pic>
    </p:spTree>
  </p:cSld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r>
              <a:rPr lang="ru-RU" sz="3600">
                <a:solidFill>
                  <a:srgbClr val="4e3b30"/>
                </a:solidFill>
                <a:latin typeface="Franklin Gothic Medium"/>
              </a:rPr>
              <a:t>Значение Отечественной войны 1812 года</a:t>
            </a:r>
            <a:endParaRPr/>
          </a:p>
        </p:txBody>
      </p:sp>
      <p:sp>
        <p:nvSpPr>
          <p:cNvPr id="155" name="TextShape 2"/>
          <p:cNvSpPr txBox="1"/>
          <p:nvPr/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Выросла роль Российского государства в Европе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Единение народа в борьбе с врагом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Выросло чувство патриотизма народа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Народ сплотился , восстанавливая страну после разрушений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Большие материальные потери государства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Совершенствование военного мастерства русских воинов</a:t>
            </a:r>
            <a:endParaRPr/>
          </a:p>
          <a:p>
            <a:endParaRPr/>
          </a:p>
        </p:txBody>
      </p:sp>
    </p:spTree>
  </p:cSld>
  <p:timing>
    <p:tnLst>
      <p:par>
        <p:cTn dur="indefinite" id="3" nodeType="tmRoot" restart="never">
          <p:childTnLst>
            <p:seq>
              <p:cTn id="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r>
              <a:rPr lang="ru-RU" sz="3600">
                <a:solidFill>
                  <a:srgbClr val="4e3b30"/>
                </a:solidFill>
                <a:latin typeface="Franklin Gothic Medium"/>
              </a:rPr>
              <a:t>Восстановим события того времени.</a:t>
            </a:r>
            <a:endParaRPr/>
          </a:p>
        </p:txBody>
      </p:sp>
      <p:sp>
        <p:nvSpPr>
          <p:cNvPr id="89" name="TextShape 2"/>
          <p:cNvSpPr txBox="1"/>
          <p:nvPr/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Над голубым Неманом плыл дым от костров. Передовые части громадной армии ждали сигнала к переправе. Все зависело от маленькой фигурки в треугольной шляпе и сером сюртуке, которая тяжело сидела на белом коне. Эта фигурка на холме видна была издали. От нее ждали знака идти на русскую сторону.</a:t>
            </a: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91" name="TextShape 2"/>
          <p:cNvSpPr txBox="1"/>
          <p:nvPr/>
        </p:nvSpPr>
        <p:spPr>
          <a:xfrm>
            <a:off x="457200" y="357120"/>
            <a:ext cx="8229240" cy="595188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Но Наполеон не давал знака. Он разглядывал молодой сосняк и желтые курганы, лежавшие на той стороне. Там не было ни живой души.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Удивительны были и эта тишина и полное отсутствие русской армии. Так не начиналась еще ни одна война. Правда, эта война не была похожа на обычные войны.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Наполеон готовился к ней тщательно. Огромное, небывалое в истории количество людей, пушек, лошадей, обозов должно было двинуться на Россию. Двенадцать европейских стран участвовали в этом походе. Триста тысяч солдат у Ковно, семьдесят восемь тысяч у Гродно и тридцать четыре тысячи на Буге. Полторы тысячи орудий.</a:t>
            </a:r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93" name="TextShape 2"/>
          <p:cNvSpPr txBox="1"/>
          <p:nvPr/>
        </p:nvSpPr>
        <p:spPr>
          <a:xfrm>
            <a:off x="457200" y="0"/>
            <a:ext cx="8229240" cy="685764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Вот Руси граница, вот Неман. Французы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Наводят понтоны: работа кипит...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И с грохотом катятся медные пушки,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И стонет земля от копыт.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Надвинув свою треугольную шляпу,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Все в том же походном своем сюртуке,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На белом коне проскакал император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С подзорной трубою в руке.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Чело его ясно, движенья спокойны,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В лице не видать сокровенных забот.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Коня на скаку осадил он, и видит -  За Неманом туча встает..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И, душу волнуя, предчувствие шепчет: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«Сомнет знамена твой русский народ!»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2000">
                <a:solidFill>
                  <a:srgbClr val="4e3b30"/>
                </a:solidFill>
                <a:latin typeface="Franklin Gothic Book"/>
              </a:rPr>
              <a:t>«Вперед!» - говорят ему слава и гений. -  «Вперед, император! Вперед!»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И лик его бледен, движенья тревожны,  И шагом он едет, и молча глядит,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Как к Неману катятся медные пушки 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2000">
                <a:solidFill>
                  <a:srgbClr val="4e3b30"/>
                </a:solidFill>
                <a:latin typeface="Franklin Gothic Book"/>
              </a:rPr>
              <a:t>И стонут мосты от копыт.  Я. Полонский «Переход через Неман»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96" name="TextShape 2"/>
          <p:cNvSpPr txBox="1"/>
          <p:nvPr/>
        </p:nvSpPr>
        <p:spPr>
          <a:xfrm>
            <a:off x="457200" y="357120"/>
            <a:ext cx="8229240" cy="595188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—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Я иду на Москву,— сказал Наполеон в Варшаве,— и в одно или два сражения все кончу. Император Александр будет на коленях просить мира. Я сожгу Тулу с ее оружейным заводом и обезоружу эту страну. Москва — сердце России...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Исход кампании считался предрешенным. Русская армия была почти в три раза меньше.</a:t>
            </a:r>
            <a:endParaRPr/>
          </a:p>
          <a:p>
            <a:pPr>
              <a:buSzPct val="70000"/>
              <a:buFont charset="2" typeface="Wingdings 2"/>
              <a:buChar char=""/>
            </a:pPr>
            <a:r>
              <a:rPr lang="ru-RU" sz="320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3200">
                <a:solidFill>
                  <a:srgbClr val="4e3b30"/>
                </a:solidFill>
                <a:latin typeface="Franklin Gothic Book"/>
              </a:rPr>
              <a:t>Наполеон готовил то, что он сам и его приближенные называли «большим ударом». Молниеносный маневр, прыжок, неожиданный удар превосходными силами — и, наконец, мир в завоеванной столице. 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