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5" r:id="rId2"/>
    <p:sldId id="276" r:id="rId3"/>
    <p:sldId id="257" r:id="rId4"/>
    <p:sldId id="258" r:id="rId5"/>
    <p:sldId id="259" r:id="rId6"/>
    <p:sldId id="261" r:id="rId7"/>
    <p:sldId id="260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63" r:id="rId19"/>
    <p:sldId id="26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5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DF55D-F22C-4961-8BA4-9D5B7C0F4065}" type="datetimeFigureOut">
              <a:rPr lang="ru-RU" smtClean="0"/>
              <a:t>05.04.2019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E55649-6CDC-4CA9-9439-3B8E9D0EF2C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dirty="0" smtClean="0"/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37DAFA9-87FA-46AE-B968-208BD6A5C4C5}" type="slidenum">
              <a:rPr lang="ru-RU" smtClean="0">
                <a:latin typeface="Arial" pitchFamily="34" charset="0"/>
              </a:rPr>
              <a:pPr/>
              <a:t>19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&#1086;&#1082;&#1090;&#1103;&#1073;&#1088;&#1100;%201993%20%5bHigh%20quality%20and%20size%5d.wmv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domass.ru/rossiya-posle-raspada-sss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hyperlink" Target="https://helpiks.org/9-40334.html" TargetMode="External"/><Relationship Id="rId4" Type="http://schemas.openxmlformats.org/officeDocument/2006/relationships/hyperlink" Target="https://uchebnikfree.com/russia-history/sotsialno-ekonomicheskie-reformyi-30995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3857620" y="928670"/>
            <a:ext cx="4857752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Экономика – лошадь, политика – телега. Они должны занимать надлежащие места – экономика должна идти впереди политики, а не наоборот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Мохаммед ибн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Рашид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аль-Мактум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Эмир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Дубая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премьер-министр и вице-президент Объединённых Арабских Эмиратов с 2006 г.</a:t>
            </a:r>
          </a:p>
        </p:txBody>
      </p:sp>
      <p:pic>
        <p:nvPicPr>
          <p:cNvPr id="34819" name="Picture 3" descr="https://img-s-msn-com.akamaized.net/tenant/amp/entityid/BBQ4i2r.img?h=1104&amp;w=1500&amp;m=6&amp;q=60&amp;u=t&amp;o=f&amp;l=f&amp;x=333&amp;y=260"/>
          <p:cNvPicPr>
            <a:picLocks noChangeAspect="1" noChangeArrowheads="1"/>
          </p:cNvPicPr>
          <p:nvPr/>
        </p:nvPicPr>
        <p:blipFill>
          <a:blip r:embed="rId2" cstate="print"/>
          <a:srcRect r="13534"/>
          <a:stretch>
            <a:fillRect/>
          </a:stretch>
        </p:blipFill>
        <p:spPr bwMode="auto">
          <a:xfrm>
            <a:off x="285720" y="857232"/>
            <a:ext cx="3515503" cy="3643338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868" y="357166"/>
            <a:ext cx="535785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новый глава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правительства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В.С. Черномырдин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внес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коррективы в экономическую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политику: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курс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постепенный переход к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рынку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 поддержке со стороны государства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отечественной промышленности </a:t>
            </a:r>
          </a:p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результат: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продолжение спада производства               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усиление сырьевой ориентации экономики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увеличение дефицита госбюджета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снижение уровня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жизни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населения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5" descr="Черномырди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7051"/>
            <a:ext cx="3643306" cy="405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14282" y="315376"/>
            <a:ext cx="864399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Причины неудач экономических реформ: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схематичный перенос западных макроэкономических моделей на российскую почву без учета местной специфики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географический фактор (в силу рискованных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природно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- климатических условий на большей части территории страны необходимы государственные дотации)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изначальная нехватка внутренних ресурсов на проведение реформ и неоправданная надежда на помощь со стороны Запада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 отсутствие продуманной программы реформ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14290"/>
            <a:ext cx="80724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Calibri" pitchFamily="34" charset="0"/>
                <a:cs typeface="Arial" pitchFamily="34" charset="0"/>
              </a:rPr>
              <a:t>2. Политическое 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Calibri" pitchFamily="34" charset="0"/>
                <a:cs typeface="Arial" pitchFamily="34" charset="0"/>
              </a:rPr>
              <a:t>развитие страны</a:t>
            </a:r>
            <a:endParaRPr lang="ru-RU" sz="2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Arial" pitchFamily="34" charset="0"/>
            </a:endParaRPr>
          </a:p>
          <a:p>
            <a:pPr lvl="1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Calibri" pitchFamily="34" charset="0"/>
                <a:cs typeface="Arial" pitchFamily="34" charset="0"/>
              </a:rPr>
              <a:t>2.1. 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Calibri" pitchFamily="34" charset="0"/>
                <a:cs typeface="Arial" pitchFamily="34" charset="0"/>
              </a:rPr>
              <a:t>п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Calibri" pitchFamily="34" charset="0"/>
                <a:cs typeface="Arial" pitchFamily="34" charset="0"/>
              </a:rPr>
              <a:t>олитический 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Calibri" pitchFamily="34" charset="0"/>
                <a:cs typeface="Arial" pitchFamily="34" charset="0"/>
              </a:rPr>
              <a:t>кризис 1993 г.</a:t>
            </a:r>
            <a:endParaRPr lang="ru-RU" sz="2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85720" y="1214422"/>
            <a:ext cx="864399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по мере нарастания социально-экономического кризиса идет формирование «непримиримой оппозиции»: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движения «Трудовая Москва», «Трудовая Россия», «Память»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х действия находили поддержку коммунистов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+mn-cs"/>
              </a:rPr>
              <a:t>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идеры оппозиции организовали массовые манифестации и митинги протеста против политики Правительства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вновь прокатилась волна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  забастовок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6" descr="митинг у здания Правительства РФ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3461523"/>
            <a:ext cx="5000628" cy="3396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85720" y="285728"/>
            <a:ext cx="864399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разработка новой Конституции России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в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обстановке ожесточенной политической борьбы между законодательной (Съезд народных депутатов России и избираемый им Верховный Совет) и исполнительной (Президент и назначенное им правительство) ветвями власти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сновной спорный вопрос -  на какой основе строить властные структуры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143240" y="3286124"/>
            <a:ext cx="2928958" cy="642942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Варианты 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4429132"/>
            <a:ext cx="3929090" cy="192882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Президентская республика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(интересы предпринимателей)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6314" y="4429132"/>
            <a:ext cx="3857652" cy="192882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Парламентская республика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(поддержка большинства населения страны)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3143240" y="3929066"/>
            <a:ext cx="2786082" cy="571504"/>
          </a:xfrm>
          <a:prstGeom prst="downArrow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285728"/>
            <a:ext cx="8715436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Основные события 1993г</a:t>
            </a:r>
          </a:p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1993г – восстановление Компартии РФ (КПРФ):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требования проведения активной социальной политики</a:t>
            </a:r>
          </a:p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предложение Б.Н. Ельцина о проведении референдума о доверии Верховному Совету и о лишении  его полномочий принимать новые законы</a:t>
            </a:r>
          </a:p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провал попытки оппозиции импичмента президента</a:t>
            </a:r>
          </a:p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конституционный кризис: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21.09.1993г. – указ президента о роспуске Верховного Совета, проведении выборов в новый парламент и о референдуме по новой Конституции страны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постановление Верховного Совета о прекращении президентских полномочий Б.Н. Ельцина и их передачи А.В. Руцкому (вице-президент)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i.jp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7885" y="4670647"/>
            <a:ext cx="3286116" cy="2187353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142852"/>
            <a:ext cx="771530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Calibri" pitchFamily="34" charset="0"/>
                <a:cs typeface="Arial" pitchFamily="34" charset="0"/>
              </a:rPr>
              <a:t>2.2. Новая </a:t>
            </a:r>
            <a:r>
              <a:rPr lang="ru-RU" sz="2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Calibri" pitchFamily="34" charset="0"/>
                <a:cs typeface="Arial" pitchFamily="34" charset="0"/>
              </a:rPr>
              <a:t>Конституция </a:t>
            </a:r>
            <a:r>
              <a:rPr lang="ru-RU" sz="2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Calibri" pitchFamily="34" charset="0"/>
                <a:cs typeface="Arial" pitchFamily="34" charset="0"/>
              </a:rPr>
              <a:t>России</a:t>
            </a:r>
          </a:p>
          <a:p>
            <a:pPr lvl="1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Парламентские выборы 1993г.</a:t>
            </a:r>
            <a:endParaRPr lang="ru-RU" sz="2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29698" name="Picture 2" descr="http://merkuryev.net/wp-content/uploads/2017/02/d180d0b5d184d0b5d180d0b5d0bdd0b4d183d0bc-1993.gif"/>
          <p:cNvPicPr>
            <a:picLocks noChangeAspect="1" noChangeArrowheads="1"/>
          </p:cNvPicPr>
          <p:nvPr/>
        </p:nvPicPr>
        <p:blipFill>
          <a:blip r:embed="rId2" cstate="print"/>
          <a:srcRect l="3125" t="2650" r="2343" b="4593"/>
          <a:stretch>
            <a:fillRect/>
          </a:stretch>
        </p:blipFill>
        <p:spPr bwMode="auto">
          <a:xfrm>
            <a:off x="214282" y="1000108"/>
            <a:ext cx="8786874" cy="500066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282" y="6027003"/>
            <a:ext cx="8715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 декабря 1993г. – референдум по принятию новой Конституции РФ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итоги выбор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500298" y="1500174"/>
            <a:ext cx="64294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 декабря 1993 года состоялись выборы в Государственную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Думу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https://mtdata.ru/u3/photo2E1D/20107950098-0/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92969"/>
            <a:ext cx="6000760" cy="4065032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57158" y="357166"/>
            <a:ext cx="84296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 месте оказалась Аграрная партия – 47 мест из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450</a:t>
            </a:r>
          </a:p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состав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Думы не дал решающего перевеса ни одной из политических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сил </a:t>
            </a:r>
          </a:p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январе 1994г. новый российский парламент начал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работу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72132" y="2928934"/>
            <a:ext cx="33575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Предположите, как скажется такая расстановка политических сил в Госдуме на принятии решений, необходимых для дальнейшего развития страны? 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ниги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53325" y="714356"/>
            <a:ext cx="3690675" cy="321471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/>
          <p:cNvSpPr txBox="1"/>
          <p:nvPr/>
        </p:nvSpPr>
        <p:spPr>
          <a:xfrm>
            <a:off x="785786" y="1071546"/>
            <a:ext cx="49292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Домашнее задание:</a:t>
            </a:r>
          </a:p>
          <a:p>
            <a:pPr algn="ctr"/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Arial" pitchFamily="34" charset="0"/>
            </a:endParaRPr>
          </a:p>
          <a:p>
            <a:pPr algn="just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§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52, вопросы к параграфу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571500"/>
            <a:ext cx="8001000" cy="243143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Источники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:</a:t>
            </a:r>
          </a:p>
          <a:p>
            <a:pPr algn="ctr">
              <a:defRPr/>
            </a:pP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r>
              <a:rPr lang="ru-RU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hlinkClick r:id="rId3"/>
              </a:rPr>
              <a:t>http://domass.ru/rossiya-posle-raspada-sssr/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hlinkClick r:id="rId4"/>
              </a:rPr>
              <a:t>https://uchebnikfree.com/russia-history/sotsialno-ekonomicheskie-reformyi-30995.html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hlinkClick r:id="rId5"/>
              </a:rPr>
              <a:t>https://helpiks.org/9-40334.html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 descr="http://rujazi.com/images/classified/964992.jpg"/>
          <p:cNvPicPr>
            <a:picLocks noChangeAspect="1" noChangeArrowheads="1"/>
          </p:cNvPicPr>
          <p:nvPr/>
        </p:nvPicPr>
        <p:blipFill>
          <a:blip r:embed="rId6" cstate="print"/>
          <a:srcRect b="20604"/>
          <a:stretch>
            <a:fillRect/>
          </a:stretch>
        </p:blipFill>
        <p:spPr bwMode="auto">
          <a:xfrm>
            <a:off x="5185047" y="3714752"/>
            <a:ext cx="3958953" cy="3143248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analitika.kz/images/INDIRA/1220.jpg"/>
          <p:cNvPicPr>
            <a:picLocks noChangeAspect="1" noChangeArrowheads="1"/>
          </p:cNvPicPr>
          <p:nvPr/>
        </p:nvPicPr>
        <p:blipFill>
          <a:blip r:embed="rId2" cstate="print"/>
          <a:srcRect t="5252" b="3361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71538" y="214290"/>
            <a:ext cx="70723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Россия и мир на современном этапе</a:t>
            </a:r>
            <a:endParaRPr lang="ru-RU" sz="2800" b="1" i="1" dirty="0">
              <a:ln>
                <a:solidFill>
                  <a:schemeClr val="tx2">
                    <a:lumMod val="50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4414" y="2214554"/>
            <a:ext cx="70723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Урок 3 Россия: курс реформ</a:t>
            </a:r>
          </a:p>
          <a:p>
            <a:pPr algn="ctr"/>
            <a:r>
              <a:rPr lang="ru-RU" sz="28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И политический кризис 1993г</a:t>
            </a:r>
          </a:p>
          <a:p>
            <a:pPr algn="ctr"/>
            <a:endParaRPr lang="ru-RU" sz="2800" b="1" i="1" dirty="0" smtClean="0">
              <a:ln>
                <a:solidFill>
                  <a:schemeClr val="tx2">
                    <a:lumMod val="50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r"/>
            <a:r>
              <a:rPr lang="ru-RU" sz="2400" b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История 11 класс</a:t>
            </a:r>
          </a:p>
          <a:p>
            <a:pPr algn="r"/>
            <a:r>
              <a:rPr lang="ru-RU" sz="2400" b="1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Гудзишевская</a:t>
            </a:r>
            <a:r>
              <a:rPr lang="ru-RU" sz="2400" b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Н.В</a:t>
            </a:r>
          </a:p>
          <a:p>
            <a:pPr algn="r"/>
            <a:r>
              <a:rPr lang="ru-RU" sz="2400" b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МБОУ СШ № 1</a:t>
            </a:r>
          </a:p>
          <a:p>
            <a:pPr algn="r"/>
            <a:r>
              <a:rPr lang="ru-RU" sz="2400" b="1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г.Вилючинск</a:t>
            </a:r>
            <a:endParaRPr lang="ru-RU" sz="2400" b="1" dirty="0">
              <a:ln>
                <a:solidFill>
                  <a:schemeClr val="tx2">
                    <a:lumMod val="50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newtek\_backgrounds_1.02\Ryan\Power Point Templates2\School Presentation_not_done\Elements\apple_rotating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480"/>
            <a:ext cx="3333774" cy="250033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14414" y="1428736"/>
            <a:ext cx="857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?</a:t>
            </a:r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714612" y="285728"/>
            <a:ext cx="614363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Цель: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проследить взаимозависимость экономических реформ и политического развития страны</a:t>
            </a: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86050" y="2143116"/>
            <a:ext cx="600079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Задачи: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познакомить с основными экономическими реформами и политическими событиями 1992-1993гг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571472" y="1214422"/>
            <a:ext cx="792958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Экономические реформы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Политическое развитие страны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Политический кризис 1993 г.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Новая Конституция России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  Парламентские выборы 1993г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8860" y="714356"/>
            <a:ext cx="3500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План: </a:t>
            </a: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9" name="Picture 3" descr="http://operenie-clever.ru/wp-content/uploads/2018/04/iconc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29374" y="785794"/>
            <a:ext cx="3514626" cy="35702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3493" y="357166"/>
            <a:ext cx="59634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Calibri" pitchFamily="34" charset="0"/>
                <a:cs typeface="Arial" pitchFamily="34" charset="0"/>
              </a:rPr>
              <a:t>Экономические реформы</a:t>
            </a:r>
            <a:endParaRPr lang="ru-RU" sz="2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85720" y="1000108"/>
            <a:ext cx="857256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Президент РСФСР Б.Н.Ельцин считал, что провал реформ его предшественника М.С.Горбачева вызван во многом его нерешительностью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9" name="Picture 5" descr="http://itd3.mycdn.me/image?id=870950873319&amp;t=20&amp;plc=WEB&amp;tkn=*z0TV3YDl1WsstmOF1XAyw8WkYF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71678"/>
            <a:ext cx="8509016" cy="4786321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643042" y="1458385"/>
            <a:ext cx="692948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Итоги экономических реформ периода перестройки: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падение производства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сокращение национального дохода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дефицит госбюджета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гиперинфляция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дефицит товаров широкого потребления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нормированное распределение продуктов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рост внешнего долга (Россия объявила себя правопреемницей СССР)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катастрофическое сокращение золотого запаса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7" descr="smart_guy_thinking_hg_clr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84" y="571480"/>
            <a:ext cx="2500298" cy="3839743"/>
          </a:xfrm>
          <a:prstGeom prst="rect">
            <a:avLst/>
          </a:prstGeom>
          <a:noFill/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357290" y="357166"/>
            <a:ext cx="6715172" cy="1071570"/>
          </a:xfrm>
          <a:prstGeom prst="wedgeRoundRectCallout">
            <a:avLst>
              <a:gd name="adj1" fmla="val -52890"/>
              <a:gd name="adj2" fmla="val -6560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Есть ли связь между итогами экономических реформ и распадом Советского Союза?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uchebnikfree.com/files/uch_group34/uch_pgroup14/uch_uch502/image/115.jpg"/>
          <p:cNvPicPr/>
          <p:nvPr/>
        </p:nvPicPr>
        <p:blipFill>
          <a:blip r:embed="rId2" cstate="print"/>
          <a:srcRect l="14070" t="10392" r="10648" b="13273"/>
          <a:stretch>
            <a:fillRect/>
          </a:stretch>
        </p:blipFill>
        <p:spPr bwMode="auto">
          <a:xfrm>
            <a:off x="5857884" y="285728"/>
            <a:ext cx="3143272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428596" y="2643182"/>
            <a:ext cx="52864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полный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слом плановой системы и командных методов управления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экономикой</a:t>
            </a:r>
          </a:p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переход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рынку 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8596" y="285728"/>
            <a:ext cx="5357850" cy="1714512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Октябрь 1991г. – начало радикальных экономических реформ -</a:t>
            </a:r>
          </a:p>
          <a:p>
            <a:pPr algn="ctr"/>
            <a:r>
              <a:rPr lang="ru-RU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«шоковая терапия»</a:t>
            </a:r>
            <a:endParaRPr lang="ru-RU" sz="2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1428728" y="2000240"/>
            <a:ext cx="3500462" cy="642942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Цель 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4286256"/>
            <a:ext cx="82153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идеолог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нового экономического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курса - Е.Т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Гайдар</a:t>
            </a:r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57157" y="928670"/>
          <a:ext cx="8429685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9895"/>
                <a:gridCol w="2809895"/>
                <a:gridCol w="2809895"/>
              </a:tblGrid>
              <a:tr h="37084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Основные направления реформ</a:t>
                      </a:r>
                      <a:endParaRPr lang="ru-RU" sz="2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Результаты </a:t>
                      </a:r>
                      <a:endParaRPr lang="ru-RU" sz="2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«+»</a:t>
                      </a:r>
                      <a:endParaRPr lang="ru-RU" sz="2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«-»</a:t>
                      </a:r>
                      <a:endParaRPr lang="ru-RU" sz="2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Либерализация цен и торговли</a:t>
                      </a:r>
                      <a:endParaRPr lang="ru-RU" sz="24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Приватизация государственной собственности и жилья</a:t>
                      </a:r>
                      <a:endParaRPr lang="ru-RU" sz="2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Свобода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внешне-экономической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деятельности</a:t>
                      </a:r>
                      <a:endParaRPr lang="ru-RU" sz="2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42910" y="285728"/>
            <a:ext cx="8001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Задание: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заполните таблицу (стр. 376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п.абз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–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стр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379)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57158" y="5643578"/>
            <a:ext cx="850112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 Каковы главные итоги радикальной экономической реформы?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357158" y="285728"/>
            <a:ext cx="842968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а VII Съезде народных депутатов РФ (декабрь 1992г.) работа правительства Е.Т.Гайдара была признана неудовлетворительной</a:t>
            </a:r>
          </a:p>
        </p:txBody>
      </p:sp>
      <p:pic>
        <p:nvPicPr>
          <p:cNvPr id="24579" name="Picture 3" descr="https://cdn2.img.inosmi.ru/images/15705/50/157055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1568" y="2000240"/>
            <a:ext cx="6967842" cy="3929090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4" name="TextBox 3"/>
          <p:cNvSpPr txBox="1"/>
          <p:nvPr/>
        </p:nvSpPr>
        <p:spPr>
          <a:xfrm>
            <a:off x="428596" y="5143512"/>
            <a:ext cx="23574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Отставка </a:t>
            </a:r>
          </a:p>
          <a:p>
            <a:pPr algn="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Е.Т. Гайдара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691</Words>
  <Application>Microsoft Office PowerPoint</Application>
  <PresentationFormat>Экран (4:3)</PresentationFormat>
  <Paragraphs>106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Нина Гудзишевсеая</dc:creator>
  <cp:lastModifiedBy>Нина Гудзишевсеая</cp:lastModifiedBy>
  <cp:revision>19</cp:revision>
  <dcterms:created xsi:type="dcterms:W3CDTF">2019-04-05T08:15:35Z</dcterms:created>
  <dcterms:modified xsi:type="dcterms:W3CDTF">2019-04-05T11:36:13Z</dcterms:modified>
</cp:coreProperties>
</file>