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7" r:id="rId3"/>
    <p:sldId id="273" r:id="rId4"/>
    <p:sldId id="259" r:id="rId5"/>
    <p:sldId id="289" r:id="rId6"/>
    <p:sldId id="290" r:id="rId7"/>
    <p:sldId id="291" r:id="rId8"/>
    <p:sldId id="292" r:id="rId9"/>
    <p:sldId id="293" r:id="rId10"/>
    <p:sldId id="308" r:id="rId11"/>
    <p:sldId id="295" r:id="rId12"/>
    <p:sldId id="323" r:id="rId13"/>
    <p:sldId id="318" r:id="rId14"/>
    <p:sldId id="294" r:id="rId15"/>
    <p:sldId id="324" r:id="rId16"/>
    <p:sldId id="321" r:id="rId17"/>
    <p:sldId id="296" r:id="rId18"/>
    <p:sldId id="297" r:id="rId19"/>
    <p:sldId id="298" r:id="rId20"/>
    <p:sldId id="299" r:id="rId21"/>
    <p:sldId id="301" r:id="rId22"/>
    <p:sldId id="302" r:id="rId23"/>
    <p:sldId id="303" r:id="rId24"/>
    <p:sldId id="304" r:id="rId25"/>
    <p:sldId id="305" r:id="rId26"/>
    <p:sldId id="306" r:id="rId27"/>
    <p:sldId id="307" r:id="rId28"/>
    <p:sldId id="309" r:id="rId29"/>
    <p:sldId id="310" r:id="rId30"/>
    <p:sldId id="311" r:id="rId31"/>
    <p:sldId id="312" r:id="rId32"/>
    <p:sldId id="313" r:id="rId33"/>
    <p:sldId id="314" r:id="rId34"/>
    <p:sldId id="315" r:id="rId35"/>
    <p:sldId id="316" r:id="rId36"/>
    <p:sldId id="260" r:id="rId37"/>
    <p:sldId id="325" r:id="rId3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FF"/>
    <a:srgbClr val="99CC00"/>
    <a:srgbClr val="9933FF"/>
    <a:srgbClr val="009900"/>
    <a:srgbClr val="FF9900"/>
    <a:srgbClr val="FF6699"/>
    <a:srgbClr val="0066FF"/>
    <a:srgbClr val="FF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21552" autoAdjust="0"/>
    <p:restoredTop sz="94660" autoAdjust="0"/>
  </p:normalViewPr>
  <p:slideViewPr>
    <p:cSldViewPr>
      <p:cViewPr varScale="1">
        <p:scale>
          <a:sx n="91" d="100"/>
          <a:sy n="91" d="100"/>
        </p:scale>
        <p:origin x="-155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 bwMode="grayWhite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0" name="Rectangle 78"/>
          <p:cNvSpPr>
            <a:spLocks noChangeArrowheads="1"/>
          </p:cNvSpPr>
          <p:nvPr/>
        </p:nvSpPr>
        <p:spPr bwMode="gray">
          <a:xfrm rot="5400000">
            <a:off x="7904162" y="1163638"/>
            <a:ext cx="2098675" cy="3810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tint val="54510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52600" y="2057400"/>
            <a:ext cx="5791200" cy="1698625"/>
          </a:xfrm>
        </p:spPr>
        <p:txBody>
          <a:bodyPr/>
          <a:lstStyle>
            <a:lvl1pPr algn="ctr">
              <a:defRPr sz="3600"/>
            </a:lvl1pPr>
          </a:lstStyle>
          <a:p>
            <a:r>
              <a:rPr lang="en-US"/>
              <a:t>Click to edit Master </a:t>
            </a:r>
            <a:br>
              <a:rPr lang="en-US"/>
            </a:br>
            <a:r>
              <a:rPr lang="en-US"/>
              <a:t>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52600" y="3990975"/>
            <a:ext cx="5791200" cy="4572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1800" b="1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gray">
          <a:xfrm>
            <a:off x="3886200" y="5715000"/>
            <a:ext cx="16129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2800">
                <a:latin typeface="Verdana" pitchFamily="34" charset="0"/>
              </a:rPr>
              <a:t>LOGO</a:t>
            </a:r>
          </a:p>
        </p:txBody>
      </p:sp>
      <p:grpSp>
        <p:nvGrpSpPr>
          <p:cNvPr id="3103" name="Group 31"/>
          <p:cNvGrpSpPr>
            <a:grpSpLocks/>
          </p:cNvGrpSpPr>
          <p:nvPr/>
        </p:nvGrpSpPr>
        <p:grpSpPr bwMode="auto">
          <a:xfrm rot="421294">
            <a:off x="971550" y="692150"/>
            <a:ext cx="1871663" cy="1944688"/>
            <a:chOff x="521" y="482"/>
            <a:chExt cx="1134" cy="1142"/>
          </a:xfrm>
        </p:grpSpPr>
        <p:sp>
          <p:nvSpPr>
            <p:cNvPr id="3104" name="Oval 32"/>
            <p:cNvSpPr>
              <a:spLocks noChangeArrowheads="1"/>
            </p:cNvSpPr>
            <p:nvPr userDrawn="1"/>
          </p:nvSpPr>
          <p:spPr bwMode="gray">
            <a:xfrm rot="-128649">
              <a:off x="851" y="811"/>
              <a:ext cx="479" cy="494"/>
            </a:xfrm>
            <a:prstGeom prst="ellipse">
              <a:avLst/>
            </a:prstGeom>
            <a:gradFill rotWithShape="1">
              <a:gsLst>
                <a:gs pos="0">
                  <a:schemeClr val="bg2">
                    <a:gamma/>
                    <a:tint val="0"/>
                    <a:invGamma/>
                  </a:schemeClr>
                </a:gs>
                <a:gs pos="100000">
                  <a:schemeClr val="bg2"/>
                </a:gs>
              </a:gsLst>
              <a:path path="shape">
                <a:fillToRect l="50000" t="50000" r="50000" b="50000"/>
              </a:path>
            </a:gradFill>
            <a:ln w="0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3105" name="Group 33"/>
            <p:cNvGrpSpPr>
              <a:grpSpLocks/>
            </p:cNvGrpSpPr>
            <p:nvPr userDrawn="1"/>
          </p:nvGrpSpPr>
          <p:grpSpPr bwMode="auto">
            <a:xfrm rot="56277">
              <a:off x="1311" y="1224"/>
              <a:ext cx="266" cy="218"/>
              <a:chOff x="3452" y="878"/>
              <a:chExt cx="402" cy="342"/>
            </a:xfrm>
          </p:grpSpPr>
          <p:sp>
            <p:nvSpPr>
              <p:cNvPr id="3106" name="Oval 34"/>
              <p:cNvSpPr>
                <a:spLocks noChangeArrowheads="1"/>
              </p:cNvSpPr>
              <p:nvPr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07" name="Oval 35"/>
              <p:cNvSpPr>
                <a:spLocks noChangeArrowheads="1"/>
              </p:cNvSpPr>
              <p:nvPr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08" name="Oval 36"/>
              <p:cNvSpPr>
                <a:spLocks noChangeArrowheads="1"/>
              </p:cNvSpPr>
              <p:nvPr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3109" name="Group 37"/>
            <p:cNvGrpSpPr>
              <a:grpSpLocks/>
            </p:cNvGrpSpPr>
            <p:nvPr userDrawn="1"/>
          </p:nvGrpSpPr>
          <p:grpSpPr bwMode="auto">
            <a:xfrm rot="-23983151">
              <a:off x="1390" y="942"/>
              <a:ext cx="265" cy="219"/>
              <a:chOff x="3452" y="878"/>
              <a:chExt cx="402" cy="342"/>
            </a:xfrm>
          </p:grpSpPr>
          <p:sp>
            <p:nvSpPr>
              <p:cNvPr id="3110" name="Oval 38"/>
              <p:cNvSpPr>
                <a:spLocks noChangeArrowheads="1"/>
              </p:cNvSpPr>
              <p:nvPr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11" name="Oval 39"/>
              <p:cNvSpPr>
                <a:spLocks noChangeArrowheads="1"/>
              </p:cNvSpPr>
              <p:nvPr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12" name="Oval 40"/>
              <p:cNvSpPr>
                <a:spLocks noChangeArrowheads="1"/>
              </p:cNvSpPr>
              <p:nvPr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3113" name="Group 41"/>
            <p:cNvGrpSpPr>
              <a:grpSpLocks/>
            </p:cNvGrpSpPr>
            <p:nvPr userDrawn="1"/>
          </p:nvGrpSpPr>
          <p:grpSpPr bwMode="auto">
            <a:xfrm rot="-4925197">
              <a:off x="1293" y="630"/>
              <a:ext cx="257" cy="226"/>
              <a:chOff x="3452" y="878"/>
              <a:chExt cx="402" cy="342"/>
            </a:xfrm>
          </p:grpSpPr>
          <p:sp>
            <p:nvSpPr>
              <p:cNvPr id="3114" name="Oval 42"/>
              <p:cNvSpPr>
                <a:spLocks noChangeArrowheads="1"/>
              </p:cNvSpPr>
              <p:nvPr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15" name="Oval 43"/>
              <p:cNvSpPr>
                <a:spLocks noChangeArrowheads="1"/>
              </p:cNvSpPr>
              <p:nvPr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16" name="Oval 44"/>
              <p:cNvSpPr>
                <a:spLocks noChangeArrowheads="1"/>
              </p:cNvSpPr>
              <p:nvPr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3117" name="Group 45"/>
            <p:cNvGrpSpPr>
              <a:grpSpLocks/>
            </p:cNvGrpSpPr>
            <p:nvPr userDrawn="1"/>
          </p:nvGrpSpPr>
          <p:grpSpPr bwMode="auto">
            <a:xfrm rot="3149186">
              <a:off x="985" y="1383"/>
              <a:ext cx="257" cy="226"/>
              <a:chOff x="3452" y="878"/>
              <a:chExt cx="402" cy="342"/>
            </a:xfrm>
          </p:grpSpPr>
          <p:sp>
            <p:nvSpPr>
              <p:cNvPr id="3118" name="Oval 46"/>
              <p:cNvSpPr>
                <a:spLocks noChangeArrowheads="1"/>
              </p:cNvSpPr>
              <p:nvPr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19" name="Oval 47"/>
              <p:cNvSpPr>
                <a:spLocks noChangeArrowheads="1"/>
              </p:cNvSpPr>
              <p:nvPr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20" name="Oval 48"/>
              <p:cNvSpPr>
                <a:spLocks noChangeArrowheads="1"/>
              </p:cNvSpPr>
              <p:nvPr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3121" name="Group 49"/>
            <p:cNvGrpSpPr>
              <a:grpSpLocks/>
            </p:cNvGrpSpPr>
            <p:nvPr userDrawn="1"/>
          </p:nvGrpSpPr>
          <p:grpSpPr bwMode="auto">
            <a:xfrm rot="-29276986">
              <a:off x="966" y="498"/>
              <a:ext cx="257" cy="226"/>
              <a:chOff x="3452" y="878"/>
              <a:chExt cx="402" cy="342"/>
            </a:xfrm>
          </p:grpSpPr>
          <p:sp>
            <p:nvSpPr>
              <p:cNvPr id="3122" name="Oval 50"/>
              <p:cNvSpPr>
                <a:spLocks noChangeArrowheads="1"/>
              </p:cNvSpPr>
              <p:nvPr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23" name="Oval 51"/>
              <p:cNvSpPr>
                <a:spLocks noChangeArrowheads="1"/>
              </p:cNvSpPr>
              <p:nvPr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24" name="Oval 52"/>
              <p:cNvSpPr>
                <a:spLocks noChangeArrowheads="1"/>
              </p:cNvSpPr>
              <p:nvPr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3125" name="Group 53"/>
            <p:cNvGrpSpPr>
              <a:grpSpLocks/>
            </p:cNvGrpSpPr>
            <p:nvPr userDrawn="1"/>
          </p:nvGrpSpPr>
          <p:grpSpPr bwMode="auto">
            <a:xfrm rot="-10348150">
              <a:off x="628" y="649"/>
              <a:ext cx="266" cy="219"/>
              <a:chOff x="3452" y="878"/>
              <a:chExt cx="402" cy="342"/>
            </a:xfrm>
          </p:grpSpPr>
          <p:sp>
            <p:nvSpPr>
              <p:cNvPr id="3126" name="Oval 54"/>
              <p:cNvSpPr>
                <a:spLocks noChangeArrowheads="1"/>
              </p:cNvSpPr>
              <p:nvPr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27" name="Oval 55"/>
              <p:cNvSpPr>
                <a:spLocks noChangeArrowheads="1"/>
              </p:cNvSpPr>
              <p:nvPr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28" name="Oval 56"/>
              <p:cNvSpPr>
                <a:spLocks noChangeArrowheads="1"/>
              </p:cNvSpPr>
              <p:nvPr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3129" name="Group 57"/>
            <p:cNvGrpSpPr>
              <a:grpSpLocks/>
            </p:cNvGrpSpPr>
            <p:nvPr userDrawn="1"/>
          </p:nvGrpSpPr>
          <p:grpSpPr bwMode="auto">
            <a:xfrm rot="-34593241">
              <a:off x="521" y="973"/>
              <a:ext cx="265" cy="218"/>
              <a:chOff x="3452" y="878"/>
              <a:chExt cx="402" cy="342"/>
            </a:xfrm>
          </p:grpSpPr>
          <p:sp>
            <p:nvSpPr>
              <p:cNvPr id="3130" name="Oval 58"/>
              <p:cNvSpPr>
                <a:spLocks noChangeArrowheads="1"/>
              </p:cNvSpPr>
              <p:nvPr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31" name="Oval 59"/>
              <p:cNvSpPr>
                <a:spLocks noChangeArrowheads="1"/>
              </p:cNvSpPr>
              <p:nvPr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32" name="Oval 60"/>
              <p:cNvSpPr>
                <a:spLocks noChangeArrowheads="1"/>
              </p:cNvSpPr>
              <p:nvPr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3133" name="Group 61"/>
            <p:cNvGrpSpPr>
              <a:grpSpLocks/>
            </p:cNvGrpSpPr>
            <p:nvPr userDrawn="1"/>
          </p:nvGrpSpPr>
          <p:grpSpPr bwMode="auto">
            <a:xfrm rot="-15320246">
              <a:off x="654" y="1263"/>
              <a:ext cx="257" cy="226"/>
              <a:chOff x="3452" y="878"/>
              <a:chExt cx="402" cy="342"/>
            </a:xfrm>
          </p:grpSpPr>
          <p:sp>
            <p:nvSpPr>
              <p:cNvPr id="3134" name="Oval 62"/>
              <p:cNvSpPr>
                <a:spLocks noChangeArrowheads="1"/>
              </p:cNvSpPr>
              <p:nvPr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35" name="Oval 63"/>
              <p:cNvSpPr>
                <a:spLocks noChangeArrowheads="1"/>
              </p:cNvSpPr>
              <p:nvPr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36" name="Oval 64"/>
              <p:cNvSpPr>
                <a:spLocks noChangeArrowheads="1"/>
              </p:cNvSpPr>
              <p:nvPr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3137" name="Rectangle 65"/>
          <p:cNvSpPr>
            <a:spLocks noChangeArrowheads="1"/>
          </p:cNvSpPr>
          <p:nvPr/>
        </p:nvSpPr>
        <p:spPr bwMode="gray">
          <a:xfrm>
            <a:off x="457200" y="0"/>
            <a:ext cx="7620000" cy="3048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tint val="24314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38" name="Rectangle 66"/>
          <p:cNvSpPr>
            <a:spLocks noChangeArrowheads="1"/>
          </p:cNvSpPr>
          <p:nvPr/>
        </p:nvSpPr>
        <p:spPr bwMode="gray">
          <a:xfrm>
            <a:off x="6664325" y="-7938"/>
            <a:ext cx="2098675" cy="312738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3333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40" name="Rectangle 68"/>
          <p:cNvSpPr>
            <a:spLocks noChangeArrowheads="1"/>
          </p:cNvSpPr>
          <p:nvPr/>
        </p:nvSpPr>
        <p:spPr bwMode="gray">
          <a:xfrm rot="10800000">
            <a:off x="2549525" y="6553200"/>
            <a:ext cx="6230938" cy="3175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3333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41" name="Rectangle 69"/>
          <p:cNvSpPr>
            <a:spLocks noChangeArrowheads="1"/>
          </p:cNvSpPr>
          <p:nvPr/>
        </p:nvSpPr>
        <p:spPr bwMode="gray">
          <a:xfrm>
            <a:off x="8763000" y="-7938"/>
            <a:ext cx="381000" cy="314326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24314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42" name="Rectangle 70"/>
          <p:cNvSpPr>
            <a:spLocks noChangeArrowheads="1"/>
          </p:cNvSpPr>
          <p:nvPr/>
        </p:nvSpPr>
        <p:spPr bwMode="gray">
          <a:xfrm>
            <a:off x="457200" y="6554788"/>
            <a:ext cx="2098675" cy="317500"/>
          </a:xfrm>
          <a:prstGeom prst="rect">
            <a:avLst/>
          </a:prstGeom>
          <a:gradFill rotWithShape="1">
            <a:gsLst>
              <a:gs pos="0">
                <a:schemeClr val="bg2">
                  <a:gamma/>
                  <a:tint val="36471"/>
                  <a:invGamma/>
                </a:schemeClr>
              </a:gs>
              <a:gs pos="100000">
                <a:schemeClr val="bg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43" name="Rectangle 71"/>
          <p:cNvSpPr>
            <a:spLocks noChangeArrowheads="1"/>
          </p:cNvSpPr>
          <p:nvPr/>
        </p:nvSpPr>
        <p:spPr bwMode="gray">
          <a:xfrm>
            <a:off x="0" y="6553200"/>
            <a:ext cx="457200" cy="31908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44" name="Rectangle 72"/>
          <p:cNvSpPr>
            <a:spLocks noChangeArrowheads="1"/>
          </p:cNvSpPr>
          <p:nvPr/>
        </p:nvSpPr>
        <p:spPr bwMode="gray">
          <a:xfrm>
            <a:off x="0" y="0"/>
            <a:ext cx="457200" cy="3048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45" name="Rectangle 73"/>
          <p:cNvSpPr>
            <a:spLocks noChangeArrowheads="1"/>
          </p:cNvSpPr>
          <p:nvPr/>
        </p:nvSpPr>
        <p:spPr bwMode="gray">
          <a:xfrm rot="5400000">
            <a:off x="-2213769" y="2510631"/>
            <a:ext cx="4876800" cy="465138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3333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46" name="Rectangle 74"/>
          <p:cNvSpPr>
            <a:spLocks noChangeArrowheads="1"/>
          </p:cNvSpPr>
          <p:nvPr/>
        </p:nvSpPr>
        <p:spPr bwMode="gray">
          <a:xfrm rot="5400000">
            <a:off x="-575469" y="5520531"/>
            <a:ext cx="1600200" cy="465138"/>
          </a:xfrm>
          <a:prstGeom prst="rect">
            <a:avLst/>
          </a:prstGeom>
          <a:gradFill rotWithShape="1">
            <a:gsLst>
              <a:gs pos="0">
                <a:schemeClr val="accent2">
                  <a:gamma/>
                  <a:tint val="57647"/>
                  <a:invGamma/>
                </a:schemeClr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47" name="Rectangle 75"/>
          <p:cNvSpPr>
            <a:spLocks noChangeArrowheads="1"/>
          </p:cNvSpPr>
          <p:nvPr/>
        </p:nvSpPr>
        <p:spPr bwMode="ltGray">
          <a:xfrm>
            <a:off x="8769350" y="6538913"/>
            <a:ext cx="374650" cy="32702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78824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48" name="Rectangle 76"/>
          <p:cNvSpPr>
            <a:spLocks noChangeArrowheads="1"/>
          </p:cNvSpPr>
          <p:nvPr/>
        </p:nvSpPr>
        <p:spPr bwMode="gray">
          <a:xfrm rot="5400000">
            <a:off x="6557962" y="3967163"/>
            <a:ext cx="4791075" cy="381000"/>
          </a:xfrm>
          <a:prstGeom prst="rect">
            <a:avLst/>
          </a:prstGeom>
          <a:gradFill rotWithShape="1">
            <a:gsLst>
              <a:gs pos="0">
                <a:schemeClr val="accent2">
                  <a:gamma/>
                  <a:tint val="57647"/>
                  <a:invGamma/>
                </a:schemeClr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49" name="Rectangle 77"/>
          <p:cNvSpPr>
            <a:spLocks noChangeArrowheads="1"/>
          </p:cNvSpPr>
          <p:nvPr/>
        </p:nvSpPr>
        <p:spPr bwMode="gray">
          <a:xfrm>
            <a:off x="8763000" y="1752600"/>
            <a:ext cx="381000" cy="1524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tint val="72549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52" name="Line 80"/>
          <p:cNvSpPr>
            <a:spLocks noChangeShapeType="1"/>
          </p:cNvSpPr>
          <p:nvPr/>
        </p:nvSpPr>
        <p:spPr bwMode="auto">
          <a:xfrm>
            <a:off x="0" y="30480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53" name="Line 81"/>
          <p:cNvSpPr>
            <a:spLocks noChangeShapeType="1"/>
          </p:cNvSpPr>
          <p:nvPr/>
        </p:nvSpPr>
        <p:spPr bwMode="auto">
          <a:xfrm>
            <a:off x="0" y="655320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54" name="Line 82"/>
          <p:cNvSpPr>
            <a:spLocks noChangeShapeType="1"/>
          </p:cNvSpPr>
          <p:nvPr/>
        </p:nvSpPr>
        <p:spPr bwMode="auto">
          <a:xfrm>
            <a:off x="457200" y="0"/>
            <a:ext cx="0" cy="685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55" name="Line 83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56" name="Line 84"/>
          <p:cNvSpPr>
            <a:spLocks noChangeShapeType="1"/>
          </p:cNvSpPr>
          <p:nvPr/>
        </p:nvSpPr>
        <p:spPr bwMode="auto">
          <a:xfrm flipH="1">
            <a:off x="0" y="49530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57" name="Line 85"/>
          <p:cNvSpPr>
            <a:spLocks noChangeShapeType="1"/>
          </p:cNvSpPr>
          <p:nvPr/>
        </p:nvSpPr>
        <p:spPr bwMode="auto">
          <a:xfrm>
            <a:off x="8763000" y="17526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58" name="Line 86"/>
          <p:cNvSpPr>
            <a:spLocks noChangeShapeType="1"/>
          </p:cNvSpPr>
          <p:nvPr/>
        </p:nvSpPr>
        <p:spPr bwMode="auto">
          <a:xfrm>
            <a:off x="8763000" y="19050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59" name="Line 87"/>
          <p:cNvSpPr>
            <a:spLocks noChangeShapeType="1"/>
          </p:cNvSpPr>
          <p:nvPr/>
        </p:nvSpPr>
        <p:spPr bwMode="auto">
          <a:xfrm>
            <a:off x="2543175" y="65532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60" name="Line 88"/>
          <p:cNvSpPr>
            <a:spLocks noChangeShapeType="1"/>
          </p:cNvSpPr>
          <p:nvPr/>
        </p:nvSpPr>
        <p:spPr bwMode="auto">
          <a:xfrm flipV="1">
            <a:off x="6672263" y="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comb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 Logo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94E65FB-E7BD-4C22-A412-317C86439AAB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</p:cSld>
  <p:clrMapOvr>
    <a:masterClrMapping/>
  </p:clrMapOvr>
  <p:transition>
    <p:comb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7813" y="122238"/>
            <a:ext cx="2005012" cy="602773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22238"/>
            <a:ext cx="5865813" cy="60277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 Logo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B719502-5036-4DF4-B984-99159A7FD7E1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</p:cSld>
  <p:clrMapOvr>
    <a:masterClrMapping/>
  </p:clrMapOvr>
  <p:transition>
    <p:comb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0600" y="122238"/>
            <a:ext cx="6705600" cy="563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09600" y="1228725"/>
            <a:ext cx="8023225" cy="492125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>
          <a:xfrm>
            <a:off x="5791200" y="6248400"/>
            <a:ext cx="2895600" cy="3349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Company  Logo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3429000" y="6338888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fld id="{DBB29381-04E3-4FC4-B6D6-535FDBF0F6D8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>
          <a:xfrm>
            <a:off x="457200" y="6324600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</p:cSld>
  <p:clrMapOvr>
    <a:masterClrMapping/>
  </p:clrMapOvr>
  <p:transition>
    <p:comb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 Logo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FAC419E-DD51-47CF-848A-D7F3BA26703A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</p:cSld>
  <p:clrMapOvr>
    <a:masterClrMapping/>
  </p:clrMapOvr>
  <p:transition>
    <p:comb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 Logo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FB549D6-609F-413F-8840-C5A0102AE18C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</p:cSld>
  <p:clrMapOvr>
    <a:masterClrMapping/>
  </p:clrMapOvr>
  <p:transition>
    <p:comb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228725"/>
            <a:ext cx="3935413" cy="4921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97413" y="1228725"/>
            <a:ext cx="3935412" cy="4921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 Logo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9162E6F-051B-43AB-962D-E31A7729D249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</p:cSld>
  <p:clrMapOvr>
    <a:masterClrMapping/>
  </p:clrMapOvr>
  <p:transition>
    <p:comb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 Logo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1062C4B-7007-4379-B337-948F67D9B92A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</p:cSld>
  <p:clrMapOvr>
    <a:masterClrMapping/>
  </p:clrMapOvr>
  <p:transition>
    <p:comb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 Logo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ABACC7B-9BF0-4134-84B6-6F10A86313EB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</p:cSld>
  <p:clrMapOvr>
    <a:masterClrMapping/>
  </p:clrMapOvr>
  <p:transition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 Logo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F5CDB92-2857-4CA0-8D5B-AD10848B482F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</p:cSld>
  <p:clrMapOvr>
    <a:masterClrMapping/>
  </p:clrMapOvr>
  <p:transition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 Logo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8BB8022-939B-4274-A7CB-73E4C7B565D8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</p:cSld>
  <p:clrMapOvr>
    <a:masterClrMapping/>
  </p:clrMapOvr>
  <p:transition>
    <p:comb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 Logo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B2D70B3-16B6-4819-A4AD-EBD8185A55A0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</p:cSld>
  <p:clrMapOvr>
    <a:masterClrMapping/>
  </p:clrMapOvr>
  <p:transition>
    <p:comb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3" name="Rectangle 69"/>
          <p:cNvSpPr>
            <a:spLocks noChangeArrowheads="1"/>
          </p:cNvSpPr>
          <p:nvPr/>
        </p:nvSpPr>
        <p:spPr bwMode="gray">
          <a:xfrm>
            <a:off x="457200" y="0"/>
            <a:ext cx="8477250" cy="768350"/>
          </a:xfrm>
          <a:prstGeom prst="rect">
            <a:avLst/>
          </a:prstGeom>
          <a:gradFill rotWithShape="1">
            <a:gsLst>
              <a:gs pos="0">
                <a:schemeClr val="bg2">
                  <a:gamma/>
                  <a:tint val="0"/>
                  <a:invGamma/>
                </a:schemeClr>
              </a:gs>
              <a:gs pos="100000">
                <a:schemeClr val="bg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609600" y="1228725"/>
            <a:ext cx="8023225" cy="492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5791200" y="6248400"/>
            <a:ext cx="2895600" cy="33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0">
                <a:latin typeface="+mn-lt"/>
              </a:defRPr>
            </a:lvl1pPr>
          </a:lstStyle>
          <a:p>
            <a:r>
              <a:rPr lang="en-US"/>
              <a:t>Company  Logo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3429000" y="6338888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fld id="{B37B0334-93E1-4FDC-AA21-E16D8DF8436A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52" name="Rectangle 28"/>
          <p:cNvSpPr>
            <a:spLocks noChangeArrowheads="1"/>
          </p:cNvSpPr>
          <p:nvPr/>
        </p:nvSpPr>
        <p:spPr bwMode="gray">
          <a:xfrm>
            <a:off x="0" y="0"/>
            <a:ext cx="457200" cy="768350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b="0"/>
          </a:p>
        </p:txBody>
      </p:sp>
      <p:sp>
        <p:nvSpPr>
          <p:cNvPr id="1054" name="Rectangle 30"/>
          <p:cNvSpPr>
            <a:spLocks noChangeArrowheads="1"/>
          </p:cNvSpPr>
          <p:nvPr/>
        </p:nvSpPr>
        <p:spPr bwMode="gray">
          <a:xfrm>
            <a:off x="0" y="762000"/>
            <a:ext cx="457200" cy="1524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b="0"/>
          </a:p>
        </p:txBody>
      </p:sp>
      <p:sp>
        <p:nvSpPr>
          <p:cNvPr id="1056" name="Rectangle 32"/>
          <p:cNvSpPr>
            <a:spLocks noChangeArrowheads="1"/>
          </p:cNvSpPr>
          <p:nvPr/>
        </p:nvSpPr>
        <p:spPr bwMode="gray">
          <a:xfrm>
            <a:off x="0" y="914400"/>
            <a:ext cx="457200" cy="41910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tint val="42353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b="0"/>
          </a:p>
        </p:txBody>
      </p:sp>
      <p:sp>
        <p:nvSpPr>
          <p:cNvPr id="1073" name="Rectangle 49"/>
          <p:cNvSpPr>
            <a:spLocks noChangeArrowheads="1"/>
          </p:cNvSpPr>
          <p:nvPr/>
        </p:nvSpPr>
        <p:spPr bwMode="gray">
          <a:xfrm>
            <a:off x="0" y="5105400"/>
            <a:ext cx="457200" cy="1544638"/>
          </a:xfrm>
          <a:prstGeom prst="rect">
            <a:avLst/>
          </a:prstGeom>
          <a:gradFill rotWithShape="1">
            <a:gsLst>
              <a:gs pos="0">
                <a:schemeClr val="accent2">
                  <a:gamma/>
                  <a:tint val="42353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b="0"/>
          </a:p>
        </p:txBody>
      </p:sp>
      <p:sp>
        <p:nvSpPr>
          <p:cNvPr id="1079" name="Rectangle 55"/>
          <p:cNvSpPr>
            <a:spLocks noChangeArrowheads="1"/>
          </p:cNvSpPr>
          <p:nvPr/>
        </p:nvSpPr>
        <p:spPr bwMode="gray">
          <a:xfrm>
            <a:off x="0" y="6656388"/>
            <a:ext cx="457200" cy="20955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80" name="Rectangle 56"/>
          <p:cNvSpPr>
            <a:spLocks noChangeArrowheads="1"/>
          </p:cNvSpPr>
          <p:nvPr/>
        </p:nvSpPr>
        <p:spPr bwMode="gray">
          <a:xfrm>
            <a:off x="457200" y="6650038"/>
            <a:ext cx="1304925" cy="215900"/>
          </a:xfrm>
          <a:prstGeom prst="rect">
            <a:avLst/>
          </a:prstGeom>
          <a:gradFill rotWithShape="1">
            <a:gsLst>
              <a:gs pos="0">
                <a:schemeClr val="bg2">
                  <a:gamma/>
                  <a:tint val="0"/>
                  <a:invGamma/>
                </a:schemeClr>
              </a:gs>
              <a:gs pos="100000">
                <a:schemeClr val="bg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84" name="Rectangle 60"/>
          <p:cNvSpPr>
            <a:spLocks noChangeArrowheads="1"/>
          </p:cNvSpPr>
          <p:nvPr/>
        </p:nvSpPr>
        <p:spPr bwMode="gray">
          <a:xfrm>
            <a:off x="1752600" y="6650038"/>
            <a:ext cx="7391400" cy="2159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tint val="54510"/>
                  <a:invGamma/>
                </a:schemeClr>
              </a:gs>
              <a:gs pos="100000">
                <a:schemeClr val="folHlink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85" name="Rectangle 61"/>
          <p:cNvSpPr>
            <a:spLocks noChangeArrowheads="1"/>
          </p:cNvSpPr>
          <p:nvPr/>
        </p:nvSpPr>
        <p:spPr bwMode="gray">
          <a:xfrm>
            <a:off x="8777288" y="6656388"/>
            <a:ext cx="366712" cy="20955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84706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87" name="Rectangle 63"/>
          <p:cNvSpPr>
            <a:spLocks noChangeArrowheads="1"/>
          </p:cNvSpPr>
          <p:nvPr/>
        </p:nvSpPr>
        <p:spPr bwMode="gray">
          <a:xfrm>
            <a:off x="8769350" y="6019800"/>
            <a:ext cx="374650" cy="64293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89" name="Rectangle 65"/>
          <p:cNvSpPr>
            <a:spLocks noChangeArrowheads="1"/>
          </p:cNvSpPr>
          <p:nvPr/>
        </p:nvSpPr>
        <p:spPr bwMode="gray">
          <a:xfrm>
            <a:off x="8763000" y="914400"/>
            <a:ext cx="381000" cy="51054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51373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90" name="Rectangle 66"/>
          <p:cNvSpPr>
            <a:spLocks noChangeArrowheads="1"/>
          </p:cNvSpPr>
          <p:nvPr/>
        </p:nvSpPr>
        <p:spPr bwMode="gray">
          <a:xfrm>
            <a:off x="8763000" y="762000"/>
            <a:ext cx="381000" cy="152400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b="0"/>
          </a:p>
        </p:txBody>
      </p:sp>
      <p:sp>
        <p:nvSpPr>
          <p:cNvPr id="1091" name="Rectangle 67"/>
          <p:cNvSpPr>
            <a:spLocks noChangeArrowheads="1"/>
          </p:cNvSpPr>
          <p:nvPr/>
        </p:nvSpPr>
        <p:spPr bwMode="gray">
          <a:xfrm>
            <a:off x="8770938" y="0"/>
            <a:ext cx="373062" cy="7620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0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92" name="Rectangle 68"/>
          <p:cNvSpPr>
            <a:spLocks noChangeArrowheads="1"/>
          </p:cNvSpPr>
          <p:nvPr/>
        </p:nvSpPr>
        <p:spPr bwMode="gray">
          <a:xfrm>
            <a:off x="457200" y="762000"/>
            <a:ext cx="8315325" cy="1524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33333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b="0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990600" y="122238"/>
            <a:ext cx="6705600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grpSp>
        <p:nvGrpSpPr>
          <p:cNvPr id="1128" name="Group 104"/>
          <p:cNvGrpSpPr>
            <a:grpSpLocks/>
          </p:cNvGrpSpPr>
          <p:nvPr/>
        </p:nvGrpSpPr>
        <p:grpSpPr bwMode="auto">
          <a:xfrm>
            <a:off x="8002588" y="69850"/>
            <a:ext cx="657225" cy="636588"/>
            <a:chOff x="5041" y="44"/>
            <a:chExt cx="414" cy="401"/>
          </a:xfrm>
        </p:grpSpPr>
        <p:sp>
          <p:nvSpPr>
            <p:cNvPr id="1129" name="Oval 105"/>
            <p:cNvSpPr>
              <a:spLocks noChangeArrowheads="1"/>
            </p:cNvSpPr>
            <p:nvPr userDrawn="1"/>
          </p:nvSpPr>
          <p:spPr bwMode="gray">
            <a:xfrm rot="149948">
              <a:off x="5161" y="161"/>
              <a:ext cx="175" cy="170"/>
            </a:xfrm>
            <a:prstGeom prst="ellipse">
              <a:avLst/>
            </a:prstGeom>
            <a:gradFill rotWithShape="1">
              <a:gsLst>
                <a:gs pos="0">
                  <a:schemeClr val="bg2">
                    <a:gamma/>
                    <a:tint val="0"/>
                    <a:invGamma/>
                  </a:schemeClr>
                </a:gs>
                <a:gs pos="100000">
                  <a:schemeClr val="bg2"/>
                </a:gs>
              </a:gsLst>
              <a:path path="shape">
                <a:fillToRect l="50000" t="50000" r="50000" b="50000"/>
              </a:path>
            </a:gradFill>
            <a:ln w="0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1130" name="Group 106"/>
            <p:cNvGrpSpPr>
              <a:grpSpLocks/>
            </p:cNvGrpSpPr>
            <p:nvPr userDrawn="1"/>
          </p:nvGrpSpPr>
          <p:grpSpPr bwMode="auto">
            <a:xfrm rot="334874">
              <a:off x="5321" y="313"/>
              <a:ext cx="98" cy="75"/>
              <a:chOff x="3452" y="878"/>
              <a:chExt cx="402" cy="342"/>
            </a:xfrm>
          </p:grpSpPr>
          <p:sp>
            <p:nvSpPr>
              <p:cNvPr id="1131" name="Oval 107"/>
              <p:cNvSpPr>
                <a:spLocks noChangeArrowheads="1"/>
              </p:cNvSpPr>
              <p:nvPr userDrawn="1"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2" name="Oval 108"/>
              <p:cNvSpPr>
                <a:spLocks noChangeArrowheads="1"/>
              </p:cNvSpPr>
              <p:nvPr userDrawn="1"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3" name="Oval 109"/>
              <p:cNvSpPr>
                <a:spLocks noChangeArrowheads="1"/>
              </p:cNvSpPr>
              <p:nvPr userDrawn="1"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134" name="Group 110"/>
            <p:cNvGrpSpPr>
              <a:grpSpLocks/>
            </p:cNvGrpSpPr>
            <p:nvPr userDrawn="1"/>
          </p:nvGrpSpPr>
          <p:grpSpPr bwMode="auto">
            <a:xfrm rot="-23704554">
              <a:off x="5358" y="218"/>
              <a:ext cx="97" cy="75"/>
              <a:chOff x="3452" y="878"/>
              <a:chExt cx="402" cy="342"/>
            </a:xfrm>
          </p:grpSpPr>
          <p:sp>
            <p:nvSpPr>
              <p:cNvPr id="1135" name="Oval 111"/>
              <p:cNvSpPr>
                <a:spLocks noChangeArrowheads="1"/>
              </p:cNvSpPr>
              <p:nvPr userDrawn="1"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6" name="Oval 112"/>
              <p:cNvSpPr>
                <a:spLocks noChangeArrowheads="1"/>
              </p:cNvSpPr>
              <p:nvPr userDrawn="1"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7" name="Oval 113"/>
              <p:cNvSpPr>
                <a:spLocks noChangeArrowheads="1"/>
              </p:cNvSpPr>
              <p:nvPr userDrawn="1"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138" name="Group 114"/>
            <p:cNvGrpSpPr>
              <a:grpSpLocks/>
            </p:cNvGrpSpPr>
            <p:nvPr userDrawn="1"/>
          </p:nvGrpSpPr>
          <p:grpSpPr bwMode="auto">
            <a:xfrm rot="-4646600">
              <a:off x="5335" y="107"/>
              <a:ext cx="88" cy="82"/>
              <a:chOff x="3452" y="878"/>
              <a:chExt cx="402" cy="342"/>
            </a:xfrm>
          </p:grpSpPr>
          <p:sp>
            <p:nvSpPr>
              <p:cNvPr id="1139" name="Oval 115"/>
              <p:cNvSpPr>
                <a:spLocks noChangeArrowheads="1"/>
              </p:cNvSpPr>
              <p:nvPr userDrawn="1"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40" name="Oval 116"/>
              <p:cNvSpPr>
                <a:spLocks noChangeArrowheads="1"/>
              </p:cNvSpPr>
              <p:nvPr userDrawn="1"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41" name="Oval 117"/>
              <p:cNvSpPr>
                <a:spLocks noChangeArrowheads="1"/>
              </p:cNvSpPr>
              <p:nvPr userDrawn="1"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142" name="Group 118"/>
            <p:cNvGrpSpPr>
              <a:grpSpLocks/>
            </p:cNvGrpSpPr>
            <p:nvPr userDrawn="1"/>
          </p:nvGrpSpPr>
          <p:grpSpPr bwMode="auto">
            <a:xfrm rot="2913403">
              <a:off x="5210" y="359"/>
              <a:ext cx="88" cy="83"/>
              <a:chOff x="3452" y="878"/>
              <a:chExt cx="402" cy="342"/>
            </a:xfrm>
          </p:grpSpPr>
          <p:sp>
            <p:nvSpPr>
              <p:cNvPr id="1143" name="Oval 119"/>
              <p:cNvSpPr>
                <a:spLocks noChangeArrowheads="1"/>
              </p:cNvSpPr>
              <p:nvPr userDrawn="1"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44" name="Oval 120"/>
              <p:cNvSpPr>
                <a:spLocks noChangeArrowheads="1"/>
              </p:cNvSpPr>
              <p:nvPr userDrawn="1"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45" name="Oval 121"/>
              <p:cNvSpPr>
                <a:spLocks noChangeArrowheads="1"/>
              </p:cNvSpPr>
              <p:nvPr userDrawn="1"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146" name="Group 122"/>
            <p:cNvGrpSpPr>
              <a:grpSpLocks/>
            </p:cNvGrpSpPr>
            <p:nvPr userDrawn="1"/>
          </p:nvGrpSpPr>
          <p:grpSpPr bwMode="auto">
            <a:xfrm rot="-29488389">
              <a:off x="5212" y="46"/>
              <a:ext cx="88" cy="83"/>
              <a:chOff x="3452" y="878"/>
              <a:chExt cx="402" cy="342"/>
            </a:xfrm>
          </p:grpSpPr>
          <p:sp>
            <p:nvSpPr>
              <p:cNvPr id="1147" name="Oval 123"/>
              <p:cNvSpPr>
                <a:spLocks noChangeArrowheads="1"/>
              </p:cNvSpPr>
              <p:nvPr userDrawn="1"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48" name="Oval 124"/>
              <p:cNvSpPr>
                <a:spLocks noChangeArrowheads="1"/>
              </p:cNvSpPr>
              <p:nvPr userDrawn="1"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49" name="Oval 125"/>
              <p:cNvSpPr>
                <a:spLocks noChangeArrowheads="1"/>
              </p:cNvSpPr>
              <p:nvPr userDrawn="1"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150" name="Group 126"/>
            <p:cNvGrpSpPr>
              <a:grpSpLocks/>
            </p:cNvGrpSpPr>
            <p:nvPr userDrawn="1"/>
          </p:nvGrpSpPr>
          <p:grpSpPr bwMode="auto">
            <a:xfrm rot="-10069553">
              <a:off x="5089" y="95"/>
              <a:ext cx="97" cy="76"/>
              <a:chOff x="3452" y="878"/>
              <a:chExt cx="402" cy="342"/>
            </a:xfrm>
          </p:grpSpPr>
          <p:sp>
            <p:nvSpPr>
              <p:cNvPr id="1151" name="Oval 127"/>
              <p:cNvSpPr>
                <a:spLocks noChangeArrowheads="1"/>
              </p:cNvSpPr>
              <p:nvPr userDrawn="1"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52" name="Oval 128"/>
              <p:cNvSpPr>
                <a:spLocks noChangeArrowheads="1"/>
              </p:cNvSpPr>
              <p:nvPr userDrawn="1"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53" name="Oval 129"/>
              <p:cNvSpPr>
                <a:spLocks noChangeArrowheads="1"/>
              </p:cNvSpPr>
              <p:nvPr userDrawn="1"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154" name="Group 130"/>
            <p:cNvGrpSpPr>
              <a:grpSpLocks/>
            </p:cNvGrpSpPr>
            <p:nvPr userDrawn="1"/>
          </p:nvGrpSpPr>
          <p:grpSpPr bwMode="auto">
            <a:xfrm rot="-34314642">
              <a:off x="5041" y="204"/>
              <a:ext cx="97" cy="75"/>
              <a:chOff x="3452" y="878"/>
              <a:chExt cx="402" cy="342"/>
            </a:xfrm>
          </p:grpSpPr>
          <p:sp>
            <p:nvSpPr>
              <p:cNvPr id="1155" name="Oval 131"/>
              <p:cNvSpPr>
                <a:spLocks noChangeArrowheads="1"/>
              </p:cNvSpPr>
              <p:nvPr userDrawn="1"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56" name="Oval 132"/>
              <p:cNvSpPr>
                <a:spLocks noChangeArrowheads="1"/>
              </p:cNvSpPr>
              <p:nvPr userDrawn="1"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57" name="Oval 133"/>
              <p:cNvSpPr>
                <a:spLocks noChangeArrowheads="1"/>
              </p:cNvSpPr>
              <p:nvPr userDrawn="1"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158" name="Group 134"/>
            <p:cNvGrpSpPr>
              <a:grpSpLocks/>
            </p:cNvGrpSpPr>
            <p:nvPr userDrawn="1"/>
          </p:nvGrpSpPr>
          <p:grpSpPr bwMode="auto">
            <a:xfrm rot="-15041649">
              <a:off x="5085" y="304"/>
              <a:ext cx="88" cy="82"/>
              <a:chOff x="3452" y="878"/>
              <a:chExt cx="402" cy="342"/>
            </a:xfrm>
          </p:grpSpPr>
          <p:sp>
            <p:nvSpPr>
              <p:cNvPr id="1159" name="Oval 135"/>
              <p:cNvSpPr>
                <a:spLocks noChangeArrowheads="1"/>
              </p:cNvSpPr>
              <p:nvPr userDrawn="1"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60" name="Oval 136"/>
              <p:cNvSpPr>
                <a:spLocks noChangeArrowheads="1"/>
              </p:cNvSpPr>
              <p:nvPr userDrawn="1"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61" name="Oval 137"/>
              <p:cNvSpPr>
                <a:spLocks noChangeArrowheads="1"/>
              </p:cNvSpPr>
              <p:nvPr userDrawn="1"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1162" name="Rectangle 138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57200" y="632460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+mn-lt"/>
              </a:defRPr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1175" name="Line 151"/>
          <p:cNvSpPr>
            <a:spLocks noChangeShapeType="1"/>
          </p:cNvSpPr>
          <p:nvPr/>
        </p:nvSpPr>
        <p:spPr bwMode="auto">
          <a:xfrm>
            <a:off x="0" y="762000"/>
            <a:ext cx="91440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76" name="Line 152"/>
          <p:cNvSpPr>
            <a:spLocks noChangeShapeType="1"/>
          </p:cNvSpPr>
          <p:nvPr/>
        </p:nvSpPr>
        <p:spPr bwMode="auto">
          <a:xfrm>
            <a:off x="0" y="91440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77" name="Line 153"/>
          <p:cNvSpPr>
            <a:spLocks noChangeShapeType="1"/>
          </p:cNvSpPr>
          <p:nvPr/>
        </p:nvSpPr>
        <p:spPr bwMode="auto">
          <a:xfrm>
            <a:off x="0" y="664845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78" name="Line 154"/>
          <p:cNvSpPr>
            <a:spLocks noChangeShapeType="1"/>
          </p:cNvSpPr>
          <p:nvPr/>
        </p:nvSpPr>
        <p:spPr bwMode="auto">
          <a:xfrm>
            <a:off x="457200" y="0"/>
            <a:ext cx="0" cy="685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79" name="Line 15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81" name="Line 157"/>
          <p:cNvSpPr>
            <a:spLocks noChangeShapeType="1"/>
          </p:cNvSpPr>
          <p:nvPr/>
        </p:nvSpPr>
        <p:spPr bwMode="auto">
          <a:xfrm flipH="1">
            <a:off x="0" y="51054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82" name="Line 158"/>
          <p:cNvSpPr>
            <a:spLocks noChangeShapeType="1"/>
          </p:cNvSpPr>
          <p:nvPr/>
        </p:nvSpPr>
        <p:spPr bwMode="auto">
          <a:xfrm>
            <a:off x="1752600" y="6648450"/>
            <a:ext cx="0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83" name="Line 159"/>
          <p:cNvSpPr>
            <a:spLocks noChangeShapeType="1"/>
          </p:cNvSpPr>
          <p:nvPr/>
        </p:nvSpPr>
        <p:spPr bwMode="auto">
          <a:xfrm>
            <a:off x="8763000" y="60198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>
    <p:comb/>
  </p:transition>
  <p:hf sldNum="0" hdr="0"/>
  <p:txStyles>
    <p:titleStyle>
      <a:lvl1pPr algn="l" rtl="0" fontAlgn="base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800">
          <a:solidFill>
            <a:schemeClr val="tx1"/>
          </a:solidFill>
          <a:latin typeface="Arial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slide" Target="slide29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5.xml"/><Relationship Id="rId5" Type="http://schemas.openxmlformats.org/officeDocument/2006/relationships/slide" Target="slide34.xml"/><Relationship Id="rId4" Type="http://schemas.openxmlformats.org/officeDocument/2006/relationships/slide" Target="slide3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http://zr.molbiol.ru/s_pictures/52_248.gif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http://zr.molbiol.ru/s_pictures/52_249.gif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31.xml"/><Relationship Id="rId2" Type="http://schemas.openxmlformats.org/officeDocument/2006/relationships/slide" Target="slide36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slide" Target="slide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slide" Target="slide5.xml"/><Relationship Id="rId4" Type="http://schemas.openxmlformats.org/officeDocument/2006/relationships/image" Target="../media/image1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slide" Target="slide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slide" Target="slide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slide" Target="slide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slide" Target="slide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http://zr.molbiol.ru/s_pictures/52_245.gif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slide" Target="slide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slide" Target="slide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slide" Target="slide1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slide" Target="slide1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2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3" Type="http://schemas.openxmlformats.org/officeDocument/2006/relationships/slide" Target="slide22.xml"/><Relationship Id="rId7" Type="http://schemas.openxmlformats.org/officeDocument/2006/relationships/slide" Target="slide20.xml"/><Relationship Id="rId2" Type="http://schemas.openxmlformats.org/officeDocument/2006/relationships/slide" Target="slide19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8.xml"/><Relationship Id="rId5" Type="http://schemas.openxmlformats.org/officeDocument/2006/relationships/slide" Target="slide24.xml"/><Relationship Id="rId4" Type="http://schemas.openxmlformats.org/officeDocument/2006/relationships/slide" Target="slide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6.xml"/><Relationship Id="rId2" Type="http://schemas.openxmlformats.org/officeDocument/2006/relationships/slide" Target="slide25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2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3170238"/>
            <a:ext cx="7848600" cy="1698625"/>
          </a:xfrm>
        </p:spPr>
        <p:txBody>
          <a:bodyPr/>
          <a:lstStyle/>
          <a:p>
            <a:r>
              <a:rPr lang="ru-RU" sz="2800"/>
              <a:t>СЕМЕЙСТВО</a:t>
            </a:r>
            <a:r>
              <a:rPr lang="en-US" sz="2800"/>
              <a:t> </a:t>
            </a:r>
            <a:r>
              <a:rPr lang="ru-RU" sz="4900"/>
              <a:t>СЛОЖНОЦВЕТНЫЕ</a:t>
            </a:r>
            <a:br>
              <a:rPr lang="ru-RU" sz="4900"/>
            </a:br>
            <a:r>
              <a:rPr lang="ru-RU" sz="5000" i="0">
                <a:solidFill>
                  <a:srgbClr val="5AAB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</a:t>
            </a:r>
            <a:r>
              <a:rPr lang="en-US" sz="5000" i="0">
                <a:solidFill>
                  <a:srgbClr val="5AAB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Asterales</a:t>
            </a:r>
            <a:r>
              <a:rPr lang="ru-RU" sz="5000" i="0">
                <a:solidFill>
                  <a:srgbClr val="5AAB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  <a:br>
              <a:rPr lang="ru-RU" sz="5000" i="0">
                <a:solidFill>
                  <a:srgbClr val="5AAB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en-US" sz="5000" i="0">
              <a:solidFill>
                <a:srgbClr val="5AABCC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4067175" y="5516563"/>
            <a:ext cx="1441450" cy="79216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Company  Logo</a:t>
            </a:r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/>
              <a:t>www.themegallery.com</a:t>
            </a:r>
          </a:p>
        </p:txBody>
      </p:sp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3125" name="Rectangle 5"/>
          <p:cNvSpPr>
            <a:spLocks noChangeArrowheads="1"/>
          </p:cNvSpPr>
          <p:nvPr/>
        </p:nvSpPr>
        <p:spPr bwMode="auto">
          <a:xfrm>
            <a:off x="539750" y="6308725"/>
            <a:ext cx="8135938" cy="215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908050"/>
            <a:ext cx="8164512" cy="5689600"/>
          </a:xfrm>
        </p:spPr>
        <p:txBody>
          <a:bodyPr/>
          <a:lstStyle/>
          <a:p>
            <a:pPr algn="just" latinLnBrk="1">
              <a:lnSpc>
                <a:spcPct val="80000"/>
              </a:lnSpc>
              <a:buFont typeface="Wingdings" pitchFamily="2" charset="2"/>
              <a:buNone/>
            </a:pPr>
            <a:r>
              <a:rPr lang="ru-RU" sz="2000"/>
              <a:t>    Весьма своеобразная часть цветка сложноцветных –паппус, представленный образованиями различного вида.</a:t>
            </a:r>
          </a:p>
          <a:p>
            <a:pPr algn="just" latinLnBrk="1">
              <a:lnSpc>
                <a:spcPct val="80000"/>
              </a:lnSpc>
              <a:buFont typeface="Wingdings" pitchFamily="2" charset="2"/>
              <a:buNone/>
            </a:pPr>
            <a:r>
              <a:rPr lang="ru-RU" sz="2000"/>
              <a:t>1) </a:t>
            </a:r>
            <a:r>
              <a:rPr lang="ru-RU" sz="2000" i="1" u="sng"/>
              <a:t>У </a:t>
            </a:r>
            <a:r>
              <a:rPr lang="ru-RU" sz="2000" i="1" u="sng">
                <a:hlinkClick r:id="rId2" action="ppaction://hlinksldjump"/>
              </a:rPr>
              <a:t>Одуванчика</a:t>
            </a:r>
            <a:r>
              <a:rPr lang="ru-RU" sz="2000">
                <a:hlinkClick r:id="rId2" action="ppaction://hlinksldjump"/>
              </a:rPr>
              <a:t> </a:t>
            </a:r>
            <a:r>
              <a:rPr lang="ru-RU" sz="2000"/>
              <a:t>– возникает настоящий летательный ап-  парат  из множества волосков на вершине вытянутого   носика семянки.</a:t>
            </a:r>
          </a:p>
          <a:p>
            <a:pPr algn="just" latinLnBrk="1">
              <a:lnSpc>
                <a:spcPct val="80000"/>
              </a:lnSpc>
              <a:buFont typeface="Wingdings" pitchFamily="2" charset="2"/>
              <a:buNone/>
            </a:pPr>
            <a:r>
              <a:rPr lang="ru-RU" sz="2000"/>
              <a:t>2) </a:t>
            </a:r>
            <a:r>
              <a:rPr lang="ru-RU" sz="2000" i="1" u="sng"/>
              <a:t>У Козлобородника</a:t>
            </a:r>
            <a:r>
              <a:rPr lang="ru-RU" sz="2000"/>
              <a:t> – перистые волоски.</a:t>
            </a:r>
          </a:p>
          <a:p>
            <a:pPr algn="just" latinLnBrk="1">
              <a:lnSpc>
                <a:spcPct val="80000"/>
              </a:lnSpc>
              <a:buFont typeface="Wingdings" pitchFamily="2" charset="2"/>
              <a:buNone/>
            </a:pPr>
            <a:r>
              <a:rPr lang="ru-RU" sz="2000"/>
              <a:t>3) </a:t>
            </a:r>
            <a:r>
              <a:rPr lang="ru-RU" sz="2000" i="1" u="sng"/>
              <a:t>У Череды</a:t>
            </a:r>
            <a:r>
              <a:rPr lang="ru-RU" sz="2000"/>
              <a:t> – паппус представлен 2-3 щетинками, покры- тыми зазубринами (они закрепляются на одежде).</a:t>
            </a:r>
          </a:p>
          <a:p>
            <a:pPr algn="just" latinLnBrk="1">
              <a:lnSpc>
                <a:spcPct val="80000"/>
              </a:lnSpc>
              <a:buFont typeface="Wingdings" pitchFamily="2" charset="2"/>
              <a:buNone/>
            </a:pPr>
            <a:r>
              <a:rPr lang="ru-RU" sz="2000"/>
              <a:t>4) </a:t>
            </a:r>
            <a:r>
              <a:rPr lang="ru-RU" sz="2000" i="1" u="sng"/>
              <a:t>У Подсолнуха</a:t>
            </a:r>
            <a:r>
              <a:rPr lang="ru-RU" sz="2000"/>
              <a:t> – пленчатые чешуйки.</a:t>
            </a:r>
          </a:p>
          <a:p>
            <a:pPr algn="just" latinLnBrk="1">
              <a:lnSpc>
                <a:spcPct val="80000"/>
              </a:lnSpc>
              <a:buFont typeface="Wingdings" pitchFamily="2" charset="2"/>
              <a:buNone/>
            </a:pPr>
            <a:r>
              <a:rPr lang="ru-RU" sz="2000"/>
              <a:t>    </a:t>
            </a:r>
          </a:p>
          <a:p>
            <a:pPr algn="just" latinLnBrk="1">
              <a:lnSpc>
                <a:spcPct val="80000"/>
              </a:lnSpc>
              <a:buFont typeface="Wingdings" pitchFamily="2" charset="2"/>
              <a:buNone/>
            </a:pPr>
            <a:r>
              <a:rPr lang="ru-RU" sz="2000"/>
              <a:t>   Очень часто цветки в корзинке размещены и в половом  отношении</a:t>
            </a:r>
          </a:p>
          <a:p>
            <a:pPr algn="just" latinLnBrk="1">
              <a:lnSpc>
                <a:spcPct val="80000"/>
              </a:lnSpc>
            </a:pPr>
            <a:r>
              <a:rPr lang="ru-RU" sz="2000"/>
              <a:t>Краевые цветки стерильные,  внутренние обоеполые      </a:t>
            </a:r>
            <a:r>
              <a:rPr lang="ru-RU" sz="2000" b="1" i="1">
                <a:solidFill>
                  <a:srgbClr val="FF9900"/>
                </a:solidFill>
                <a:hlinkClick r:id="rId3" action="ppaction://hlinksldjump"/>
              </a:rPr>
              <a:t>(подсолнечник).</a:t>
            </a:r>
            <a:endParaRPr lang="ru-RU" sz="2000" b="1" i="1">
              <a:solidFill>
                <a:srgbClr val="FF9900"/>
              </a:solidFill>
            </a:endParaRPr>
          </a:p>
          <a:p>
            <a:pPr algn="just" latinLnBrk="1">
              <a:lnSpc>
                <a:spcPct val="80000"/>
              </a:lnSpc>
            </a:pPr>
            <a:r>
              <a:rPr lang="ru-RU" sz="2000"/>
              <a:t>Краевые цветки женские, внутренние обоеполые           </a:t>
            </a:r>
            <a:r>
              <a:rPr lang="ru-RU" sz="2000" b="1" i="1">
                <a:solidFill>
                  <a:srgbClr val="FF6699"/>
                </a:solidFill>
                <a:hlinkClick r:id="rId4" action="ppaction://hlinksldjump"/>
              </a:rPr>
              <a:t>(нивяник)</a:t>
            </a:r>
            <a:endParaRPr lang="ru-RU" sz="2000" b="1" i="1">
              <a:solidFill>
                <a:srgbClr val="FF6699"/>
              </a:solidFill>
            </a:endParaRPr>
          </a:p>
          <a:p>
            <a:pPr algn="just" latinLnBrk="1">
              <a:lnSpc>
                <a:spcPct val="80000"/>
              </a:lnSpc>
            </a:pPr>
            <a:r>
              <a:rPr lang="ru-RU" sz="2000"/>
              <a:t>Краевые цветки женские, внутренние мужские               </a:t>
            </a:r>
            <a:r>
              <a:rPr lang="ru-RU" sz="2000" b="1" i="1">
                <a:solidFill>
                  <a:srgbClr val="0066FF"/>
                </a:solidFill>
                <a:hlinkClick r:id="rId5" action="ppaction://hlinksldjump"/>
              </a:rPr>
              <a:t>(мать-и-мачеха)</a:t>
            </a:r>
            <a:endParaRPr lang="ru-RU" sz="2000" b="1" i="1">
              <a:solidFill>
                <a:srgbClr val="0066FF"/>
              </a:solidFill>
            </a:endParaRPr>
          </a:p>
          <a:p>
            <a:pPr algn="just" latinLnBrk="1">
              <a:lnSpc>
                <a:spcPct val="80000"/>
              </a:lnSpc>
            </a:pPr>
            <a:r>
              <a:rPr lang="ru-RU" sz="2000"/>
              <a:t>Растения двудомные </a:t>
            </a:r>
            <a:r>
              <a:rPr lang="ru-RU" sz="2000" b="1" i="1">
                <a:solidFill>
                  <a:schemeClr val="hlink"/>
                </a:solidFill>
              </a:rPr>
              <a:t>(</a:t>
            </a:r>
            <a:r>
              <a:rPr lang="ru-RU" sz="2000" b="1" i="1">
                <a:solidFill>
                  <a:schemeClr val="folHlink"/>
                </a:solidFill>
                <a:hlinkClick r:id="rId6" action="ppaction://hlinksldjump"/>
              </a:rPr>
              <a:t>кошачья лапка</a:t>
            </a:r>
            <a:r>
              <a:rPr lang="ru-RU" sz="2000" b="1" i="1">
                <a:solidFill>
                  <a:schemeClr val="hlink"/>
                </a:solidFill>
              </a:rPr>
              <a:t>)</a:t>
            </a:r>
          </a:p>
          <a:p>
            <a:pPr algn="just" latinLnBrk="1">
              <a:lnSpc>
                <a:spcPct val="80000"/>
              </a:lnSpc>
            </a:pPr>
            <a:r>
              <a:rPr lang="ru-RU" sz="2000"/>
              <a:t>Все цветки обоеполые </a:t>
            </a:r>
            <a:r>
              <a:rPr lang="ru-RU" sz="2000" b="1" i="1">
                <a:solidFill>
                  <a:srgbClr val="669900"/>
                </a:solidFill>
              </a:rPr>
              <a:t>(одуванчик)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Company  Logo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/>
              <a:t>www.themegallery.com</a:t>
            </a:r>
          </a:p>
        </p:txBody>
      </p:sp>
      <p:sp>
        <p:nvSpPr>
          <p:cNvPr id="106500" name="Rectangle 4"/>
          <p:cNvSpPr>
            <a:spLocks noChangeArrowheads="1"/>
          </p:cNvSpPr>
          <p:nvPr/>
        </p:nvSpPr>
        <p:spPr bwMode="auto">
          <a:xfrm>
            <a:off x="539750" y="6308725"/>
            <a:ext cx="8135938" cy="215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i="0"/>
              <a:t>Генеративные органы</a:t>
            </a: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44463" y="908050"/>
            <a:ext cx="5291137" cy="5616575"/>
          </a:xfrm>
        </p:spPr>
        <p:txBody>
          <a:bodyPr/>
          <a:lstStyle/>
          <a:p>
            <a:pPr algn="just" latinLnBrk="1">
              <a:buFont typeface="Wingdings" pitchFamily="2" charset="2"/>
              <a:buNone/>
            </a:pPr>
            <a:r>
              <a:rPr lang="ru-RU" sz="2200"/>
              <a:t>    Для сложноцветных исключи-  тельно характерен апомиксис,  главным образом в форме нере-дуцированного партеногенеза. При этом не происходит редук-ционного деления при формировании женского гаметофита и   зародыш образуется без опло- дотворения и, как правило, без опыления. Большинству сложноцветных свойственна протерандрия  (ранее созревает пыльца). Крупные и  яркоокрашенные    цветки способствуют энтомофи-мие (опыление обычно перепончатокрылыми и бабочками).</a:t>
            </a:r>
          </a:p>
        </p:txBody>
      </p:sp>
      <p:pic>
        <p:nvPicPr>
          <p:cNvPr id="106506" name="Picture 10" descr="1"/>
          <p:cNvPicPr>
            <a:picLocks noChangeAspect="1" noChangeArrowheads="1"/>
          </p:cNvPicPr>
          <p:nvPr>
            <p:ph type="body"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8775" y="1844675"/>
            <a:ext cx="3309938" cy="3455988"/>
          </a:xfrm>
          <a:noFill/>
          <a:ln/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Company  Logo</a:t>
            </a:r>
          </a:p>
        </p:txBody>
      </p:sp>
      <p:sp>
        <p:nvSpPr>
          <p:cNvPr id="13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/>
              <a:t>www.themegallery.com</a:t>
            </a:r>
          </a:p>
        </p:txBody>
      </p:sp>
      <p:sp>
        <p:nvSpPr>
          <p:cNvPr id="175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5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908050"/>
            <a:ext cx="8023225" cy="2087563"/>
          </a:xfrm>
        </p:spPr>
        <p:txBody>
          <a:bodyPr/>
          <a:lstStyle/>
          <a:p>
            <a:pPr algn="just" latinLnBrk="1">
              <a:lnSpc>
                <a:spcPct val="90000"/>
              </a:lnSpc>
            </a:pPr>
            <a:r>
              <a:rPr lang="ru-RU" sz="2200"/>
              <a:t>У р. </a:t>
            </a:r>
            <a:r>
              <a:rPr lang="en-US" sz="2200">
                <a:hlinkClick r:id="rId2" action="ppaction://hlinksldjump"/>
              </a:rPr>
              <a:t>Centaure</a:t>
            </a:r>
            <a:r>
              <a:rPr lang="ru-RU" sz="2200">
                <a:hlinkClick r:id="rId2" action="ppaction://hlinksldjump"/>
              </a:rPr>
              <a:t> (василек) </a:t>
            </a:r>
            <a:r>
              <a:rPr lang="ru-RU" sz="2200"/>
              <a:t>– есть интересное приспо-собление к насекомоопылению – это раздражи-   мые тычинки. При прикосновении к тычиночным  нитям в поисках нектара  насекомое вызывает их резкое сокращение: тычинки «приседают» и выметающие волоски выталкивают навстречу насекомому комочек пыльцы.</a:t>
            </a:r>
          </a:p>
          <a:p>
            <a:pPr>
              <a:lnSpc>
                <a:spcPct val="90000"/>
              </a:lnSpc>
            </a:pPr>
            <a:endParaRPr lang="ru-RU" sz="2200"/>
          </a:p>
        </p:txBody>
      </p:sp>
      <p:sp>
        <p:nvSpPr>
          <p:cNvPr id="175108" name="Rectangle 4"/>
          <p:cNvSpPr>
            <a:spLocks noChangeArrowheads="1"/>
          </p:cNvSpPr>
          <p:nvPr/>
        </p:nvSpPr>
        <p:spPr bwMode="auto">
          <a:xfrm>
            <a:off x="539750" y="6308725"/>
            <a:ext cx="8135938" cy="215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175119" name="Group 15"/>
          <p:cNvGraphicFramePr>
            <a:graphicFrameLocks noGrp="1"/>
          </p:cNvGraphicFramePr>
          <p:nvPr/>
        </p:nvGraphicFramePr>
        <p:xfrm>
          <a:off x="4284663" y="3068638"/>
          <a:ext cx="4391025" cy="3455988"/>
        </p:xfrm>
        <a:graphic>
          <a:graphicData uri="http://schemas.openxmlformats.org/drawingml/2006/table">
            <a:tbl>
              <a:tblPr/>
              <a:tblGrid>
                <a:gridCol w="4391025"/>
              </a:tblGrid>
              <a:tr h="34559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Рис. Василек (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Centaure</a:t>
                      </a:r>
                      <a:r>
                        <a:rPr kumimoji="0" lang="ru-RU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 </a:t>
                      </a:r>
                      <a:r>
                        <a:rPr kumimoji="0" lang="ru-RU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— верхняя часть цветка на мужской фазе; </a:t>
                      </a:r>
                      <a:r>
                        <a:rPr kumimoji="0" lang="ru-RU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— разрез пыльниковой трубки перед покрытием пыльников: </a:t>
                      </a:r>
                      <a:r>
                        <a:rPr kumimoji="0" lang="ru-RU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— верхушка столбика, вынутая из пыльниковой трубки; </a:t>
                      </a:r>
                      <a:r>
                        <a:rPr kumimoji="0" lang="ru-RU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— верхняя часть цветка в женской фазе после удаления пыльцы: столбик удлинился и вынес раскрывшееся рыльце (</a:t>
                      </a:r>
                      <a:r>
                        <a:rPr kumimoji="0" lang="ru-RU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е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); </a:t>
                      </a:r>
                      <a:r>
                        <a:rPr kumimoji="0" lang="ru-RU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а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— пыльниковая трубка, </a:t>
                      </a:r>
                      <a:r>
                        <a:rPr kumimoji="0" lang="ru-RU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б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— придатки пыльников, которые вначале закрывают верхушку пыльниковой трубки (</a:t>
                      </a:r>
                      <a:r>
                        <a:rPr kumimoji="0" lang="ru-RU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в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— пыльца, </a:t>
                      </a:r>
                      <a:r>
                        <a:rPr kumimoji="0" lang="ru-RU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г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— столбик, </a:t>
                      </a:r>
                      <a:r>
                        <a:rPr kumimoji="0" lang="ru-RU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д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— кольцо собирательных волосков, </a:t>
                      </a:r>
                      <a:r>
                        <a:rPr kumimoji="0" lang="ru-RU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е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— рыльце). 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75115" name="Picture 11" descr="Василек луговой (Centaurea jacea)"/>
          <p:cNvPicPr>
            <a:picLocks noChangeAspect="1" noChangeArrowheads="1"/>
          </p:cNvPicPr>
          <p:nvPr/>
        </p:nvPicPr>
        <p:blipFill>
          <a:blip r:embed="rId3" r:link="rId4" cstate="print"/>
          <a:srcRect/>
          <a:stretch>
            <a:fillRect/>
          </a:stretch>
        </p:blipFill>
        <p:spPr bwMode="auto">
          <a:xfrm>
            <a:off x="827088" y="3141663"/>
            <a:ext cx="3455987" cy="3455987"/>
          </a:xfrm>
          <a:prstGeom prst="rect">
            <a:avLst/>
          </a:prstGeom>
          <a:noFill/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Company  Logo</a:t>
            </a:r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/>
              <a:t>www.themegallery.com</a:t>
            </a:r>
          </a:p>
        </p:txBody>
      </p:sp>
      <p:sp>
        <p:nvSpPr>
          <p:cNvPr id="169988" name="Rectangle 4"/>
          <p:cNvSpPr>
            <a:spLocks noChangeArrowheads="1"/>
          </p:cNvSpPr>
          <p:nvPr/>
        </p:nvSpPr>
        <p:spPr bwMode="auto">
          <a:xfrm>
            <a:off x="539750" y="6308725"/>
            <a:ext cx="8135938" cy="215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69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9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981075"/>
            <a:ext cx="8164512" cy="5616575"/>
          </a:xfrm>
        </p:spPr>
        <p:txBody>
          <a:bodyPr/>
          <a:lstStyle/>
          <a:p>
            <a:pPr marL="3175" indent="88900" algn="just" latinLnBrk="1">
              <a:lnSpc>
                <a:spcPct val="80000"/>
              </a:lnSpc>
              <a:buFont typeface="Wingdings" pitchFamily="2" charset="2"/>
              <a:buNone/>
            </a:pPr>
            <a:r>
              <a:rPr lang="ru-RU" sz="1800"/>
              <a:t>Выделяют 12-13 триб или колен. Некоторые трибы различаются с трудом, другие довольно характерные. К числу   последних от-носятся, например, следующие: </a:t>
            </a:r>
          </a:p>
          <a:p>
            <a:pPr marL="3175" indent="88900" algn="just" latinLnBrk="1">
              <a:lnSpc>
                <a:spcPct val="80000"/>
              </a:lnSpc>
              <a:buFont typeface="Wingdings" pitchFamily="2" charset="2"/>
              <a:buNone/>
            </a:pPr>
            <a:endParaRPr lang="ru-RU" sz="1800" b="1" i="1">
              <a:solidFill>
                <a:srgbClr val="9933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175" indent="88900" algn="just" latinLnBrk="1">
              <a:lnSpc>
                <a:spcPct val="80000"/>
              </a:lnSpc>
              <a:buFont typeface="Wingdings" pitchFamily="2" charset="2"/>
              <a:buNone/>
            </a:pPr>
            <a:r>
              <a:rPr lang="ru-RU" sz="1800" b="1" i="1">
                <a:solidFill>
                  <a:srgbClr val="99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Подсолнечниковые</a:t>
            </a:r>
            <a:r>
              <a:rPr lang="ru-RU" sz="1800" i="1">
                <a:solidFill>
                  <a:srgbClr val="9933FF"/>
                </a:solidFill>
              </a:rPr>
              <a:t> (</a:t>
            </a:r>
            <a:r>
              <a:rPr lang="en-US" sz="1800" i="1">
                <a:solidFill>
                  <a:srgbClr val="9933FF"/>
                </a:solidFill>
              </a:rPr>
              <a:t>Heliantheae</a:t>
            </a:r>
            <a:r>
              <a:rPr lang="ru-RU" sz="1800" i="1">
                <a:solidFill>
                  <a:srgbClr val="9933FF"/>
                </a:solidFill>
              </a:rPr>
              <a:t>).</a:t>
            </a:r>
          </a:p>
          <a:p>
            <a:pPr marL="3175" indent="88900" algn="just" latinLnBrk="1">
              <a:lnSpc>
                <a:spcPct val="80000"/>
              </a:lnSpc>
              <a:buFont typeface="Wingdings" pitchFamily="2" charset="2"/>
              <a:buNone/>
            </a:pPr>
            <a:r>
              <a:rPr lang="ru-RU" sz="1800" b="1" i="1">
                <a:solidFill>
                  <a:srgbClr val="99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Ромашковые</a:t>
            </a:r>
            <a:r>
              <a:rPr lang="ru-RU" sz="1800" i="1">
                <a:solidFill>
                  <a:srgbClr val="9933FF"/>
                </a:solidFill>
              </a:rPr>
              <a:t> (</a:t>
            </a:r>
            <a:r>
              <a:rPr lang="en-US" sz="1800" i="1">
                <a:solidFill>
                  <a:srgbClr val="9933FF"/>
                </a:solidFill>
              </a:rPr>
              <a:t>Anthemideae</a:t>
            </a:r>
            <a:r>
              <a:rPr lang="ru-RU" sz="1800" i="1">
                <a:solidFill>
                  <a:srgbClr val="9933FF"/>
                </a:solidFill>
              </a:rPr>
              <a:t>).</a:t>
            </a:r>
          </a:p>
          <a:p>
            <a:pPr marL="3175" indent="88900" algn="just" latinLnBrk="1">
              <a:lnSpc>
                <a:spcPct val="80000"/>
              </a:lnSpc>
              <a:buFont typeface="Wingdings" pitchFamily="2" charset="2"/>
              <a:buNone/>
            </a:pPr>
            <a:r>
              <a:rPr lang="ru-RU" sz="1800" b="1" i="1">
                <a:solidFill>
                  <a:srgbClr val="99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Чертополоховые</a:t>
            </a:r>
            <a:r>
              <a:rPr lang="ru-RU" sz="1800" i="1">
                <a:solidFill>
                  <a:srgbClr val="9933FF"/>
                </a:solidFill>
              </a:rPr>
              <a:t> (Супагеае). </a:t>
            </a:r>
          </a:p>
          <a:p>
            <a:pPr marL="3175" indent="88900" algn="just" latinLnBrk="1">
              <a:lnSpc>
                <a:spcPct val="80000"/>
              </a:lnSpc>
              <a:buFont typeface="Wingdings" pitchFamily="2" charset="2"/>
              <a:buNone/>
            </a:pPr>
            <a:r>
              <a:rPr lang="ru-RU" sz="1800" b="1" i="1">
                <a:solidFill>
                  <a:srgbClr val="99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Мутизиевые</a:t>
            </a:r>
            <a:r>
              <a:rPr lang="ru-RU" sz="1800" i="1">
                <a:solidFill>
                  <a:srgbClr val="9933FF"/>
                </a:solidFill>
              </a:rPr>
              <a:t> (</a:t>
            </a:r>
            <a:r>
              <a:rPr lang="en-US" sz="1800" i="1">
                <a:solidFill>
                  <a:srgbClr val="9933FF"/>
                </a:solidFill>
              </a:rPr>
              <a:t>Mutisieae</a:t>
            </a:r>
            <a:r>
              <a:rPr lang="ru-RU" sz="1800" i="1">
                <a:solidFill>
                  <a:srgbClr val="9933FF"/>
                </a:solidFill>
              </a:rPr>
              <a:t>). </a:t>
            </a:r>
          </a:p>
          <a:p>
            <a:pPr marL="3175" indent="88900" algn="just" latinLnBrk="1">
              <a:lnSpc>
                <a:spcPct val="80000"/>
              </a:lnSpc>
              <a:buFont typeface="Wingdings" pitchFamily="2" charset="2"/>
              <a:buNone/>
            </a:pPr>
            <a:r>
              <a:rPr lang="ru-RU" sz="1800" b="1" i="1">
                <a:solidFill>
                  <a:srgbClr val="99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Цикориевые, или язычкоцветные</a:t>
            </a:r>
            <a:r>
              <a:rPr lang="ru-RU" sz="1800" i="1">
                <a:solidFill>
                  <a:srgbClr val="9933FF"/>
                </a:solidFill>
              </a:rPr>
              <a:t> (</a:t>
            </a:r>
            <a:r>
              <a:rPr lang="en-US" sz="1800" i="1">
                <a:solidFill>
                  <a:srgbClr val="9933FF"/>
                </a:solidFill>
              </a:rPr>
              <a:t>Cic</a:t>
            </a:r>
            <a:r>
              <a:rPr lang="ru-RU" sz="1800" i="1">
                <a:solidFill>
                  <a:srgbClr val="9933FF"/>
                </a:solidFill>
              </a:rPr>
              <a:t>'</a:t>
            </a:r>
            <a:r>
              <a:rPr lang="en-US" sz="1800" i="1">
                <a:solidFill>
                  <a:srgbClr val="9933FF"/>
                </a:solidFill>
              </a:rPr>
              <a:t>horieae</a:t>
            </a:r>
            <a:r>
              <a:rPr lang="ru-RU" sz="1800" i="1">
                <a:solidFill>
                  <a:srgbClr val="9933FF"/>
                </a:solidFill>
              </a:rPr>
              <a:t>, или </a:t>
            </a:r>
            <a:r>
              <a:rPr lang="en-US" sz="1800" i="1">
                <a:solidFill>
                  <a:srgbClr val="9933FF"/>
                </a:solidFill>
              </a:rPr>
              <a:t>Lactuceae</a:t>
            </a:r>
            <a:r>
              <a:rPr lang="ru-RU" sz="1800" i="1">
                <a:solidFill>
                  <a:srgbClr val="9933FF"/>
                </a:solidFill>
              </a:rPr>
              <a:t>)</a:t>
            </a:r>
            <a:endParaRPr lang="ru-RU" sz="1800"/>
          </a:p>
          <a:p>
            <a:pPr marL="3175" indent="88900" algn="just" latinLnBrk="1">
              <a:lnSpc>
                <a:spcPct val="80000"/>
              </a:lnSpc>
              <a:buFont typeface="Wingdings" pitchFamily="2" charset="2"/>
              <a:buNone/>
            </a:pPr>
            <a:endParaRPr lang="ru-RU" sz="1800"/>
          </a:p>
          <a:p>
            <a:pPr marL="3175" indent="88900" algn="just" latinLnBrk="1">
              <a:lnSpc>
                <a:spcPct val="80000"/>
              </a:lnSpc>
              <a:buFont typeface="Wingdings" pitchFamily="2" charset="2"/>
              <a:buNone/>
            </a:pPr>
            <a:r>
              <a:rPr lang="ru-RU" sz="1800"/>
              <a:t>По форме основных цветков, составляющих соцветие, семейство сложноцветных делят на два подсемейства:</a:t>
            </a:r>
            <a:r>
              <a:rPr lang="ru-RU" sz="1800" b="1" i="1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трубкоцветные        </a:t>
            </a:r>
            <a:r>
              <a:rPr lang="ru-RU" sz="1800" i="1"/>
              <a:t>(</a:t>
            </a:r>
            <a:r>
              <a:rPr lang="en-US" sz="1800" i="1"/>
              <a:t>Tubiflorae</a:t>
            </a:r>
            <a:r>
              <a:rPr lang="ru-RU" sz="1800" i="1"/>
              <a:t>) </a:t>
            </a:r>
            <a:r>
              <a:rPr lang="ru-RU" sz="1800"/>
              <a:t>и </a:t>
            </a:r>
            <a:r>
              <a:rPr lang="ru-RU" sz="1800" b="1" i="1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языкоцветные</a:t>
            </a:r>
            <a:r>
              <a:rPr lang="ru-RU" sz="1800"/>
              <a:t> </a:t>
            </a:r>
            <a:r>
              <a:rPr lang="ru-RU" sz="1800" i="1"/>
              <a:t>(</a:t>
            </a:r>
            <a:r>
              <a:rPr lang="en-US" sz="1800" i="1"/>
              <a:t>Liguliflorae</a:t>
            </a:r>
            <a:r>
              <a:rPr lang="ru-RU" sz="1800" i="1"/>
              <a:t>)</a:t>
            </a:r>
          </a:p>
          <a:p>
            <a:pPr marL="3175" indent="88900" algn="just" latinLnBrk="1">
              <a:lnSpc>
                <a:spcPct val="80000"/>
              </a:lnSpc>
              <a:buFont typeface="Wingdings" pitchFamily="2" charset="2"/>
              <a:buNone/>
            </a:pPr>
            <a:endParaRPr lang="ru-RU" sz="1800"/>
          </a:p>
          <a:p>
            <a:pPr marL="3175" indent="88900" algn="just" latinLnBrk="1">
              <a:lnSpc>
                <a:spcPct val="80000"/>
              </a:lnSpc>
              <a:buFont typeface="Wingdings" pitchFamily="2" charset="2"/>
              <a:buNone/>
            </a:pPr>
            <a:r>
              <a:rPr lang="ru-RU" sz="1800"/>
              <a:t>1.</a:t>
            </a:r>
            <a:r>
              <a:rPr lang="ru-RU" sz="1800" i="1"/>
              <a:t> </a:t>
            </a:r>
            <a:r>
              <a:rPr lang="ru-RU" sz="1800"/>
              <a:t>Подсемейство трубкоцветные (</a:t>
            </a:r>
            <a:r>
              <a:rPr lang="en-US" sz="1800"/>
              <a:t>Tubiflorae</a:t>
            </a:r>
            <a:r>
              <a:rPr lang="ru-RU" sz="1800"/>
              <a:t>). Сюда относятся      следующие культурные и дикорастущие растения.</a:t>
            </a:r>
            <a:r>
              <a:rPr lang="ru-RU" sz="1800" i="1"/>
              <a:t>  </a:t>
            </a:r>
            <a:r>
              <a:rPr lang="ru-RU" sz="1800" i="1">
                <a:solidFill>
                  <a:schemeClr val="accent1"/>
                </a:solidFill>
              </a:rPr>
              <a:t>Подсолнечник  (</a:t>
            </a:r>
            <a:r>
              <a:rPr lang="en-US" sz="1800" i="1">
                <a:solidFill>
                  <a:schemeClr val="accent1"/>
                </a:solidFill>
              </a:rPr>
              <a:t>Helianthus annuus</a:t>
            </a:r>
            <a:r>
              <a:rPr lang="ru-RU" sz="1800" i="1">
                <a:solidFill>
                  <a:schemeClr val="accent1"/>
                </a:solidFill>
              </a:rPr>
              <a:t>), ромашка(</a:t>
            </a:r>
            <a:r>
              <a:rPr lang="en-US" sz="1800" i="1">
                <a:solidFill>
                  <a:schemeClr val="accent1"/>
                </a:solidFill>
              </a:rPr>
              <a:t>Matricaria chamomilla</a:t>
            </a:r>
            <a:r>
              <a:rPr lang="ru-RU" sz="1800" i="1">
                <a:solidFill>
                  <a:schemeClr val="accent1"/>
                </a:solidFill>
              </a:rPr>
              <a:t>), тысячилист-ник(</a:t>
            </a:r>
            <a:r>
              <a:rPr lang="en-US" sz="1800" i="1">
                <a:solidFill>
                  <a:schemeClr val="accent1"/>
                </a:solidFill>
              </a:rPr>
              <a:t>Achillea</a:t>
            </a:r>
            <a:r>
              <a:rPr lang="ru-RU" sz="1800" i="1">
                <a:solidFill>
                  <a:schemeClr val="accent1"/>
                </a:solidFill>
              </a:rPr>
              <a:t>), Полынь (</a:t>
            </a:r>
            <a:r>
              <a:rPr lang="en-US" sz="1800" i="1">
                <a:solidFill>
                  <a:schemeClr val="accent1"/>
                </a:solidFill>
              </a:rPr>
              <a:t>Artemisia</a:t>
            </a:r>
            <a:r>
              <a:rPr lang="ru-RU" sz="1800" i="1">
                <a:solidFill>
                  <a:schemeClr val="accent1"/>
                </a:solidFill>
              </a:rPr>
              <a:t>), Васильки (</a:t>
            </a:r>
            <a:r>
              <a:rPr lang="en-US" sz="1800" i="1">
                <a:solidFill>
                  <a:schemeClr val="accent1"/>
                </a:solidFill>
              </a:rPr>
              <a:t>Centaurea</a:t>
            </a:r>
            <a:r>
              <a:rPr lang="ru-RU" sz="1800" i="1">
                <a:solidFill>
                  <a:schemeClr val="accent1"/>
                </a:solidFill>
              </a:rPr>
              <a:t>) и т.д. </a:t>
            </a:r>
          </a:p>
          <a:p>
            <a:pPr marL="3175" indent="88900" algn="just" latinLnBrk="1">
              <a:lnSpc>
                <a:spcPct val="80000"/>
              </a:lnSpc>
              <a:buFont typeface="Wingdings" pitchFamily="2" charset="2"/>
              <a:buNone/>
            </a:pPr>
            <a:endParaRPr lang="ru-RU" sz="1800"/>
          </a:p>
          <a:p>
            <a:pPr marL="3175" indent="88900" algn="just" latinLnBrk="1">
              <a:lnSpc>
                <a:spcPct val="80000"/>
              </a:lnSpc>
              <a:buFont typeface="Wingdings" pitchFamily="2" charset="2"/>
              <a:buNone/>
            </a:pPr>
            <a:r>
              <a:rPr lang="ru-RU" sz="1800"/>
              <a:t>2. Подсемейство языкоцветиые (</a:t>
            </a:r>
            <a:r>
              <a:rPr lang="en-US" sz="1800"/>
              <a:t>Liguliflorae</a:t>
            </a:r>
            <a:r>
              <a:rPr lang="ru-RU" sz="1800"/>
              <a:t>).</a:t>
            </a:r>
            <a:r>
              <a:rPr lang="ru-RU" sz="1800" i="1"/>
              <a:t> </a:t>
            </a:r>
            <a:r>
              <a:rPr lang="ru-RU" sz="1800" i="1">
                <a:solidFill>
                  <a:schemeClr val="accent1"/>
                </a:solidFill>
              </a:rPr>
              <a:t>Одуванчик обыкно-венный (</a:t>
            </a:r>
            <a:r>
              <a:rPr lang="en-US" sz="1800" i="1">
                <a:solidFill>
                  <a:schemeClr val="accent1"/>
                </a:solidFill>
              </a:rPr>
              <a:t>Taraxacum officinale</a:t>
            </a:r>
            <a:r>
              <a:rPr lang="ru-RU" sz="1800" i="1">
                <a:solidFill>
                  <a:schemeClr val="accent1"/>
                </a:solidFill>
              </a:rPr>
              <a:t>), Цикорий (</a:t>
            </a:r>
            <a:r>
              <a:rPr lang="en-US" sz="1800" i="1">
                <a:solidFill>
                  <a:schemeClr val="accent1"/>
                </a:solidFill>
              </a:rPr>
              <a:t>Cichorium </a:t>
            </a:r>
            <a:r>
              <a:rPr lang="ru-RU" sz="1800" i="1">
                <a:solidFill>
                  <a:schemeClr val="accent1"/>
                </a:solidFill>
              </a:rPr>
              <a:t> </a:t>
            </a:r>
            <a:r>
              <a:rPr lang="en-US" sz="1800" i="1">
                <a:solidFill>
                  <a:schemeClr val="accent1"/>
                </a:solidFill>
              </a:rPr>
              <a:t>inthybus</a:t>
            </a:r>
            <a:r>
              <a:rPr lang="ru-RU" sz="1800" i="1">
                <a:solidFill>
                  <a:schemeClr val="accent1"/>
                </a:solidFill>
              </a:rPr>
              <a:t>),Осот желтый (</a:t>
            </a:r>
            <a:r>
              <a:rPr lang="en-US" sz="1800" i="1">
                <a:solidFill>
                  <a:schemeClr val="accent1"/>
                </a:solidFill>
              </a:rPr>
              <a:t>Sonchus arvensis</a:t>
            </a:r>
            <a:r>
              <a:rPr lang="ru-RU" sz="1800" i="1">
                <a:solidFill>
                  <a:schemeClr val="accent1"/>
                </a:solidFill>
              </a:rPr>
              <a:t>).</a:t>
            </a:r>
            <a:r>
              <a:rPr lang="ru-RU" sz="1800">
                <a:solidFill>
                  <a:schemeClr val="accent1"/>
                </a:solidFill>
              </a:rPr>
              <a:t> </a:t>
            </a:r>
            <a:endParaRPr lang="ru-RU" sz="1800" i="1">
              <a:solidFill>
                <a:schemeClr val="accent1"/>
              </a:solidFill>
            </a:endParaRPr>
          </a:p>
          <a:p>
            <a:pPr marL="3175" indent="88900">
              <a:lnSpc>
                <a:spcPct val="80000"/>
              </a:lnSpc>
              <a:buFont typeface="Wingdings" pitchFamily="2" charset="2"/>
              <a:buNone/>
            </a:pPr>
            <a:endParaRPr lang="ru-RU" sz="180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Company  Logo</a:t>
            </a:r>
          </a:p>
        </p:txBody>
      </p:sp>
      <p:sp>
        <p:nvSpPr>
          <p:cNvPr id="15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/>
              <a:t>www.themegallery.com</a:t>
            </a:r>
          </a:p>
        </p:txBody>
      </p:sp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122238"/>
            <a:ext cx="7156450" cy="563562"/>
          </a:xfrm>
        </p:spPr>
        <p:txBody>
          <a:bodyPr/>
          <a:lstStyle/>
          <a:p>
            <a:r>
              <a:rPr 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>Плод</a:t>
            </a:r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1196975"/>
            <a:ext cx="4076700" cy="5295900"/>
          </a:xfrm>
        </p:spPr>
        <p:txBody>
          <a:bodyPr/>
          <a:lstStyle/>
          <a:p>
            <a:pPr algn="just" latinLnBrk="1"/>
            <a:r>
              <a:rPr lang="ru-RU" sz="2000"/>
              <a:t>Плод сложноцветных —   </a:t>
            </a:r>
            <a:r>
              <a:rPr lang="ru-RU" sz="2000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семянка</a:t>
            </a:r>
            <a:r>
              <a:rPr lang="ru-RU" sz="2000"/>
              <a:t>. Это односемян- ный невскрывающийся    плод с более или   менее плотным кожистым и обычно нетолстым околоплод-ником, как правило, отде-ляющимся от семени.      Лишь в очень редких слу-чаях, как у видов неотро-пического рода </a:t>
            </a:r>
            <a:r>
              <a:rPr lang="ru-RU" sz="2000" i="1"/>
              <a:t>вульфия</a:t>
            </a:r>
            <a:r>
              <a:rPr lang="ru-RU" sz="2000"/>
              <a:t>           (Wulffia), семянки с соч-  ным околоплодником.</a:t>
            </a:r>
          </a:p>
        </p:txBody>
      </p:sp>
      <p:sp>
        <p:nvSpPr>
          <p:cNvPr id="105476" name="Rectangle 4"/>
          <p:cNvSpPr>
            <a:spLocks noChangeArrowheads="1"/>
          </p:cNvSpPr>
          <p:nvPr/>
        </p:nvSpPr>
        <p:spPr bwMode="auto">
          <a:xfrm>
            <a:off x="539750" y="6308725"/>
            <a:ext cx="8135938" cy="215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105481" name="Picture 9" descr="Календула лекарственная, или ноготки (Calendula officinalis)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4859338" y="981075"/>
            <a:ext cx="3889375" cy="3889375"/>
          </a:xfrm>
          <a:prstGeom prst="rect">
            <a:avLst/>
          </a:prstGeom>
          <a:noFill/>
        </p:spPr>
      </p:pic>
      <p:sp>
        <p:nvSpPr>
          <p:cNvPr id="105482" name="Rectangle 10"/>
          <p:cNvSpPr>
            <a:spLocks noChangeArrowheads="1"/>
          </p:cNvSpPr>
          <p:nvPr/>
        </p:nvSpPr>
        <p:spPr bwMode="auto">
          <a:xfrm>
            <a:off x="3143250" y="2000250"/>
            <a:ext cx="28575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05483" name="Rectangle 11"/>
          <p:cNvSpPr>
            <a:spLocks noChangeArrowheads="1"/>
          </p:cNvSpPr>
          <p:nvPr/>
        </p:nvSpPr>
        <p:spPr bwMode="auto">
          <a:xfrm>
            <a:off x="3143250" y="2000250"/>
            <a:ext cx="28575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05493" name="Group 21"/>
          <p:cNvGraphicFramePr>
            <a:graphicFrameLocks noGrp="1"/>
          </p:cNvGraphicFramePr>
          <p:nvPr/>
        </p:nvGraphicFramePr>
        <p:xfrm>
          <a:off x="4500563" y="4652963"/>
          <a:ext cx="4103687" cy="2160588"/>
        </p:xfrm>
        <a:graphic>
          <a:graphicData uri="http://schemas.openxmlformats.org/drawingml/2006/table">
            <a:tbl>
              <a:tblPr/>
              <a:tblGrid>
                <a:gridCol w="4103687"/>
              </a:tblGrid>
              <a:tr h="21605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Календула лекарственная, или ноготки (Calendula officinalis).</a:t>
                      </a:r>
                      <a:b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ru-RU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— срединный цветок на мужской фазе; </a:t>
                      </a:r>
                      <a:r>
                        <a:rPr kumimoji="0" lang="ru-RU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— краевой цветок, женский; </a:t>
                      </a:r>
                      <a:r>
                        <a:rPr kumimoji="0" lang="ru-RU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— соплодие, стерильные срединные цветки опали (слегка увеличено); </a:t>
                      </a:r>
                      <a:r>
                        <a:rPr kumimoji="0" lang="ru-RU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4, 5, 6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— разные типы плодов семянок календулы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. 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5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Company  Logo</a:t>
            </a:r>
          </a:p>
        </p:txBody>
      </p:sp>
      <p:sp>
        <p:nvSpPr>
          <p:cNvPr id="8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/>
              <a:t>www.themegallery.com</a:t>
            </a:r>
          </a:p>
        </p:txBody>
      </p:sp>
      <p:sp>
        <p:nvSpPr>
          <p:cNvPr id="179204" name="Rectangle 4"/>
          <p:cNvSpPr>
            <a:spLocks noChangeArrowheads="1"/>
          </p:cNvSpPr>
          <p:nvPr/>
        </p:nvSpPr>
        <p:spPr bwMode="auto">
          <a:xfrm>
            <a:off x="539750" y="6308725"/>
            <a:ext cx="8135938" cy="215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7920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22238"/>
            <a:ext cx="7227887" cy="563562"/>
          </a:xfrm>
        </p:spPr>
        <p:txBody>
          <a:bodyPr/>
          <a:lstStyle/>
          <a:p>
            <a:r>
              <a:rPr 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>Диаграмма и формула цветка</a:t>
            </a:r>
          </a:p>
        </p:txBody>
      </p:sp>
      <p:sp>
        <p:nvSpPr>
          <p:cNvPr id="1792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7950" y="1157288"/>
            <a:ext cx="4464050" cy="2271712"/>
          </a:xfrm>
        </p:spPr>
        <p:txBody>
          <a:bodyPr/>
          <a:lstStyle/>
          <a:p>
            <a:pPr algn="just" latinLnBrk="1">
              <a:lnSpc>
                <a:spcPct val="80000"/>
              </a:lnSpc>
              <a:buFont typeface="Wingdings" pitchFamily="2" charset="2"/>
              <a:buNone/>
            </a:pPr>
            <a:r>
              <a:rPr lang="ru-RU" sz="2200" i="1"/>
              <a:t>    </a:t>
            </a:r>
            <a:r>
              <a:rPr lang="ru-RU" sz="2200" i="1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Диаграмма</a:t>
            </a:r>
            <a:r>
              <a:rPr lang="ru-RU" sz="2200"/>
              <a:t> – это схемати-ческая проекция цветка   на плоскости, при которой цветок пересекается поперек, перпендикулярно его оси. </a:t>
            </a:r>
            <a:endParaRPr lang="ru-RU" sz="2200" i="1"/>
          </a:p>
        </p:txBody>
      </p:sp>
      <p:sp>
        <p:nvSpPr>
          <p:cNvPr id="179205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545013" y="1125538"/>
            <a:ext cx="4203700" cy="5616575"/>
          </a:xfrm>
        </p:spPr>
        <p:txBody>
          <a:bodyPr/>
          <a:lstStyle/>
          <a:p>
            <a:pPr marL="0" indent="14288" algn="just" latinLnBrk="1">
              <a:lnSpc>
                <a:spcPct val="80000"/>
              </a:lnSpc>
              <a:buFont typeface="Wingdings" pitchFamily="2" charset="2"/>
              <a:buNone/>
            </a:pPr>
            <a:r>
              <a:rPr lang="ru-RU" sz="2200" i="1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Формула</a:t>
            </a:r>
            <a:r>
              <a:rPr lang="ru-RU" sz="2200"/>
              <a:t> - это краткая за-  пись, в которой в зашиф- рованной форме обозна-   чены все части цветка, а   также указаны их числен-ность и особенности.</a:t>
            </a:r>
          </a:p>
          <a:p>
            <a:pPr marL="0" indent="14288">
              <a:lnSpc>
                <a:spcPct val="80000"/>
              </a:lnSpc>
              <a:buFont typeface="Wingdings" pitchFamily="2" charset="2"/>
              <a:buNone/>
            </a:pPr>
            <a:endParaRPr lang="ru-RU" sz="1600" u="sng"/>
          </a:p>
          <a:p>
            <a:pPr marL="0" indent="14288">
              <a:lnSpc>
                <a:spcPct val="80000"/>
              </a:lnSpc>
              <a:buFont typeface="Wingdings" pitchFamily="2" charset="2"/>
              <a:buNone/>
            </a:pPr>
            <a:r>
              <a:rPr lang="ru-RU" sz="1600" u="sng"/>
              <a:t>Пол ♀ ,  ♂</a:t>
            </a:r>
            <a:r>
              <a:rPr lang="ru-RU" sz="1600"/>
              <a:t> (женский, мужской, обоеполый)</a:t>
            </a:r>
          </a:p>
          <a:p>
            <a:pPr marL="0" indent="14288">
              <a:lnSpc>
                <a:spcPct val="80000"/>
              </a:lnSpc>
              <a:buFont typeface="Wingdings" pitchFamily="2" charset="2"/>
              <a:buNone/>
            </a:pPr>
            <a:r>
              <a:rPr lang="ru-RU" sz="1600" u="sng"/>
              <a:t>Тип симметрии</a:t>
            </a:r>
            <a:r>
              <a:rPr lang="ru-RU" sz="1600"/>
              <a:t>   </a:t>
            </a:r>
          </a:p>
          <a:p>
            <a:pPr marL="0" indent="14288">
              <a:lnSpc>
                <a:spcPct val="80000"/>
              </a:lnSpc>
              <a:buFont typeface="Wingdings" pitchFamily="2" charset="2"/>
              <a:buNone/>
            </a:pPr>
            <a:r>
              <a:rPr lang="ru-RU" sz="1600"/>
              <a:t>правильный актиноморфный </a:t>
            </a:r>
          </a:p>
          <a:p>
            <a:pPr marL="0" indent="14288">
              <a:lnSpc>
                <a:spcPct val="80000"/>
              </a:lnSpc>
              <a:buFont typeface="Wingdings" pitchFamily="2" charset="2"/>
              <a:buNone/>
            </a:pPr>
            <a:r>
              <a:rPr lang="ru-RU" sz="1600"/>
              <a:t>неправильный – зигоморфный  </a:t>
            </a:r>
          </a:p>
          <a:p>
            <a:pPr marL="0" indent="14288">
              <a:lnSpc>
                <a:spcPct val="80000"/>
              </a:lnSpc>
              <a:buFont typeface="Wingdings" pitchFamily="2" charset="2"/>
              <a:buNone/>
            </a:pPr>
            <a:r>
              <a:rPr lang="ru-RU" sz="1600"/>
              <a:t>ассиметричный</a:t>
            </a:r>
          </a:p>
          <a:p>
            <a:pPr marL="0" indent="14288">
              <a:lnSpc>
                <a:spcPct val="80000"/>
              </a:lnSpc>
              <a:buFont typeface="Wingdings" pitchFamily="2" charset="2"/>
              <a:buNone/>
            </a:pPr>
            <a:r>
              <a:rPr lang="ru-RU" sz="1600"/>
              <a:t>Части (члены) цветка:</a:t>
            </a:r>
          </a:p>
          <a:p>
            <a:pPr marL="0" indent="14288">
              <a:lnSpc>
                <a:spcPct val="80000"/>
              </a:lnSpc>
              <a:buFont typeface="Wingdings" pitchFamily="2" charset="2"/>
              <a:buNone/>
            </a:pPr>
            <a:r>
              <a:rPr lang="ru-RU" sz="16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Ч</a:t>
            </a:r>
            <a:r>
              <a:rPr lang="ru-RU" sz="1600"/>
              <a:t> – чашелистики      </a:t>
            </a:r>
            <a:r>
              <a:rPr lang="ru-RU" sz="16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Л</a:t>
            </a:r>
            <a:r>
              <a:rPr lang="ru-RU" sz="1600"/>
              <a:t> – лепестки </a:t>
            </a:r>
          </a:p>
          <a:p>
            <a:pPr marL="0" indent="14288">
              <a:lnSpc>
                <a:spcPct val="80000"/>
              </a:lnSpc>
              <a:buFont typeface="Wingdings" pitchFamily="2" charset="2"/>
              <a:buNone/>
            </a:pPr>
            <a:r>
              <a:rPr lang="ru-RU" sz="16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Ок</a:t>
            </a:r>
            <a:r>
              <a:rPr lang="ru-RU" sz="1600"/>
              <a:t> – околоцветник   </a:t>
            </a:r>
            <a:r>
              <a:rPr lang="ru-RU" sz="16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</a:t>
            </a:r>
            <a:r>
              <a:rPr lang="ru-RU" sz="1600"/>
              <a:t> – пестик</a:t>
            </a:r>
          </a:p>
          <a:p>
            <a:pPr marL="0" indent="14288">
              <a:lnSpc>
                <a:spcPct val="80000"/>
              </a:lnSpc>
              <a:buFont typeface="Wingdings" pitchFamily="2" charset="2"/>
              <a:buNone/>
            </a:pPr>
            <a:r>
              <a:rPr lang="ru-RU" sz="16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</a:t>
            </a:r>
            <a:r>
              <a:rPr lang="ru-RU" sz="1600"/>
              <a:t> – тычинки</a:t>
            </a:r>
          </a:p>
          <a:p>
            <a:pPr marL="0" indent="14288">
              <a:lnSpc>
                <a:spcPct val="80000"/>
              </a:lnSpc>
              <a:buFont typeface="Wingdings" pitchFamily="2" charset="2"/>
              <a:buNone/>
            </a:pPr>
            <a:r>
              <a:rPr lang="ru-RU" sz="1600"/>
              <a:t>Количество в цифрах (число органов)</a:t>
            </a:r>
          </a:p>
          <a:p>
            <a:pPr marL="0" indent="14288">
              <a:lnSpc>
                <a:spcPct val="80000"/>
              </a:lnSpc>
              <a:buFont typeface="Wingdings" pitchFamily="2" charset="2"/>
              <a:buNone/>
            </a:pPr>
            <a:r>
              <a:rPr lang="ru-RU" sz="1600"/>
              <a:t>Если   12, то знак бесконечности.</a:t>
            </a:r>
          </a:p>
          <a:p>
            <a:pPr marL="0" indent="14288">
              <a:lnSpc>
                <a:spcPct val="80000"/>
              </a:lnSpc>
              <a:buFont typeface="Wingdings" pitchFamily="2" charset="2"/>
              <a:buNone/>
            </a:pPr>
            <a:r>
              <a:rPr lang="ru-RU" sz="1600"/>
              <a:t>Скобки  (….) срастание частей.</a:t>
            </a:r>
          </a:p>
          <a:p>
            <a:pPr marL="0" indent="14288">
              <a:lnSpc>
                <a:spcPct val="80000"/>
              </a:lnSpc>
              <a:buFont typeface="Wingdings" pitchFamily="2" charset="2"/>
              <a:buNone/>
            </a:pPr>
            <a:r>
              <a:rPr lang="ru-RU" sz="1600"/>
              <a:t>Сумма 2+3, если разные по размеру.</a:t>
            </a:r>
          </a:p>
        </p:txBody>
      </p:sp>
      <p:pic>
        <p:nvPicPr>
          <p:cNvPr id="179206" name="Picture 6" descr="diagramma.jpg/smartimagecontainer/full/ge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2781300"/>
            <a:ext cx="3455987" cy="381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92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92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92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9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Company  Logo</a:t>
            </a:r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/>
              <a:t>www.themegallery.com</a:t>
            </a:r>
          </a:p>
        </p:txBody>
      </p:sp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Значение</a:t>
            </a:r>
          </a:p>
        </p:txBody>
      </p:sp>
      <p:sp>
        <p:nvSpPr>
          <p:cNvPr id="173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908050"/>
            <a:ext cx="8280400" cy="5761038"/>
          </a:xfrm>
        </p:spPr>
        <p:txBody>
          <a:bodyPr/>
          <a:lstStyle/>
          <a:p>
            <a:pPr marL="3175" indent="9525">
              <a:lnSpc>
                <a:spcPct val="80000"/>
              </a:lnSpc>
              <a:buFont typeface="Wingdings" pitchFamily="2" charset="2"/>
              <a:buNone/>
            </a:pPr>
            <a:r>
              <a:rPr lang="ru-RU" sz="1800">
                <a:solidFill>
                  <a:srgbClr val="99CC00"/>
                </a:solidFill>
              </a:rPr>
              <a:t>В хозяйстве человека сложноцветные используются весьма многосторонне. Наиболее существенны следующие направления:</a:t>
            </a:r>
          </a:p>
          <a:p>
            <a:pPr marL="3175" indent="9525">
              <a:lnSpc>
                <a:spcPct val="80000"/>
              </a:lnSpc>
            </a:pPr>
            <a:r>
              <a:rPr lang="ru-RU" sz="1800" b="1" i="1">
                <a:solidFill>
                  <a:srgbClr val="0099FF"/>
                </a:solidFill>
              </a:rPr>
              <a:t>1. Декоративные растения.</a:t>
            </a:r>
            <a:r>
              <a:rPr lang="ru-RU" sz="1800"/>
              <a:t> Самые разнообразные сложноцветные разводятся как красивоцветущие растения садов и цветников. Всемирную известность завоевали хризантемы и георгины. </a:t>
            </a:r>
          </a:p>
          <a:p>
            <a:pPr marL="3175" indent="9525">
              <a:lnSpc>
                <a:spcPct val="80000"/>
              </a:lnSpc>
            </a:pPr>
            <a:r>
              <a:rPr lang="ru-RU" sz="1800" b="1" i="1">
                <a:solidFill>
                  <a:srgbClr val="0099FF"/>
                </a:solidFill>
              </a:rPr>
              <a:t>2. Лекарственные растения.</a:t>
            </a:r>
            <a:r>
              <a:rPr lang="ru-RU" sz="1800"/>
              <a:t> Используются очень многие представители. С</a:t>
            </a:r>
            <a:r>
              <a:rPr lang="ru-RU" sz="1800" i="1"/>
              <a:t>ушеница болотная </a:t>
            </a:r>
            <a:r>
              <a:rPr lang="ru-RU" sz="1800"/>
              <a:t>(</a:t>
            </a:r>
            <a:r>
              <a:rPr lang="en-US" sz="1800"/>
              <a:t>Gnaphalium uliginosum</a:t>
            </a:r>
            <a:r>
              <a:rPr lang="ru-RU" sz="1800"/>
              <a:t>),применяют сушеницу прежде всего при язвенных болезнях желудка. Для полосканий, припарок, клизм часто используют </a:t>
            </a:r>
            <a:r>
              <a:rPr lang="ru-RU" sz="1800" i="1"/>
              <a:t>ромашку лекарственную </a:t>
            </a:r>
            <a:r>
              <a:rPr lang="ru-RU" sz="1800"/>
              <a:t>(</a:t>
            </a:r>
            <a:r>
              <a:rPr lang="en-US" sz="1800"/>
              <a:t>Matricaria recutita</a:t>
            </a:r>
            <a:r>
              <a:rPr lang="ru-RU" sz="1800"/>
              <a:t>). Из </a:t>
            </a:r>
            <a:r>
              <a:rPr lang="ru-RU" sz="1800" i="1"/>
              <a:t>ноготков </a:t>
            </a:r>
            <a:r>
              <a:rPr lang="ru-RU" sz="1800"/>
              <a:t>(</a:t>
            </a:r>
            <a:r>
              <a:rPr lang="en-US" sz="1800"/>
              <a:t>Calendula officinalis</a:t>
            </a:r>
            <a:r>
              <a:rPr lang="ru-RU" sz="1800"/>
              <a:t>) изготовляют популярную настойку для полосканий, а также мазь и т. д.</a:t>
            </a:r>
          </a:p>
          <a:p>
            <a:pPr marL="3175" indent="9525">
              <a:lnSpc>
                <a:spcPct val="80000"/>
              </a:lnSpc>
            </a:pPr>
            <a:r>
              <a:rPr lang="ru-RU" sz="1800" b="1" i="1">
                <a:solidFill>
                  <a:srgbClr val="0099FF"/>
                </a:solidFill>
              </a:rPr>
              <a:t>3.Овощные и масличные растения.</a:t>
            </a:r>
            <a:r>
              <a:rPr lang="ru-RU" sz="1800"/>
              <a:t> Сюда относятся обыкновенный салат — </a:t>
            </a:r>
            <a:r>
              <a:rPr lang="ru-RU" sz="1800" i="1">
                <a:hlinkClick r:id="rId2" action="ppaction://hlinksldjump"/>
              </a:rPr>
              <a:t>латук </a:t>
            </a:r>
            <a:r>
              <a:rPr lang="ru-RU" sz="1800">
                <a:hlinkClick r:id="rId2" action="ppaction://hlinksldjump"/>
              </a:rPr>
              <a:t>(</a:t>
            </a:r>
            <a:r>
              <a:rPr lang="en-US" sz="1800">
                <a:hlinkClick r:id="rId2" action="ppaction://hlinksldjump"/>
              </a:rPr>
              <a:t>Lactuca sativa</a:t>
            </a:r>
            <a:r>
              <a:rPr lang="ru-RU" sz="1800">
                <a:hlinkClick r:id="rId2" action="ppaction://hlinksldjump"/>
              </a:rPr>
              <a:t>), </a:t>
            </a:r>
            <a:r>
              <a:rPr lang="ru-RU" sz="1800"/>
              <a:t>исключительно важное значение имеет </a:t>
            </a:r>
            <a:r>
              <a:rPr lang="ru-RU" sz="1800" i="1">
                <a:hlinkClick r:id="rId3" action="ppaction://hlinksldjump"/>
              </a:rPr>
              <a:t>подсолнечник </a:t>
            </a:r>
            <a:r>
              <a:rPr lang="en-US" sz="1800">
                <a:hlinkClick r:id="rId3" action="ppaction://hlinksldjump"/>
              </a:rPr>
              <a:t>(Helianthus annuus</a:t>
            </a:r>
            <a:r>
              <a:rPr lang="ru-RU" sz="1800">
                <a:hlinkClick r:id="rId3" action="ppaction://hlinksldjump"/>
              </a:rPr>
              <a:t>)</a:t>
            </a:r>
            <a:r>
              <a:rPr lang="en-US" sz="1800">
                <a:hlinkClick r:id="rId3" action="ppaction://hlinksldjump"/>
              </a:rPr>
              <a:t> </a:t>
            </a:r>
            <a:r>
              <a:rPr lang="ru-RU" sz="1800"/>
              <a:t>североамериканского происхождения.</a:t>
            </a:r>
          </a:p>
          <a:p>
            <a:pPr marL="3175" indent="9525">
              <a:lnSpc>
                <a:spcPct val="80000"/>
              </a:lnSpc>
            </a:pPr>
            <a:r>
              <a:rPr lang="ru-RU" sz="1800" b="1" i="1">
                <a:solidFill>
                  <a:srgbClr val="0099FF"/>
                </a:solidFill>
              </a:rPr>
              <a:t>4. Каучуконосы.</a:t>
            </a:r>
            <a:r>
              <a:rPr lang="ru-RU" sz="1800"/>
              <a:t> Многие сложноцветные содержат каучук в млечном соке или в паренхимных клетках. Довольно много каучука содержится в млечном соке — </a:t>
            </a:r>
            <a:r>
              <a:rPr lang="ru-RU" sz="1800" i="1">
                <a:hlinkClick r:id="rId4" action="ppaction://hlinksldjump"/>
              </a:rPr>
              <a:t>кок-сагыза </a:t>
            </a:r>
            <a:r>
              <a:rPr lang="en-US" sz="1800">
                <a:hlinkClick r:id="rId4" action="ppaction://hlinksldjump"/>
              </a:rPr>
              <a:t>(Taraxacum kok-saghyz) </a:t>
            </a:r>
            <a:r>
              <a:rPr lang="ru-RU" sz="1800"/>
              <a:t>и </a:t>
            </a:r>
            <a:r>
              <a:rPr lang="ru-RU" sz="1800" i="1"/>
              <a:t>тау-сагыза </a:t>
            </a:r>
            <a:r>
              <a:rPr lang="en-US" sz="1800"/>
              <a:t>(Scorzonera ta</a:t>
            </a:r>
            <a:r>
              <a:rPr lang="ru-RU" sz="1800"/>
              <a:t>-</a:t>
            </a:r>
            <a:r>
              <a:rPr lang="en-US" sz="1800"/>
              <a:t>saghyz). </a:t>
            </a:r>
            <a:endParaRPr lang="ru-RU" sz="1800"/>
          </a:p>
          <a:p>
            <a:pPr marL="3175" indent="9525">
              <a:lnSpc>
                <a:spcPct val="80000"/>
              </a:lnSpc>
            </a:pPr>
            <a:r>
              <a:rPr lang="ru-RU" sz="1800" b="1" i="1">
                <a:solidFill>
                  <a:srgbClr val="0099FF"/>
                </a:solidFill>
              </a:rPr>
              <a:t>5. Сорные растения.</a:t>
            </a:r>
            <a:r>
              <a:rPr lang="ru-RU" sz="1800"/>
              <a:t> Многие представители семейства — трудно коренимые сорняки. В основном это многолетние травы. Осот</a:t>
            </a:r>
          </a:p>
        </p:txBody>
      </p:sp>
      <p:sp>
        <p:nvSpPr>
          <p:cNvPr id="173060" name="Rectangle 4"/>
          <p:cNvSpPr>
            <a:spLocks noChangeArrowheads="1"/>
          </p:cNvSpPr>
          <p:nvPr/>
        </p:nvSpPr>
        <p:spPr bwMode="auto">
          <a:xfrm>
            <a:off x="539750" y="6308725"/>
            <a:ext cx="8135938" cy="215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Company  Logo</a:t>
            </a:r>
          </a:p>
        </p:txBody>
      </p:sp>
      <p:sp>
        <p:nvSpPr>
          <p:cNvPr id="7" name="Дата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/>
              <a:t>www.themegallery.com</a:t>
            </a:r>
          </a:p>
        </p:txBody>
      </p:sp>
      <p:sp>
        <p:nvSpPr>
          <p:cNvPr id="107524" name="Rectangle 4"/>
          <p:cNvSpPr>
            <a:spLocks noChangeArrowheads="1"/>
          </p:cNvSpPr>
          <p:nvPr/>
        </p:nvSpPr>
        <p:spPr bwMode="auto">
          <a:xfrm>
            <a:off x="539750" y="6308725"/>
            <a:ext cx="8135938" cy="215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7531" name="Rectangle 11"/>
          <p:cNvSpPr>
            <a:spLocks noGrp="1" noChangeArrowheads="1"/>
          </p:cNvSpPr>
          <p:nvPr>
            <p:ph type="title"/>
          </p:nvPr>
        </p:nvSpPr>
        <p:spPr>
          <a:xfrm>
            <a:off x="468313" y="122238"/>
            <a:ext cx="8280400" cy="563562"/>
          </a:xfrm>
        </p:spPr>
        <p:txBody>
          <a:bodyPr/>
          <a:lstStyle/>
          <a:p>
            <a:r>
              <a:rPr 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Tragopogen pratensis </a:t>
            </a:r>
            <a:r>
              <a:rPr lang="ru-RU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(козлобородник луговой)</a:t>
            </a:r>
          </a:p>
        </p:txBody>
      </p:sp>
      <p:pic>
        <p:nvPicPr>
          <p:cNvPr id="107528" name="Picture 8" descr="козлобороднк2"/>
          <p:cNvPicPr>
            <a:picLocks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765175"/>
            <a:ext cx="8280400" cy="6119813"/>
          </a:xfrm>
          <a:noFill/>
          <a:ln/>
        </p:spPr>
      </p:pic>
      <p:pic>
        <p:nvPicPr>
          <p:cNvPr id="107530" name="Picture 10" descr="НАЗАД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70850" y="6472238"/>
            <a:ext cx="1181100" cy="485775"/>
          </a:xfrm>
          <a:prstGeom prst="rect">
            <a:avLst/>
          </a:prstGeom>
          <a:noFill/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Company  Logo</a:t>
            </a:r>
          </a:p>
        </p:txBody>
      </p:sp>
      <p:sp>
        <p:nvSpPr>
          <p:cNvPr id="6" name="Дата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/>
              <a:t>www.themegallery.com</a:t>
            </a:r>
          </a:p>
        </p:txBody>
      </p:sp>
      <p:sp>
        <p:nvSpPr>
          <p:cNvPr id="109576" name="Rectangle 8"/>
          <p:cNvSpPr>
            <a:spLocks noGrp="1" noChangeArrowheads="1"/>
          </p:cNvSpPr>
          <p:nvPr>
            <p:ph type="title"/>
          </p:nvPr>
        </p:nvSpPr>
        <p:spPr>
          <a:xfrm>
            <a:off x="468313" y="122238"/>
            <a:ext cx="7227887" cy="563562"/>
          </a:xfrm>
        </p:spPr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</a:rPr>
              <a:t>Tussilago farfara</a:t>
            </a:r>
            <a:r>
              <a:rPr 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> (мать-и-мачеха)</a:t>
            </a:r>
          </a:p>
        </p:txBody>
      </p:sp>
      <p:pic>
        <p:nvPicPr>
          <p:cNvPr id="109573" name="Picture 5" descr="мать и мачеха 3"/>
          <p:cNvPicPr>
            <a:picLocks noChangeAspect="1" noChangeArrowheads="1"/>
          </p:cNvPicPr>
          <p:nvPr>
            <p:ph idx="4294967295"/>
          </p:nvPr>
        </p:nvPicPr>
        <p:blipFill>
          <a:blip r:embed="rId2" cstate="print"/>
          <a:srcRect l="5412" t="7555" b="8270"/>
          <a:stretch>
            <a:fillRect/>
          </a:stretch>
        </p:blipFill>
        <p:spPr bwMode="auto">
          <a:xfrm>
            <a:off x="468313" y="765175"/>
            <a:ext cx="8280400" cy="6119813"/>
          </a:xfrm>
          <a:noFill/>
          <a:ln/>
        </p:spPr>
      </p:pic>
      <p:pic>
        <p:nvPicPr>
          <p:cNvPr id="109575" name="Picture 7" descr="НАЗАД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70850" y="6472238"/>
            <a:ext cx="1181100" cy="485775"/>
          </a:xfrm>
          <a:prstGeom prst="rect">
            <a:avLst/>
          </a:prstGeom>
          <a:noFill/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Company  Logo</a:t>
            </a:r>
          </a:p>
        </p:txBody>
      </p:sp>
      <p:sp>
        <p:nvSpPr>
          <p:cNvPr id="6" name="Дата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/>
              <a:t>www.themegallery.com</a:t>
            </a:r>
          </a:p>
        </p:txBody>
      </p:sp>
      <p:sp>
        <p:nvSpPr>
          <p:cNvPr id="111625" name="Rectangle 9"/>
          <p:cNvSpPr>
            <a:spLocks noGrp="1" noChangeArrowheads="1"/>
          </p:cNvSpPr>
          <p:nvPr>
            <p:ph type="title"/>
          </p:nvPr>
        </p:nvSpPr>
        <p:spPr>
          <a:xfrm>
            <a:off x="468313" y="122238"/>
            <a:ext cx="7227887" cy="563562"/>
          </a:xfrm>
        </p:spPr>
        <p:txBody>
          <a:bodyPr/>
          <a:lstStyle/>
          <a:p>
            <a:r>
              <a:rPr 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>Одуванчик (Taraxacum)</a:t>
            </a:r>
          </a:p>
        </p:txBody>
      </p:sp>
      <p:pic>
        <p:nvPicPr>
          <p:cNvPr id="111621" name="Picture 5" descr="одуванчик 1"/>
          <p:cNvPicPr>
            <a:picLocks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765175"/>
            <a:ext cx="8280400" cy="6092825"/>
          </a:xfrm>
          <a:noFill/>
          <a:ln/>
        </p:spPr>
      </p:pic>
      <p:pic>
        <p:nvPicPr>
          <p:cNvPr id="111623" name="Picture 7" descr="НАЗАД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70850" y="6472238"/>
            <a:ext cx="1181100" cy="485775"/>
          </a:xfrm>
          <a:prstGeom prst="rect">
            <a:avLst/>
          </a:prstGeom>
          <a:noFill/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Company  Logo</a:t>
            </a:r>
          </a:p>
        </p:txBody>
      </p:sp>
      <p:sp>
        <p:nvSpPr>
          <p:cNvPr id="105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/>
              <a:t>www.themegallery.com</a:t>
            </a:r>
          </a:p>
        </p:txBody>
      </p:sp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Содержание</a:t>
            </a:r>
            <a:endParaRPr lang="en-US">
              <a:solidFill>
                <a:schemeClr val="accent1"/>
              </a:solidFill>
            </a:endParaRPr>
          </a:p>
        </p:txBody>
      </p:sp>
      <p:sp>
        <p:nvSpPr>
          <p:cNvPr id="87158" name="Rectangle 118"/>
          <p:cNvSpPr>
            <a:spLocks noChangeArrowheads="1"/>
          </p:cNvSpPr>
          <p:nvPr/>
        </p:nvSpPr>
        <p:spPr bwMode="auto">
          <a:xfrm>
            <a:off x="539750" y="6308725"/>
            <a:ext cx="8135938" cy="215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87258" name="Group 218"/>
          <p:cNvGrpSpPr>
            <a:grpSpLocks/>
          </p:cNvGrpSpPr>
          <p:nvPr/>
        </p:nvGrpSpPr>
        <p:grpSpPr bwMode="auto">
          <a:xfrm>
            <a:off x="1093788" y="1052513"/>
            <a:ext cx="5207000" cy="5349875"/>
            <a:chOff x="689" y="663"/>
            <a:chExt cx="3280" cy="3370"/>
          </a:xfrm>
        </p:grpSpPr>
        <p:sp>
          <p:nvSpPr>
            <p:cNvPr id="87090" name="Rectangle 50"/>
            <p:cNvSpPr>
              <a:spLocks noChangeArrowheads="1"/>
            </p:cNvSpPr>
            <p:nvPr/>
          </p:nvSpPr>
          <p:spPr bwMode="auto">
            <a:xfrm>
              <a:off x="893" y="690"/>
              <a:ext cx="2203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ru-RU"/>
                <a:t>Систематическое положение</a:t>
              </a:r>
              <a:endParaRPr lang="en-US"/>
            </a:p>
          </p:txBody>
        </p:sp>
        <p:sp>
          <p:nvSpPr>
            <p:cNvPr id="87091" name="Line 51"/>
            <p:cNvSpPr>
              <a:spLocks noChangeShapeType="1"/>
            </p:cNvSpPr>
            <p:nvPr/>
          </p:nvSpPr>
          <p:spPr bwMode="auto">
            <a:xfrm>
              <a:off x="874" y="876"/>
              <a:ext cx="2064" cy="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87159" name="Group 119"/>
            <p:cNvGrpSpPr>
              <a:grpSpLocks/>
            </p:cNvGrpSpPr>
            <p:nvPr/>
          </p:nvGrpSpPr>
          <p:grpSpPr bwMode="auto">
            <a:xfrm>
              <a:off x="689" y="663"/>
              <a:ext cx="240" cy="240"/>
              <a:chOff x="2078" y="1680"/>
              <a:chExt cx="1615" cy="1615"/>
            </a:xfrm>
          </p:grpSpPr>
          <p:sp>
            <p:nvSpPr>
              <p:cNvPr id="87160" name="Oval 120"/>
              <p:cNvSpPr>
                <a:spLocks noChangeArrowheads="1"/>
              </p:cNvSpPr>
              <p:nvPr/>
            </p:nvSpPr>
            <p:spPr bwMode="gray">
              <a:xfrm>
                <a:off x="2078" y="1680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5715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7161" name="Oval 121"/>
              <p:cNvSpPr>
                <a:spLocks noChangeArrowheads="1"/>
              </p:cNvSpPr>
              <p:nvPr/>
            </p:nvSpPr>
            <p:spPr bwMode="gray">
              <a:xfrm>
                <a:off x="2170" y="1771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7162" name="Oval 122"/>
              <p:cNvSpPr>
                <a:spLocks noChangeArrowheads="1"/>
              </p:cNvSpPr>
              <p:nvPr/>
            </p:nvSpPr>
            <p:spPr bwMode="gray">
              <a:xfrm>
                <a:off x="2254" y="1856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87163" name="Oval 123"/>
              <p:cNvSpPr>
                <a:spLocks noChangeArrowheads="1"/>
              </p:cNvSpPr>
              <p:nvPr/>
            </p:nvSpPr>
            <p:spPr bwMode="gray">
              <a:xfrm>
                <a:off x="2254" y="1856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FFCC00">
                      <a:gamma/>
                      <a:shade val="0"/>
                      <a:invGamma/>
                    </a:srgbClr>
                  </a:gs>
                  <a:gs pos="100000">
                    <a:srgbClr val="FFCC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87164" name="Oval 124"/>
              <p:cNvSpPr>
                <a:spLocks noChangeArrowheads="1"/>
              </p:cNvSpPr>
              <p:nvPr/>
            </p:nvSpPr>
            <p:spPr bwMode="gray">
              <a:xfrm>
                <a:off x="2337" y="1939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87165" name="Oval 125"/>
              <p:cNvSpPr>
                <a:spLocks noChangeArrowheads="1"/>
              </p:cNvSpPr>
              <p:nvPr/>
            </p:nvSpPr>
            <p:spPr bwMode="gray">
              <a:xfrm>
                <a:off x="2337" y="1939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FFCC00">
                      <a:gamma/>
                      <a:shade val="48627"/>
                      <a:invGamma/>
                    </a:srgb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</p:grpSp>
        <p:grpSp>
          <p:nvGrpSpPr>
            <p:cNvPr id="87166" name="Group 126"/>
            <p:cNvGrpSpPr>
              <a:grpSpLocks/>
            </p:cNvGrpSpPr>
            <p:nvPr/>
          </p:nvGrpSpPr>
          <p:grpSpPr bwMode="auto">
            <a:xfrm>
              <a:off x="692" y="966"/>
              <a:ext cx="240" cy="240"/>
              <a:chOff x="2078" y="1680"/>
              <a:chExt cx="1615" cy="1615"/>
            </a:xfrm>
          </p:grpSpPr>
          <p:sp>
            <p:nvSpPr>
              <p:cNvPr id="87167" name="Oval 127"/>
              <p:cNvSpPr>
                <a:spLocks noChangeArrowheads="1"/>
              </p:cNvSpPr>
              <p:nvPr/>
            </p:nvSpPr>
            <p:spPr bwMode="gray">
              <a:xfrm>
                <a:off x="2078" y="1680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5715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7168" name="Oval 128"/>
              <p:cNvSpPr>
                <a:spLocks noChangeArrowheads="1"/>
              </p:cNvSpPr>
              <p:nvPr/>
            </p:nvSpPr>
            <p:spPr bwMode="gray">
              <a:xfrm>
                <a:off x="2170" y="1771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7169" name="Oval 129"/>
              <p:cNvSpPr>
                <a:spLocks noChangeArrowheads="1"/>
              </p:cNvSpPr>
              <p:nvPr/>
            </p:nvSpPr>
            <p:spPr bwMode="gray">
              <a:xfrm>
                <a:off x="2254" y="1856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87170" name="Oval 130"/>
              <p:cNvSpPr>
                <a:spLocks noChangeArrowheads="1"/>
              </p:cNvSpPr>
              <p:nvPr/>
            </p:nvSpPr>
            <p:spPr bwMode="gray">
              <a:xfrm>
                <a:off x="2254" y="1856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48BE67">
                      <a:gamma/>
                      <a:shade val="0"/>
                      <a:invGamma/>
                    </a:srgbClr>
                  </a:gs>
                  <a:gs pos="100000">
                    <a:srgbClr val="48BE67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87171" name="Oval 131"/>
              <p:cNvSpPr>
                <a:spLocks noChangeArrowheads="1"/>
              </p:cNvSpPr>
              <p:nvPr/>
            </p:nvSpPr>
            <p:spPr bwMode="gray">
              <a:xfrm>
                <a:off x="2337" y="1939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87172" name="Oval 132"/>
              <p:cNvSpPr>
                <a:spLocks noChangeArrowheads="1"/>
              </p:cNvSpPr>
              <p:nvPr/>
            </p:nvSpPr>
            <p:spPr bwMode="gray">
              <a:xfrm>
                <a:off x="2337" y="1939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rgbClr val="48BE67"/>
                  </a:gs>
                  <a:gs pos="100000">
                    <a:srgbClr val="48BE67">
                      <a:gamma/>
                      <a:shade val="48627"/>
                      <a:invGamma/>
                    </a:srgb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</p:grpSp>
        <p:grpSp>
          <p:nvGrpSpPr>
            <p:cNvPr id="87173" name="Group 133"/>
            <p:cNvGrpSpPr>
              <a:grpSpLocks/>
            </p:cNvGrpSpPr>
            <p:nvPr/>
          </p:nvGrpSpPr>
          <p:grpSpPr bwMode="auto">
            <a:xfrm>
              <a:off x="692" y="1284"/>
              <a:ext cx="240" cy="240"/>
              <a:chOff x="2078" y="1680"/>
              <a:chExt cx="1615" cy="1615"/>
            </a:xfrm>
          </p:grpSpPr>
          <p:sp>
            <p:nvSpPr>
              <p:cNvPr id="87174" name="Oval 134"/>
              <p:cNvSpPr>
                <a:spLocks noChangeArrowheads="1"/>
              </p:cNvSpPr>
              <p:nvPr/>
            </p:nvSpPr>
            <p:spPr bwMode="gray">
              <a:xfrm>
                <a:off x="2078" y="1680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5715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7175" name="Oval 135"/>
              <p:cNvSpPr>
                <a:spLocks noChangeArrowheads="1"/>
              </p:cNvSpPr>
              <p:nvPr/>
            </p:nvSpPr>
            <p:spPr bwMode="gray">
              <a:xfrm>
                <a:off x="2170" y="1771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7176" name="Oval 136"/>
              <p:cNvSpPr>
                <a:spLocks noChangeArrowheads="1"/>
              </p:cNvSpPr>
              <p:nvPr/>
            </p:nvSpPr>
            <p:spPr bwMode="gray">
              <a:xfrm>
                <a:off x="2254" y="1856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87177" name="Oval 137"/>
              <p:cNvSpPr>
                <a:spLocks noChangeArrowheads="1"/>
              </p:cNvSpPr>
              <p:nvPr/>
            </p:nvSpPr>
            <p:spPr bwMode="gray">
              <a:xfrm>
                <a:off x="2254" y="1856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21B3E1"/>
                  </a:gs>
                  <a:gs pos="100000">
                    <a:srgbClr val="21B3E1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87178" name="Oval 138"/>
              <p:cNvSpPr>
                <a:spLocks noChangeArrowheads="1"/>
              </p:cNvSpPr>
              <p:nvPr/>
            </p:nvSpPr>
            <p:spPr bwMode="gray">
              <a:xfrm>
                <a:off x="2337" y="1939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87179" name="Oval 139"/>
              <p:cNvSpPr>
                <a:spLocks noChangeArrowheads="1"/>
              </p:cNvSpPr>
              <p:nvPr/>
            </p:nvSpPr>
            <p:spPr bwMode="gray">
              <a:xfrm>
                <a:off x="2337" y="1939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rgbClr val="21B3E1"/>
                  </a:gs>
                  <a:gs pos="100000">
                    <a:srgbClr val="21B3E1">
                      <a:gamma/>
                      <a:shade val="48627"/>
                      <a:invGamma/>
                    </a:srgb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</p:grpSp>
        <p:grpSp>
          <p:nvGrpSpPr>
            <p:cNvPr id="87180" name="Group 140"/>
            <p:cNvGrpSpPr>
              <a:grpSpLocks/>
            </p:cNvGrpSpPr>
            <p:nvPr/>
          </p:nvGrpSpPr>
          <p:grpSpPr bwMode="auto">
            <a:xfrm>
              <a:off x="692" y="1601"/>
              <a:ext cx="240" cy="240"/>
              <a:chOff x="2078" y="1680"/>
              <a:chExt cx="1615" cy="1615"/>
            </a:xfrm>
          </p:grpSpPr>
          <p:sp>
            <p:nvSpPr>
              <p:cNvPr id="87181" name="Oval 141"/>
              <p:cNvSpPr>
                <a:spLocks noChangeArrowheads="1"/>
              </p:cNvSpPr>
              <p:nvPr/>
            </p:nvSpPr>
            <p:spPr bwMode="gray">
              <a:xfrm>
                <a:off x="2078" y="1680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5715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7182" name="Oval 142"/>
              <p:cNvSpPr>
                <a:spLocks noChangeArrowheads="1"/>
              </p:cNvSpPr>
              <p:nvPr/>
            </p:nvSpPr>
            <p:spPr bwMode="gray">
              <a:xfrm>
                <a:off x="2170" y="1771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7183" name="Oval 143"/>
              <p:cNvSpPr>
                <a:spLocks noChangeArrowheads="1"/>
              </p:cNvSpPr>
              <p:nvPr/>
            </p:nvSpPr>
            <p:spPr bwMode="gray">
              <a:xfrm>
                <a:off x="2254" y="1856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87184" name="Oval 144"/>
              <p:cNvSpPr>
                <a:spLocks noChangeArrowheads="1"/>
              </p:cNvSpPr>
              <p:nvPr/>
            </p:nvSpPr>
            <p:spPr bwMode="gray">
              <a:xfrm>
                <a:off x="2254" y="1856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8D67E1">
                      <a:gamma/>
                      <a:shade val="0"/>
                      <a:invGamma/>
                    </a:srgbClr>
                  </a:gs>
                  <a:gs pos="100000">
                    <a:srgbClr val="8D67E1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87185" name="Oval 145"/>
              <p:cNvSpPr>
                <a:spLocks noChangeArrowheads="1"/>
              </p:cNvSpPr>
              <p:nvPr/>
            </p:nvSpPr>
            <p:spPr bwMode="gray">
              <a:xfrm>
                <a:off x="2337" y="1939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87186" name="Oval 146"/>
              <p:cNvSpPr>
                <a:spLocks noChangeArrowheads="1"/>
              </p:cNvSpPr>
              <p:nvPr/>
            </p:nvSpPr>
            <p:spPr bwMode="gray">
              <a:xfrm>
                <a:off x="2337" y="1939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rgbClr val="8D67E1"/>
                  </a:gs>
                  <a:gs pos="100000">
                    <a:srgbClr val="8D67E1">
                      <a:gamma/>
                      <a:shade val="48627"/>
                      <a:invGamma/>
                    </a:srgb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</p:grpSp>
        <p:grpSp>
          <p:nvGrpSpPr>
            <p:cNvPr id="87187" name="Group 147"/>
            <p:cNvGrpSpPr>
              <a:grpSpLocks/>
            </p:cNvGrpSpPr>
            <p:nvPr/>
          </p:nvGrpSpPr>
          <p:grpSpPr bwMode="auto">
            <a:xfrm>
              <a:off x="692" y="1919"/>
              <a:ext cx="224" cy="240"/>
              <a:chOff x="2078" y="1680"/>
              <a:chExt cx="1615" cy="1615"/>
            </a:xfrm>
          </p:grpSpPr>
          <p:sp>
            <p:nvSpPr>
              <p:cNvPr id="87188" name="Oval 148"/>
              <p:cNvSpPr>
                <a:spLocks noChangeArrowheads="1"/>
              </p:cNvSpPr>
              <p:nvPr/>
            </p:nvSpPr>
            <p:spPr bwMode="gray">
              <a:xfrm>
                <a:off x="2078" y="1680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5715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7189" name="Oval 149"/>
              <p:cNvSpPr>
                <a:spLocks noChangeArrowheads="1"/>
              </p:cNvSpPr>
              <p:nvPr/>
            </p:nvSpPr>
            <p:spPr bwMode="gray">
              <a:xfrm>
                <a:off x="2170" y="1771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7190" name="Oval 150"/>
              <p:cNvSpPr>
                <a:spLocks noChangeArrowheads="1"/>
              </p:cNvSpPr>
              <p:nvPr/>
            </p:nvSpPr>
            <p:spPr bwMode="gray">
              <a:xfrm>
                <a:off x="2254" y="1856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87191" name="Oval 151"/>
              <p:cNvSpPr>
                <a:spLocks noChangeArrowheads="1"/>
              </p:cNvSpPr>
              <p:nvPr/>
            </p:nvSpPr>
            <p:spPr bwMode="gray">
              <a:xfrm>
                <a:off x="2254" y="1856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E35E23">
                      <a:gamma/>
                      <a:shade val="0"/>
                      <a:invGamma/>
                    </a:srgbClr>
                  </a:gs>
                  <a:gs pos="100000">
                    <a:srgbClr val="E35E23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87192" name="Oval 152"/>
              <p:cNvSpPr>
                <a:spLocks noChangeArrowheads="1"/>
              </p:cNvSpPr>
              <p:nvPr/>
            </p:nvSpPr>
            <p:spPr bwMode="gray">
              <a:xfrm>
                <a:off x="2337" y="1939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87193" name="Oval 153"/>
              <p:cNvSpPr>
                <a:spLocks noChangeArrowheads="1"/>
              </p:cNvSpPr>
              <p:nvPr/>
            </p:nvSpPr>
            <p:spPr bwMode="gray">
              <a:xfrm>
                <a:off x="2337" y="1939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rgbClr val="E35E23"/>
                  </a:gs>
                  <a:gs pos="100000">
                    <a:srgbClr val="E35E23">
                      <a:gamma/>
                      <a:shade val="48627"/>
                      <a:invGamma/>
                    </a:srgb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</p:grpSp>
        <p:sp>
          <p:nvSpPr>
            <p:cNvPr id="87195" name="Rectangle 155"/>
            <p:cNvSpPr>
              <a:spLocks noChangeArrowheads="1"/>
            </p:cNvSpPr>
            <p:nvPr/>
          </p:nvSpPr>
          <p:spPr bwMode="auto">
            <a:xfrm>
              <a:off x="874" y="1008"/>
              <a:ext cx="2635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ru-RU"/>
                <a:t>Краткая характеристика семейства</a:t>
              </a:r>
              <a:endParaRPr lang="en-US"/>
            </a:p>
          </p:txBody>
        </p:sp>
        <p:sp>
          <p:nvSpPr>
            <p:cNvPr id="87196" name="Rectangle 156"/>
            <p:cNvSpPr>
              <a:spLocks noChangeArrowheads="1"/>
            </p:cNvSpPr>
            <p:nvPr/>
          </p:nvSpPr>
          <p:spPr bwMode="auto">
            <a:xfrm>
              <a:off x="874" y="1325"/>
              <a:ext cx="3095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ru-RU"/>
                <a:t>Распространение и место произрастания</a:t>
              </a:r>
              <a:endParaRPr lang="en-US"/>
            </a:p>
          </p:txBody>
        </p:sp>
        <p:sp>
          <p:nvSpPr>
            <p:cNvPr id="87197" name="Rectangle 157"/>
            <p:cNvSpPr>
              <a:spLocks noChangeArrowheads="1"/>
            </p:cNvSpPr>
            <p:nvPr/>
          </p:nvSpPr>
          <p:spPr bwMode="auto">
            <a:xfrm>
              <a:off x="874" y="1643"/>
              <a:ext cx="1484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ru-RU"/>
                <a:t>Жизненные нормы</a:t>
              </a:r>
              <a:endParaRPr lang="en-US"/>
            </a:p>
          </p:txBody>
        </p:sp>
        <p:sp>
          <p:nvSpPr>
            <p:cNvPr id="87198" name="Rectangle 158"/>
            <p:cNvSpPr>
              <a:spLocks noChangeArrowheads="1"/>
            </p:cNvSpPr>
            <p:nvPr/>
          </p:nvSpPr>
          <p:spPr bwMode="auto">
            <a:xfrm>
              <a:off x="874" y="1960"/>
              <a:ext cx="1696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ru-RU"/>
                <a:t>Особенности листьев</a:t>
              </a:r>
              <a:endParaRPr lang="en-US"/>
            </a:p>
          </p:txBody>
        </p:sp>
        <p:sp>
          <p:nvSpPr>
            <p:cNvPr id="87199" name="Line 159"/>
            <p:cNvSpPr>
              <a:spLocks noChangeShapeType="1"/>
            </p:cNvSpPr>
            <p:nvPr/>
          </p:nvSpPr>
          <p:spPr bwMode="auto">
            <a:xfrm>
              <a:off x="874" y="1193"/>
              <a:ext cx="2064" cy="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7200" name="Line 160"/>
            <p:cNvSpPr>
              <a:spLocks noChangeShapeType="1"/>
            </p:cNvSpPr>
            <p:nvPr/>
          </p:nvSpPr>
          <p:spPr bwMode="auto">
            <a:xfrm>
              <a:off x="874" y="1828"/>
              <a:ext cx="2064" cy="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7201" name="Line 161"/>
            <p:cNvSpPr>
              <a:spLocks noChangeShapeType="1"/>
            </p:cNvSpPr>
            <p:nvPr/>
          </p:nvSpPr>
          <p:spPr bwMode="auto">
            <a:xfrm>
              <a:off x="874" y="1511"/>
              <a:ext cx="2064" cy="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7202" name="Line 162"/>
            <p:cNvSpPr>
              <a:spLocks noChangeShapeType="1"/>
            </p:cNvSpPr>
            <p:nvPr/>
          </p:nvSpPr>
          <p:spPr bwMode="auto">
            <a:xfrm>
              <a:off x="874" y="2146"/>
              <a:ext cx="2064" cy="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7203" name="Rectangle 163"/>
            <p:cNvSpPr>
              <a:spLocks noChangeArrowheads="1"/>
            </p:cNvSpPr>
            <p:nvPr/>
          </p:nvSpPr>
          <p:spPr bwMode="auto">
            <a:xfrm>
              <a:off x="879" y="2278"/>
              <a:ext cx="720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ru-RU"/>
                <a:t>Стебель</a:t>
              </a:r>
              <a:endParaRPr lang="en-US"/>
            </a:p>
          </p:txBody>
        </p:sp>
        <p:sp>
          <p:nvSpPr>
            <p:cNvPr id="87204" name="Rectangle 164"/>
            <p:cNvSpPr>
              <a:spLocks noChangeArrowheads="1"/>
            </p:cNvSpPr>
            <p:nvPr/>
          </p:nvSpPr>
          <p:spPr bwMode="auto">
            <a:xfrm>
              <a:off x="874" y="2550"/>
              <a:ext cx="1870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ru-RU"/>
                <a:t>Характеристика цветков</a:t>
              </a:r>
              <a:endParaRPr lang="en-US"/>
            </a:p>
          </p:txBody>
        </p:sp>
        <p:sp>
          <p:nvSpPr>
            <p:cNvPr id="87205" name="Rectangle 165"/>
            <p:cNvSpPr>
              <a:spLocks noChangeArrowheads="1"/>
            </p:cNvSpPr>
            <p:nvPr/>
          </p:nvSpPr>
          <p:spPr bwMode="auto">
            <a:xfrm>
              <a:off x="874" y="2867"/>
              <a:ext cx="1718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ru-RU"/>
                <a:t>Генеративные органы</a:t>
              </a:r>
              <a:endParaRPr lang="en-US"/>
            </a:p>
          </p:txBody>
        </p:sp>
        <p:sp>
          <p:nvSpPr>
            <p:cNvPr id="87206" name="Rectangle 166"/>
            <p:cNvSpPr>
              <a:spLocks noChangeArrowheads="1"/>
            </p:cNvSpPr>
            <p:nvPr/>
          </p:nvSpPr>
          <p:spPr bwMode="auto">
            <a:xfrm>
              <a:off x="883" y="3185"/>
              <a:ext cx="490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ru-RU"/>
                <a:t>Плод</a:t>
              </a:r>
              <a:endParaRPr lang="en-US"/>
            </a:p>
          </p:txBody>
        </p:sp>
        <p:sp>
          <p:nvSpPr>
            <p:cNvPr id="87208" name="Rectangle 168"/>
            <p:cNvSpPr>
              <a:spLocks noChangeArrowheads="1"/>
            </p:cNvSpPr>
            <p:nvPr/>
          </p:nvSpPr>
          <p:spPr bwMode="auto">
            <a:xfrm>
              <a:off x="874" y="3502"/>
              <a:ext cx="2260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ru-RU"/>
                <a:t>Диаграмма и формула цветка</a:t>
              </a:r>
              <a:endParaRPr lang="en-US"/>
            </a:p>
          </p:txBody>
        </p:sp>
        <p:sp>
          <p:nvSpPr>
            <p:cNvPr id="87209" name="Rectangle 169"/>
            <p:cNvSpPr>
              <a:spLocks noChangeArrowheads="1"/>
            </p:cNvSpPr>
            <p:nvPr/>
          </p:nvSpPr>
          <p:spPr bwMode="auto">
            <a:xfrm>
              <a:off x="897" y="3789"/>
              <a:ext cx="793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ru-RU"/>
                <a:t>Значение</a:t>
              </a:r>
              <a:endParaRPr lang="en-US"/>
            </a:p>
          </p:txBody>
        </p:sp>
        <p:grpSp>
          <p:nvGrpSpPr>
            <p:cNvPr id="87210" name="Group 170"/>
            <p:cNvGrpSpPr>
              <a:grpSpLocks/>
            </p:cNvGrpSpPr>
            <p:nvPr/>
          </p:nvGrpSpPr>
          <p:grpSpPr bwMode="auto">
            <a:xfrm>
              <a:off x="692" y="2236"/>
              <a:ext cx="240" cy="240"/>
              <a:chOff x="2078" y="1680"/>
              <a:chExt cx="1615" cy="1615"/>
            </a:xfrm>
          </p:grpSpPr>
          <p:sp>
            <p:nvSpPr>
              <p:cNvPr id="87211" name="Oval 171"/>
              <p:cNvSpPr>
                <a:spLocks noChangeArrowheads="1"/>
              </p:cNvSpPr>
              <p:nvPr/>
            </p:nvSpPr>
            <p:spPr bwMode="gray">
              <a:xfrm>
                <a:off x="2078" y="1680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5715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7212" name="Oval 172"/>
              <p:cNvSpPr>
                <a:spLocks noChangeArrowheads="1"/>
              </p:cNvSpPr>
              <p:nvPr/>
            </p:nvSpPr>
            <p:spPr bwMode="gray">
              <a:xfrm>
                <a:off x="2170" y="1771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7213" name="Oval 173"/>
              <p:cNvSpPr>
                <a:spLocks noChangeArrowheads="1"/>
              </p:cNvSpPr>
              <p:nvPr/>
            </p:nvSpPr>
            <p:spPr bwMode="gray">
              <a:xfrm>
                <a:off x="2254" y="1856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87214" name="Oval 174"/>
              <p:cNvSpPr>
                <a:spLocks noChangeArrowheads="1"/>
              </p:cNvSpPr>
              <p:nvPr/>
            </p:nvSpPr>
            <p:spPr bwMode="gray">
              <a:xfrm>
                <a:off x="2254" y="1856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FFCC00">
                      <a:gamma/>
                      <a:shade val="0"/>
                      <a:invGamma/>
                    </a:srgbClr>
                  </a:gs>
                  <a:gs pos="100000">
                    <a:srgbClr val="FFCC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87215" name="Oval 175"/>
              <p:cNvSpPr>
                <a:spLocks noChangeArrowheads="1"/>
              </p:cNvSpPr>
              <p:nvPr/>
            </p:nvSpPr>
            <p:spPr bwMode="gray">
              <a:xfrm>
                <a:off x="2337" y="1939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87216" name="Oval 176"/>
              <p:cNvSpPr>
                <a:spLocks noChangeArrowheads="1"/>
              </p:cNvSpPr>
              <p:nvPr/>
            </p:nvSpPr>
            <p:spPr bwMode="gray">
              <a:xfrm>
                <a:off x="2337" y="1939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FFCC00">
                      <a:gamma/>
                      <a:shade val="48627"/>
                      <a:invGamma/>
                    </a:srgb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</p:grpSp>
        <p:sp>
          <p:nvSpPr>
            <p:cNvPr id="87217" name="Line 177"/>
            <p:cNvSpPr>
              <a:spLocks noChangeShapeType="1"/>
            </p:cNvSpPr>
            <p:nvPr/>
          </p:nvSpPr>
          <p:spPr bwMode="auto">
            <a:xfrm>
              <a:off x="874" y="2463"/>
              <a:ext cx="2064" cy="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87218" name="Group 178"/>
            <p:cNvGrpSpPr>
              <a:grpSpLocks/>
            </p:cNvGrpSpPr>
            <p:nvPr/>
          </p:nvGrpSpPr>
          <p:grpSpPr bwMode="auto">
            <a:xfrm>
              <a:off x="692" y="2554"/>
              <a:ext cx="240" cy="240"/>
              <a:chOff x="2078" y="1680"/>
              <a:chExt cx="1615" cy="1615"/>
            </a:xfrm>
          </p:grpSpPr>
          <p:sp>
            <p:nvSpPr>
              <p:cNvPr id="87219" name="Oval 179"/>
              <p:cNvSpPr>
                <a:spLocks noChangeArrowheads="1"/>
              </p:cNvSpPr>
              <p:nvPr/>
            </p:nvSpPr>
            <p:spPr bwMode="gray">
              <a:xfrm>
                <a:off x="2078" y="1680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5715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7220" name="Oval 180"/>
              <p:cNvSpPr>
                <a:spLocks noChangeArrowheads="1"/>
              </p:cNvSpPr>
              <p:nvPr/>
            </p:nvSpPr>
            <p:spPr bwMode="gray">
              <a:xfrm>
                <a:off x="2170" y="1771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7221" name="Oval 181"/>
              <p:cNvSpPr>
                <a:spLocks noChangeArrowheads="1"/>
              </p:cNvSpPr>
              <p:nvPr/>
            </p:nvSpPr>
            <p:spPr bwMode="gray">
              <a:xfrm>
                <a:off x="2254" y="1856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87222" name="Oval 182"/>
              <p:cNvSpPr>
                <a:spLocks noChangeArrowheads="1"/>
              </p:cNvSpPr>
              <p:nvPr/>
            </p:nvSpPr>
            <p:spPr bwMode="gray">
              <a:xfrm>
                <a:off x="2254" y="1856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48BE67">
                      <a:gamma/>
                      <a:shade val="0"/>
                      <a:invGamma/>
                    </a:srgbClr>
                  </a:gs>
                  <a:gs pos="100000">
                    <a:srgbClr val="48BE67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87223" name="Oval 183"/>
              <p:cNvSpPr>
                <a:spLocks noChangeArrowheads="1"/>
              </p:cNvSpPr>
              <p:nvPr/>
            </p:nvSpPr>
            <p:spPr bwMode="gray">
              <a:xfrm>
                <a:off x="2337" y="1939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87224" name="Oval 184"/>
              <p:cNvSpPr>
                <a:spLocks noChangeArrowheads="1"/>
              </p:cNvSpPr>
              <p:nvPr/>
            </p:nvSpPr>
            <p:spPr bwMode="gray">
              <a:xfrm>
                <a:off x="2337" y="1939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rgbClr val="48BE67"/>
                  </a:gs>
                  <a:gs pos="100000">
                    <a:srgbClr val="48BE67">
                      <a:gamma/>
                      <a:shade val="48627"/>
                      <a:invGamma/>
                    </a:srgb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</p:grpSp>
        <p:sp>
          <p:nvSpPr>
            <p:cNvPr id="87225" name="Line 185"/>
            <p:cNvSpPr>
              <a:spLocks noChangeShapeType="1"/>
            </p:cNvSpPr>
            <p:nvPr/>
          </p:nvSpPr>
          <p:spPr bwMode="auto">
            <a:xfrm>
              <a:off x="896" y="2735"/>
              <a:ext cx="2064" cy="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87226" name="Group 186"/>
            <p:cNvGrpSpPr>
              <a:grpSpLocks/>
            </p:cNvGrpSpPr>
            <p:nvPr/>
          </p:nvGrpSpPr>
          <p:grpSpPr bwMode="auto">
            <a:xfrm>
              <a:off x="692" y="2871"/>
              <a:ext cx="240" cy="240"/>
              <a:chOff x="2078" y="1680"/>
              <a:chExt cx="1615" cy="1615"/>
            </a:xfrm>
          </p:grpSpPr>
          <p:sp>
            <p:nvSpPr>
              <p:cNvPr id="87227" name="Oval 187"/>
              <p:cNvSpPr>
                <a:spLocks noChangeArrowheads="1"/>
              </p:cNvSpPr>
              <p:nvPr/>
            </p:nvSpPr>
            <p:spPr bwMode="gray">
              <a:xfrm>
                <a:off x="2078" y="1680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5715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7228" name="Oval 188"/>
              <p:cNvSpPr>
                <a:spLocks noChangeArrowheads="1"/>
              </p:cNvSpPr>
              <p:nvPr/>
            </p:nvSpPr>
            <p:spPr bwMode="gray">
              <a:xfrm>
                <a:off x="2170" y="1771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7229" name="Oval 189"/>
              <p:cNvSpPr>
                <a:spLocks noChangeArrowheads="1"/>
              </p:cNvSpPr>
              <p:nvPr/>
            </p:nvSpPr>
            <p:spPr bwMode="gray">
              <a:xfrm>
                <a:off x="2254" y="1856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87230" name="Oval 190"/>
              <p:cNvSpPr>
                <a:spLocks noChangeArrowheads="1"/>
              </p:cNvSpPr>
              <p:nvPr/>
            </p:nvSpPr>
            <p:spPr bwMode="gray">
              <a:xfrm>
                <a:off x="2254" y="1856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21B3E1"/>
                  </a:gs>
                  <a:gs pos="100000">
                    <a:srgbClr val="21B3E1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87231" name="Oval 191"/>
              <p:cNvSpPr>
                <a:spLocks noChangeArrowheads="1"/>
              </p:cNvSpPr>
              <p:nvPr/>
            </p:nvSpPr>
            <p:spPr bwMode="gray">
              <a:xfrm>
                <a:off x="2337" y="1939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87232" name="Oval 192"/>
              <p:cNvSpPr>
                <a:spLocks noChangeArrowheads="1"/>
              </p:cNvSpPr>
              <p:nvPr/>
            </p:nvSpPr>
            <p:spPr bwMode="gray">
              <a:xfrm>
                <a:off x="2337" y="1939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rgbClr val="21B3E1"/>
                  </a:gs>
                  <a:gs pos="100000">
                    <a:srgbClr val="21B3E1">
                      <a:gamma/>
                      <a:shade val="48627"/>
                      <a:invGamma/>
                    </a:srgb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</p:grpSp>
        <p:sp>
          <p:nvSpPr>
            <p:cNvPr id="87233" name="Line 193"/>
            <p:cNvSpPr>
              <a:spLocks noChangeShapeType="1"/>
            </p:cNvSpPr>
            <p:nvPr/>
          </p:nvSpPr>
          <p:spPr bwMode="auto">
            <a:xfrm>
              <a:off x="919" y="3053"/>
              <a:ext cx="2064" cy="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87234" name="Group 194"/>
            <p:cNvGrpSpPr>
              <a:grpSpLocks/>
            </p:cNvGrpSpPr>
            <p:nvPr/>
          </p:nvGrpSpPr>
          <p:grpSpPr bwMode="auto">
            <a:xfrm>
              <a:off x="692" y="3189"/>
              <a:ext cx="240" cy="240"/>
              <a:chOff x="2078" y="1680"/>
              <a:chExt cx="1615" cy="1615"/>
            </a:xfrm>
          </p:grpSpPr>
          <p:sp>
            <p:nvSpPr>
              <p:cNvPr id="87235" name="Oval 195"/>
              <p:cNvSpPr>
                <a:spLocks noChangeArrowheads="1"/>
              </p:cNvSpPr>
              <p:nvPr/>
            </p:nvSpPr>
            <p:spPr bwMode="gray">
              <a:xfrm>
                <a:off x="2078" y="1680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5715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7236" name="Oval 196"/>
              <p:cNvSpPr>
                <a:spLocks noChangeArrowheads="1"/>
              </p:cNvSpPr>
              <p:nvPr/>
            </p:nvSpPr>
            <p:spPr bwMode="gray">
              <a:xfrm>
                <a:off x="2170" y="1771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7237" name="Oval 197"/>
              <p:cNvSpPr>
                <a:spLocks noChangeArrowheads="1"/>
              </p:cNvSpPr>
              <p:nvPr/>
            </p:nvSpPr>
            <p:spPr bwMode="gray">
              <a:xfrm>
                <a:off x="2254" y="1856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87238" name="Oval 198"/>
              <p:cNvSpPr>
                <a:spLocks noChangeArrowheads="1"/>
              </p:cNvSpPr>
              <p:nvPr/>
            </p:nvSpPr>
            <p:spPr bwMode="gray">
              <a:xfrm>
                <a:off x="2254" y="1856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8D67E1">
                      <a:gamma/>
                      <a:shade val="0"/>
                      <a:invGamma/>
                    </a:srgbClr>
                  </a:gs>
                  <a:gs pos="100000">
                    <a:srgbClr val="8D67E1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87239" name="Oval 199"/>
              <p:cNvSpPr>
                <a:spLocks noChangeArrowheads="1"/>
              </p:cNvSpPr>
              <p:nvPr/>
            </p:nvSpPr>
            <p:spPr bwMode="gray">
              <a:xfrm>
                <a:off x="2337" y="1939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87240" name="Oval 200"/>
              <p:cNvSpPr>
                <a:spLocks noChangeArrowheads="1"/>
              </p:cNvSpPr>
              <p:nvPr/>
            </p:nvSpPr>
            <p:spPr bwMode="gray">
              <a:xfrm>
                <a:off x="2337" y="1939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rgbClr val="8D67E1"/>
                  </a:gs>
                  <a:gs pos="100000">
                    <a:srgbClr val="8D67E1">
                      <a:gamma/>
                      <a:shade val="48627"/>
                      <a:invGamma/>
                    </a:srgb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</p:grpSp>
        <p:sp>
          <p:nvSpPr>
            <p:cNvPr id="87241" name="Line 201"/>
            <p:cNvSpPr>
              <a:spLocks noChangeShapeType="1"/>
            </p:cNvSpPr>
            <p:nvPr/>
          </p:nvSpPr>
          <p:spPr bwMode="auto">
            <a:xfrm>
              <a:off x="919" y="3370"/>
              <a:ext cx="2064" cy="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87242" name="Group 202"/>
            <p:cNvGrpSpPr>
              <a:grpSpLocks/>
            </p:cNvGrpSpPr>
            <p:nvPr/>
          </p:nvGrpSpPr>
          <p:grpSpPr bwMode="auto">
            <a:xfrm>
              <a:off x="692" y="3507"/>
              <a:ext cx="224" cy="240"/>
              <a:chOff x="2078" y="1680"/>
              <a:chExt cx="1615" cy="1615"/>
            </a:xfrm>
          </p:grpSpPr>
          <p:sp>
            <p:nvSpPr>
              <p:cNvPr id="87243" name="Oval 203"/>
              <p:cNvSpPr>
                <a:spLocks noChangeArrowheads="1"/>
              </p:cNvSpPr>
              <p:nvPr/>
            </p:nvSpPr>
            <p:spPr bwMode="gray">
              <a:xfrm>
                <a:off x="2078" y="1680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5715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7244" name="Oval 204"/>
              <p:cNvSpPr>
                <a:spLocks noChangeArrowheads="1"/>
              </p:cNvSpPr>
              <p:nvPr/>
            </p:nvSpPr>
            <p:spPr bwMode="gray">
              <a:xfrm>
                <a:off x="2170" y="1771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7245" name="Oval 205"/>
              <p:cNvSpPr>
                <a:spLocks noChangeArrowheads="1"/>
              </p:cNvSpPr>
              <p:nvPr/>
            </p:nvSpPr>
            <p:spPr bwMode="gray">
              <a:xfrm>
                <a:off x="2254" y="1856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87246" name="Oval 206"/>
              <p:cNvSpPr>
                <a:spLocks noChangeArrowheads="1"/>
              </p:cNvSpPr>
              <p:nvPr/>
            </p:nvSpPr>
            <p:spPr bwMode="gray">
              <a:xfrm>
                <a:off x="2254" y="1856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E35E23">
                      <a:gamma/>
                      <a:shade val="0"/>
                      <a:invGamma/>
                    </a:srgbClr>
                  </a:gs>
                  <a:gs pos="100000">
                    <a:srgbClr val="E35E23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87247" name="Oval 207"/>
              <p:cNvSpPr>
                <a:spLocks noChangeArrowheads="1"/>
              </p:cNvSpPr>
              <p:nvPr/>
            </p:nvSpPr>
            <p:spPr bwMode="gray">
              <a:xfrm>
                <a:off x="2337" y="1939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87248" name="Oval 208"/>
              <p:cNvSpPr>
                <a:spLocks noChangeArrowheads="1"/>
              </p:cNvSpPr>
              <p:nvPr/>
            </p:nvSpPr>
            <p:spPr bwMode="gray">
              <a:xfrm>
                <a:off x="2337" y="1939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rgbClr val="E35E23"/>
                  </a:gs>
                  <a:gs pos="100000">
                    <a:srgbClr val="E35E23">
                      <a:gamma/>
                      <a:shade val="48627"/>
                      <a:invGamma/>
                    </a:srgb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</p:grpSp>
        <p:sp>
          <p:nvSpPr>
            <p:cNvPr id="87249" name="Line 209"/>
            <p:cNvSpPr>
              <a:spLocks noChangeShapeType="1"/>
            </p:cNvSpPr>
            <p:nvPr/>
          </p:nvSpPr>
          <p:spPr bwMode="auto">
            <a:xfrm>
              <a:off x="874" y="3688"/>
              <a:ext cx="2064" cy="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87250" name="Group 210"/>
            <p:cNvGrpSpPr>
              <a:grpSpLocks/>
            </p:cNvGrpSpPr>
            <p:nvPr/>
          </p:nvGrpSpPr>
          <p:grpSpPr bwMode="auto">
            <a:xfrm>
              <a:off x="692" y="3793"/>
              <a:ext cx="240" cy="240"/>
              <a:chOff x="2078" y="1680"/>
              <a:chExt cx="1615" cy="1615"/>
            </a:xfrm>
          </p:grpSpPr>
          <p:sp>
            <p:nvSpPr>
              <p:cNvPr id="87251" name="Oval 211"/>
              <p:cNvSpPr>
                <a:spLocks noChangeArrowheads="1"/>
              </p:cNvSpPr>
              <p:nvPr/>
            </p:nvSpPr>
            <p:spPr bwMode="gray">
              <a:xfrm>
                <a:off x="2078" y="1680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5715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7252" name="Oval 212"/>
              <p:cNvSpPr>
                <a:spLocks noChangeArrowheads="1"/>
              </p:cNvSpPr>
              <p:nvPr/>
            </p:nvSpPr>
            <p:spPr bwMode="gray">
              <a:xfrm>
                <a:off x="2170" y="1771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7253" name="Oval 213"/>
              <p:cNvSpPr>
                <a:spLocks noChangeArrowheads="1"/>
              </p:cNvSpPr>
              <p:nvPr/>
            </p:nvSpPr>
            <p:spPr bwMode="gray">
              <a:xfrm>
                <a:off x="2254" y="1856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87254" name="Oval 214"/>
              <p:cNvSpPr>
                <a:spLocks noChangeArrowheads="1"/>
              </p:cNvSpPr>
              <p:nvPr/>
            </p:nvSpPr>
            <p:spPr bwMode="gray">
              <a:xfrm>
                <a:off x="2254" y="1856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FFCC00">
                      <a:gamma/>
                      <a:shade val="0"/>
                      <a:invGamma/>
                    </a:srgbClr>
                  </a:gs>
                  <a:gs pos="100000">
                    <a:srgbClr val="FFCC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87255" name="Oval 215"/>
              <p:cNvSpPr>
                <a:spLocks noChangeArrowheads="1"/>
              </p:cNvSpPr>
              <p:nvPr/>
            </p:nvSpPr>
            <p:spPr bwMode="gray">
              <a:xfrm>
                <a:off x="2337" y="1939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87256" name="Oval 216"/>
              <p:cNvSpPr>
                <a:spLocks noChangeArrowheads="1"/>
              </p:cNvSpPr>
              <p:nvPr/>
            </p:nvSpPr>
            <p:spPr bwMode="gray">
              <a:xfrm>
                <a:off x="2337" y="1939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FFCC00">
                      <a:gamma/>
                      <a:shade val="48627"/>
                      <a:invGamma/>
                    </a:srgb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</p:grpSp>
        <p:sp>
          <p:nvSpPr>
            <p:cNvPr id="87257" name="Line 217"/>
            <p:cNvSpPr>
              <a:spLocks noChangeShapeType="1"/>
            </p:cNvSpPr>
            <p:nvPr/>
          </p:nvSpPr>
          <p:spPr bwMode="auto">
            <a:xfrm>
              <a:off x="919" y="3974"/>
              <a:ext cx="2064" cy="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72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72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7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7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Company  Logo</a:t>
            </a:r>
          </a:p>
        </p:txBody>
      </p:sp>
      <p:sp>
        <p:nvSpPr>
          <p:cNvPr id="7" name="Дата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/>
              <a:t>www.themegallery.com</a:t>
            </a:r>
          </a:p>
        </p:txBody>
      </p:sp>
      <p:sp>
        <p:nvSpPr>
          <p:cNvPr id="113675" name="Rectangle 11"/>
          <p:cNvSpPr>
            <a:spLocks noGrp="1" noChangeArrowheads="1"/>
          </p:cNvSpPr>
          <p:nvPr>
            <p:ph type="title"/>
          </p:nvPr>
        </p:nvSpPr>
        <p:spPr>
          <a:xfrm>
            <a:off x="468313" y="122238"/>
            <a:ext cx="7227887" cy="563562"/>
          </a:xfrm>
        </p:spPr>
        <p:txBody>
          <a:bodyPr/>
          <a:lstStyle/>
          <a:p>
            <a:r>
              <a:rPr 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>Полынь</a:t>
            </a:r>
            <a:r>
              <a:rPr lang="ru-RU"/>
              <a:t> </a:t>
            </a:r>
          </a:p>
        </p:txBody>
      </p:sp>
      <p:pic>
        <p:nvPicPr>
          <p:cNvPr id="113671" name="Picture 7" descr="полынь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692150"/>
            <a:ext cx="3743325" cy="5976938"/>
          </a:xfrm>
          <a:prstGeom prst="rect">
            <a:avLst/>
          </a:prstGeom>
          <a:noFill/>
        </p:spPr>
      </p:pic>
      <p:pic>
        <p:nvPicPr>
          <p:cNvPr id="113672" name="Picture 8" descr="полынь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638" y="692150"/>
            <a:ext cx="4537075" cy="5976938"/>
          </a:xfrm>
          <a:prstGeom prst="rect">
            <a:avLst/>
          </a:prstGeom>
          <a:noFill/>
        </p:spPr>
      </p:pic>
      <p:pic>
        <p:nvPicPr>
          <p:cNvPr id="113673" name="Picture 9" descr="НАЗАД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70850" y="6472238"/>
            <a:ext cx="1181100" cy="485775"/>
          </a:xfrm>
          <a:prstGeom prst="rect">
            <a:avLst/>
          </a:prstGeom>
          <a:noFill/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Company  Logo</a:t>
            </a:r>
          </a:p>
        </p:txBody>
      </p:sp>
      <p:sp>
        <p:nvSpPr>
          <p:cNvPr id="11" name="Дата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/>
              <a:t>www.themegallery.com</a:t>
            </a:r>
          </a:p>
        </p:txBody>
      </p:sp>
      <p:pic>
        <p:nvPicPr>
          <p:cNvPr id="117765" name="Picture 5" descr="0_5017_4382874e_ori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2924175"/>
            <a:ext cx="8280400" cy="3933825"/>
          </a:xfrm>
          <a:prstGeom prst="rect">
            <a:avLst/>
          </a:prstGeom>
          <a:noFill/>
        </p:spPr>
      </p:pic>
      <p:pic>
        <p:nvPicPr>
          <p:cNvPr id="117767" name="Picture 7" descr="средиземноморь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765175"/>
            <a:ext cx="4176713" cy="2368550"/>
          </a:xfrm>
          <a:prstGeom prst="rect">
            <a:avLst/>
          </a:prstGeom>
          <a:noFill/>
        </p:spPr>
      </p:pic>
      <p:pic>
        <p:nvPicPr>
          <p:cNvPr id="117768" name="Picture 8" descr="кавка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8313" y="765175"/>
            <a:ext cx="4175125" cy="2366963"/>
          </a:xfrm>
          <a:prstGeom prst="rect">
            <a:avLst/>
          </a:prstGeom>
          <a:noFill/>
        </p:spPr>
      </p:pic>
      <p:sp>
        <p:nvSpPr>
          <p:cNvPr id="117769" name="Text Box 9"/>
          <p:cNvSpPr txBox="1">
            <a:spLocks noChangeArrowheads="1"/>
          </p:cNvSpPr>
          <p:nvPr/>
        </p:nvSpPr>
        <p:spPr bwMode="auto">
          <a:xfrm>
            <a:off x="5076825" y="2740025"/>
            <a:ext cx="3208338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500" i="1">
                <a:effectLst>
                  <a:outerShdw blurRad="38100" dist="38100" dir="2700000" algn="tl">
                    <a:srgbClr val="C0C0C0"/>
                  </a:outerShdw>
                </a:effectLst>
              </a:rPr>
              <a:t>Средиземноморье </a:t>
            </a:r>
          </a:p>
        </p:txBody>
      </p:sp>
      <p:sp>
        <p:nvSpPr>
          <p:cNvPr id="117770" name="Text Box 10"/>
          <p:cNvSpPr txBox="1">
            <a:spLocks noChangeArrowheads="1"/>
          </p:cNvSpPr>
          <p:nvPr/>
        </p:nvSpPr>
        <p:spPr bwMode="auto">
          <a:xfrm>
            <a:off x="1835150" y="2740025"/>
            <a:ext cx="1246188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500" i="1">
                <a:effectLst>
                  <a:outerShdw blurRad="38100" dist="38100" dir="2700000" algn="tl">
                    <a:srgbClr val="C0C0C0"/>
                  </a:outerShdw>
                </a:effectLst>
              </a:rPr>
              <a:t>Кавказ</a:t>
            </a:r>
          </a:p>
        </p:txBody>
      </p:sp>
      <p:sp>
        <p:nvSpPr>
          <p:cNvPr id="117771" name="Text Box 11"/>
          <p:cNvSpPr txBox="1">
            <a:spLocks noChangeArrowheads="1"/>
          </p:cNvSpPr>
          <p:nvPr/>
        </p:nvSpPr>
        <p:spPr bwMode="auto">
          <a:xfrm>
            <a:off x="1979613" y="6411913"/>
            <a:ext cx="5230812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500" i="1">
                <a:effectLst>
                  <a:outerShdw blurRad="38100" dist="38100" dir="2700000" algn="tl">
                    <a:srgbClr val="C0C0C0"/>
                  </a:outerShdw>
                </a:effectLst>
              </a:rPr>
              <a:t>Сухие предгорья Средней Азии</a:t>
            </a:r>
          </a:p>
        </p:txBody>
      </p:sp>
      <p:pic>
        <p:nvPicPr>
          <p:cNvPr id="117772" name="Picture 12" descr="НАЗАД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70850" y="6472238"/>
            <a:ext cx="1181100" cy="485775"/>
          </a:xfrm>
          <a:prstGeom prst="rect">
            <a:avLst/>
          </a:prstGeom>
          <a:noFill/>
        </p:spPr>
      </p:pic>
      <p:sp>
        <p:nvSpPr>
          <p:cNvPr id="117773" name="Rectangle 13"/>
          <p:cNvSpPr>
            <a:spLocks noGrp="1" noChangeArrowheads="1"/>
          </p:cNvSpPr>
          <p:nvPr>
            <p:ph type="title"/>
          </p:nvPr>
        </p:nvSpPr>
        <p:spPr>
          <a:xfrm>
            <a:off x="468313" y="122238"/>
            <a:ext cx="7227887" cy="563562"/>
          </a:xfrm>
        </p:spPr>
        <p:txBody>
          <a:bodyPr/>
          <a:lstStyle/>
          <a:p>
            <a:r>
              <a:rPr 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>Места обитания сложноцветных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Company  Logo</a:t>
            </a:r>
          </a:p>
        </p:txBody>
      </p:sp>
      <p:sp>
        <p:nvSpPr>
          <p:cNvPr id="7" name="Дата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/>
              <a:t>www.themegallery.com</a:t>
            </a:r>
          </a:p>
        </p:txBody>
      </p:sp>
      <p:sp>
        <p:nvSpPr>
          <p:cNvPr id="120841" name="Rectangle 9"/>
          <p:cNvSpPr>
            <a:spLocks noGrp="1" noChangeArrowheads="1"/>
          </p:cNvSpPr>
          <p:nvPr>
            <p:ph type="title"/>
          </p:nvPr>
        </p:nvSpPr>
        <p:spPr>
          <a:xfrm>
            <a:off x="468313" y="122238"/>
            <a:ext cx="7227887" cy="563562"/>
          </a:xfrm>
        </p:spPr>
        <p:txBody>
          <a:bodyPr/>
          <a:lstStyle/>
          <a:p>
            <a:r>
              <a:rPr 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>Лопух (</a:t>
            </a: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</a:rPr>
              <a:t>Aretium</a:t>
            </a:r>
            <a:r>
              <a:rPr 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</a:p>
        </p:txBody>
      </p:sp>
      <p:pic>
        <p:nvPicPr>
          <p:cNvPr id="120837" name="Picture 5" descr="лопух1"/>
          <p:cNvPicPr>
            <a:picLocks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765175"/>
            <a:ext cx="8280400" cy="6119813"/>
          </a:xfrm>
          <a:noFill/>
          <a:ln/>
        </p:spPr>
      </p:pic>
      <p:pic>
        <p:nvPicPr>
          <p:cNvPr id="120838" name="Picture 6" descr="Лопух малый"/>
          <p:cNvPicPr>
            <a:picLocks noChangeAspect="1" noChangeArrowheads="1"/>
          </p:cNvPicPr>
          <p:nvPr/>
        </p:nvPicPr>
        <p:blipFill>
          <a:blip r:embed="rId3" cstate="print">
            <a:lum bright="18000"/>
          </a:blip>
          <a:srcRect l="18564"/>
          <a:stretch>
            <a:fillRect/>
          </a:stretch>
        </p:blipFill>
        <p:spPr bwMode="auto">
          <a:xfrm>
            <a:off x="6227763" y="765175"/>
            <a:ext cx="2520950" cy="232092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20839" name="Picture 7" descr="НАЗАД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70850" y="6472238"/>
            <a:ext cx="1181100" cy="485775"/>
          </a:xfrm>
          <a:prstGeom prst="rect">
            <a:avLst/>
          </a:prstGeom>
          <a:noFill/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Company  Logo</a:t>
            </a:r>
          </a:p>
        </p:txBody>
      </p:sp>
      <p:sp>
        <p:nvSpPr>
          <p:cNvPr id="6" name="Дата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/>
              <a:t>www.themegallery.com</a:t>
            </a:r>
          </a:p>
        </p:txBody>
      </p:sp>
      <p:sp>
        <p:nvSpPr>
          <p:cNvPr id="122888" name="Rectangle 8"/>
          <p:cNvSpPr>
            <a:spLocks noGrp="1" noChangeArrowheads="1"/>
          </p:cNvSpPr>
          <p:nvPr>
            <p:ph type="title"/>
          </p:nvPr>
        </p:nvSpPr>
        <p:spPr>
          <a:xfrm>
            <a:off x="468313" y="122238"/>
            <a:ext cx="7227887" cy="563562"/>
          </a:xfrm>
        </p:spPr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</a:rPr>
              <a:t>Chamomilla</a:t>
            </a:r>
            <a:r>
              <a:rPr 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> (ромашка)</a:t>
            </a:r>
          </a:p>
        </p:txBody>
      </p:sp>
      <p:pic>
        <p:nvPicPr>
          <p:cNvPr id="122885" name="Picture 5" descr="ромашка"/>
          <p:cNvPicPr>
            <a:picLocks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765175"/>
            <a:ext cx="8280400" cy="5903913"/>
          </a:xfrm>
          <a:noFill/>
          <a:ln/>
        </p:spPr>
      </p:pic>
      <p:pic>
        <p:nvPicPr>
          <p:cNvPr id="122887" name="Picture 7" descr="НАЗАД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70850" y="6472238"/>
            <a:ext cx="1181100" cy="485775"/>
          </a:xfrm>
          <a:prstGeom prst="rect">
            <a:avLst/>
          </a:prstGeom>
          <a:noFill/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Company  Logo</a:t>
            </a:r>
          </a:p>
        </p:txBody>
      </p:sp>
      <p:sp>
        <p:nvSpPr>
          <p:cNvPr id="6" name="Дата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/>
              <a:t>www.themegallery.com</a:t>
            </a:r>
          </a:p>
        </p:txBody>
      </p:sp>
      <p:sp>
        <p:nvSpPr>
          <p:cNvPr id="124936" name="Rectangle 8"/>
          <p:cNvSpPr>
            <a:spLocks noGrp="1" noChangeArrowheads="1"/>
          </p:cNvSpPr>
          <p:nvPr>
            <p:ph type="title"/>
          </p:nvPr>
        </p:nvSpPr>
        <p:spPr>
          <a:xfrm>
            <a:off x="539750" y="122238"/>
            <a:ext cx="7156450" cy="563562"/>
          </a:xfrm>
        </p:spPr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</a:rPr>
              <a:t>Cirsium</a:t>
            </a:r>
            <a:r>
              <a:rPr 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> (бодяк)</a:t>
            </a:r>
          </a:p>
        </p:txBody>
      </p:sp>
      <p:pic>
        <p:nvPicPr>
          <p:cNvPr id="124933" name="Picture 5" descr="бодяк"/>
          <p:cNvPicPr>
            <a:picLocks noChangeAspect="1" noChangeArrowheads="1"/>
          </p:cNvPicPr>
          <p:nvPr>
            <p:ph idx="4294967295"/>
          </p:nvPr>
        </p:nvPicPr>
        <p:blipFill>
          <a:blip r:embed="rId2" cstate="print"/>
          <a:srcRect t="1964" b="40915"/>
          <a:stretch>
            <a:fillRect/>
          </a:stretch>
        </p:blipFill>
        <p:spPr bwMode="auto">
          <a:xfrm>
            <a:off x="468313" y="792163"/>
            <a:ext cx="8280400" cy="5876925"/>
          </a:xfrm>
          <a:noFill/>
          <a:ln/>
        </p:spPr>
      </p:pic>
      <p:pic>
        <p:nvPicPr>
          <p:cNvPr id="124935" name="Picture 7" descr="НАЗАД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70850" y="6472238"/>
            <a:ext cx="1181100" cy="485775"/>
          </a:xfrm>
          <a:prstGeom prst="rect">
            <a:avLst/>
          </a:prstGeom>
          <a:noFill/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Company  Logo</a:t>
            </a:r>
          </a:p>
        </p:txBody>
      </p:sp>
      <p:sp>
        <p:nvSpPr>
          <p:cNvPr id="7" name="Дата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/>
              <a:t>www.themegallery.com</a:t>
            </a:r>
          </a:p>
        </p:txBody>
      </p:sp>
      <p:sp>
        <p:nvSpPr>
          <p:cNvPr id="126985" name="Rectangle 9"/>
          <p:cNvSpPr>
            <a:spLocks noGrp="1" noChangeArrowheads="1"/>
          </p:cNvSpPr>
          <p:nvPr>
            <p:ph type="title"/>
          </p:nvPr>
        </p:nvSpPr>
        <p:spPr>
          <a:xfrm>
            <a:off x="468313" y="122238"/>
            <a:ext cx="7227887" cy="563562"/>
          </a:xfrm>
        </p:spPr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</a:rPr>
              <a:t>Carduus </a:t>
            </a:r>
            <a:r>
              <a:rPr 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>(чертополох)</a:t>
            </a:r>
          </a:p>
        </p:txBody>
      </p:sp>
      <p:pic>
        <p:nvPicPr>
          <p:cNvPr id="126982" name="Picture 6" descr="Чертополох курчавый1"/>
          <p:cNvPicPr>
            <a:picLocks noChangeAspect="1" noChangeArrowheads="1"/>
          </p:cNvPicPr>
          <p:nvPr/>
        </p:nvPicPr>
        <p:blipFill>
          <a:blip r:embed="rId2" cstate="print"/>
          <a:srcRect t="17500" b="12024"/>
          <a:stretch>
            <a:fillRect/>
          </a:stretch>
        </p:blipFill>
        <p:spPr bwMode="auto">
          <a:xfrm>
            <a:off x="468313" y="765175"/>
            <a:ext cx="8280400" cy="6119813"/>
          </a:xfrm>
          <a:prstGeom prst="rect">
            <a:avLst/>
          </a:prstGeom>
          <a:noFill/>
        </p:spPr>
      </p:pic>
      <p:pic>
        <p:nvPicPr>
          <p:cNvPr id="126981" name="Picture 5" descr="Чертополох курчавый2"/>
          <p:cNvPicPr>
            <a:picLocks noChangeAspect="1" noChangeArrowheads="1"/>
          </p:cNvPicPr>
          <p:nvPr/>
        </p:nvPicPr>
        <p:blipFill>
          <a:blip r:embed="rId3" cstate="print"/>
          <a:srcRect t="2637" b="9605"/>
          <a:stretch>
            <a:fillRect/>
          </a:stretch>
        </p:blipFill>
        <p:spPr bwMode="auto">
          <a:xfrm>
            <a:off x="6049963" y="765175"/>
            <a:ext cx="2698750" cy="2376488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26983" name="Picture 7" descr="НАЗАД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70850" y="6472238"/>
            <a:ext cx="1181100" cy="485775"/>
          </a:xfrm>
          <a:prstGeom prst="rect">
            <a:avLst/>
          </a:prstGeom>
          <a:noFill/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Company  Logo</a:t>
            </a:r>
          </a:p>
        </p:txBody>
      </p:sp>
      <p:sp>
        <p:nvSpPr>
          <p:cNvPr id="7" name="Дата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/>
              <a:t>www.themegallery.com</a:t>
            </a:r>
          </a:p>
        </p:txBody>
      </p:sp>
      <p:sp>
        <p:nvSpPr>
          <p:cNvPr id="129033" name="Rectangle 9"/>
          <p:cNvSpPr>
            <a:spLocks noGrp="1" noChangeArrowheads="1"/>
          </p:cNvSpPr>
          <p:nvPr>
            <p:ph type="title"/>
          </p:nvPr>
        </p:nvSpPr>
        <p:spPr>
          <a:xfrm>
            <a:off x="468313" y="122238"/>
            <a:ext cx="7227887" cy="563562"/>
          </a:xfrm>
        </p:spPr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</a:rPr>
              <a:t>Bidens trpartita </a:t>
            </a:r>
            <a:r>
              <a:rPr 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>(череда)</a:t>
            </a:r>
          </a:p>
        </p:txBody>
      </p:sp>
      <p:pic>
        <p:nvPicPr>
          <p:cNvPr id="129029" name="Picture 5" descr="череда2"/>
          <p:cNvPicPr>
            <a:picLocks noChangeAspect="1" noChangeArrowheads="1"/>
          </p:cNvPicPr>
          <p:nvPr/>
        </p:nvPicPr>
        <p:blipFill>
          <a:blip r:embed="rId2" cstate="print"/>
          <a:srcRect l="23647" r="33409"/>
          <a:stretch>
            <a:fillRect/>
          </a:stretch>
        </p:blipFill>
        <p:spPr bwMode="auto">
          <a:xfrm>
            <a:off x="4822825" y="765175"/>
            <a:ext cx="3927475" cy="6119813"/>
          </a:xfrm>
          <a:prstGeom prst="rect">
            <a:avLst/>
          </a:prstGeom>
          <a:noFill/>
        </p:spPr>
      </p:pic>
      <p:pic>
        <p:nvPicPr>
          <p:cNvPr id="129030" name="Picture 6" descr="череда"/>
          <p:cNvPicPr>
            <a:picLocks noChangeAspect="1" noChangeArrowheads="1"/>
          </p:cNvPicPr>
          <p:nvPr/>
        </p:nvPicPr>
        <p:blipFill>
          <a:blip r:embed="rId3" cstate="print"/>
          <a:srcRect b="11594"/>
          <a:stretch>
            <a:fillRect/>
          </a:stretch>
        </p:blipFill>
        <p:spPr bwMode="auto">
          <a:xfrm>
            <a:off x="468313" y="765175"/>
            <a:ext cx="4733925" cy="6119813"/>
          </a:xfrm>
          <a:prstGeom prst="rect">
            <a:avLst/>
          </a:prstGeom>
          <a:noFill/>
        </p:spPr>
      </p:pic>
      <p:pic>
        <p:nvPicPr>
          <p:cNvPr id="129032" name="Picture 8" descr="НАЗАД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70850" y="6472238"/>
            <a:ext cx="1181100" cy="485775"/>
          </a:xfrm>
          <a:prstGeom prst="rect">
            <a:avLst/>
          </a:prstGeom>
          <a:noFill/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Company  Logo</a:t>
            </a:r>
          </a:p>
        </p:txBody>
      </p:sp>
      <p:sp>
        <p:nvSpPr>
          <p:cNvPr id="7" name="Дата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/>
              <a:t>www.themegallery.com</a:t>
            </a:r>
          </a:p>
        </p:txBody>
      </p:sp>
      <p:pic>
        <p:nvPicPr>
          <p:cNvPr id="131077" name="Picture 5" descr="цикорий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765175"/>
            <a:ext cx="5140325" cy="6119813"/>
          </a:xfrm>
          <a:prstGeom prst="rect">
            <a:avLst/>
          </a:prstGeom>
          <a:noFill/>
        </p:spPr>
      </p:pic>
      <p:pic>
        <p:nvPicPr>
          <p:cNvPr id="131078" name="Picture 6" descr="цикорий 2"/>
          <p:cNvPicPr>
            <a:picLocks noChangeAspect="1" noChangeArrowheads="1"/>
          </p:cNvPicPr>
          <p:nvPr/>
        </p:nvPicPr>
        <p:blipFill>
          <a:blip r:embed="rId3" cstate="print"/>
          <a:srcRect b="9152"/>
          <a:stretch>
            <a:fillRect/>
          </a:stretch>
        </p:blipFill>
        <p:spPr bwMode="auto">
          <a:xfrm>
            <a:off x="5340350" y="765175"/>
            <a:ext cx="3440113" cy="6119813"/>
          </a:xfrm>
          <a:prstGeom prst="rect">
            <a:avLst/>
          </a:prstGeom>
          <a:noFill/>
        </p:spPr>
      </p:pic>
      <p:pic>
        <p:nvPicPr>
          <p:cNvPr id="131080" name="Picture 8" descr="НАЗАД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70850" y="6472238"/>
            <a:ext cx="1181100" cy="485775"/>
          </a:xfrm>
          <a:prstGeom prst="rect">
            <a:avLst/>
          </a:prstGeom>
          <a:noFill/>
        </p:spPr>
      </p:pic>
      <p:sp>
        <p:nvSpPr>
          <p:cNvPr id="131081" name="Rectangle 9"/>
          <p:cNvSpPr>
            <a:spLocks noGrp="1" noChangeArrowheads="1"/>
          </p:cNvSpPr>
          <p:nvPr>
            <p:ph type="title"/>
          </p:nvPr>
        </p:nvSpPr>
        <p:spPr>
          <a:xfrm>
            <a:off x="468313" y="122238"/>
            <a:ext cx="7227887" cy="563562"/>
          </a:xfrm>
        </p:spPr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</a:rPr>
              <a:t>Cichorium intybus</a:t>
            </a:r>
            <a:r>
              <a:rPr 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> (цикорий).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Company  Logo</a:t>
            </a:r>
          </a:p>
        </p:txBody>
      </p:sp>
      <p:sp>
        <p:nvSpPr>
          <p:cNvPr id="15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/>
              <a:t>www.themegallery.com</a:t>
            </a:r>
          </a:p>
        </p:txBody>
      </p:sp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22238"/>
            <a:ext cx="7227887" cy="563562"/>
          </a:xfrm>
        </p:spPr>
        <p:txBody>
          <a:bodyPr/>
          <a:lstStyle/>
          <a:p>
            <a:endParaRPr lang="ru-RU"/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4149" name="Rectangle 5"/>
          <p:cNvSpPr>
            <a:spLocks noChangeArrowheads="1"/>
          </p:cNvSpPr>
          <p:nvPr/>
        </p:nvSpPr>
        <p:spPr bwMode="auto">
          <a:xfrm>
            <a:off x="3143250" y="2000250"/>
            <a:ext cx="28575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34163" name="Group 19"/>
          <p:cNvGraphicFramePr>
            <a:graphicFrameLocks noGrp="1"/>
          </p:cNvGraphicFramePr>
          <p:nvPr/>
        </p:nvGraphicFramePr>
        <p:xfrm>
          <a:off x="5940425" y="908050"/>
          <a:ext cx="2808288" cy="5882640"/>
        </p:xfrm>
        <a:graphic>
          <a:graphicData uri="http://schemas.openxmlformats.org/drawingml/2006/table">
            <a:tbl>
              <a:tblPr/>
              <a:tblGrid>
                <a:gridCol w="2808288"/>
              </a:tblGrid>
              <a:tr h="5761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Подсолнечник однолетний (Helianthus annuus).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/>
                      </a:r>
                      <a:b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ru-RU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— часть соцветия корзинки в продольном разрезе;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— срединный цветок в продольном разрезе; </a:t>
                      </a:r>
                      <a:r>
                        <a:rPr kumimoji="0" lang="ru-RU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— плод;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— плод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в продольном разрезе (</a:t>
                      </a:r>
                      <a:r>
                        <a:rPr kumimoji="0" lang="ru-RU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а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— листочки обертки, </a:t>
                      </a:r>
                      <a:r>
                        <a:rPr kumimoji="0" lang="ru-RU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б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— прицветник отдельного цветка, </a:t>
                      </a:r>
                      <a:r>
                        <a:rPr kumimoji="0" lang="ru-RU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в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— краевой цветок, </a:t>
                      </a:r>
                      <a:r>
                        <a:rPr kumimoji="0" lang="ru-RU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г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— срединные цветки).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34161" name="Rectangle 17"/>
          <p:cNvSpPr>
            <a:spLocks noChangeArrowheads="1"/>
          </p:cNvSpPr>
          <p:nvPr/>
        </p:nvSpPr>
        <p:spPr bwMode="auto">
          <a:xfrm>
            <a:off x="539750" y="6308725"/>
            <a:ext cx="8135938" cy="215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134148" name="Picture 4" descr="Подсолнечник однолетний (Helianthus annuus)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468313" y="908050"/>
            <a:ext cx="5543550" cy="5688013"/>
          </a:xfrm>
          <a:prstGeom prst="rect">
            <a:avLst/>
          </a:prstGeom>
          <a:noFill/>
        </p:spPr>
      </p:pic>
      <p:pic>
        <p:nvPicPr>
          <p:cNvPr id="134164" name="Picture 20" descr="НАЗАД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70850" y="6472238"/>
            <a:ext cx="1181100" cy="485775"/>
          </a:xfrm>
          <a:prstGeom prst="rect">
            <a:avLst/>
          </a:prstGeom>
          <a:noFill/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Company  Logo</a:t>
            </a:r>
          </a:p>
        </p:txBody>
      </p:sp>
      <p:sp>
        <p:nvSpPr>
          <p:cNvPr id="6" name="Дата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/>
              <a:t>www.themegallery.com</a:t>
            </a:r>
          </a:p>
        </p:txBody>
      </p:sp>
      <p:sp>
        <p:nvSpPr>
          <p:cNvPr id="135176" name="Rectangle 8"/>
          <p:cNvSpPr>
            <a:spLocks noGrp="1" noChangeArrowheads="1"/>
          </p:cNvSpPr>
          <p:nvPr>
            <p:ph type="title"/>
          </p:nvPr>
        </p:nvSpPr>
        <p:spPr>
          <a:xfrm>
            <a:off x="468313" y="122238"/>
            <a:ext cx="7227887" cy="563562"/>
          </a:xfrm>
        </p:spPr>
        <p:txBody>
          <a:bodyPr/>
          <a:lstStyle/>
          <a:p>
            <a:r>
              <a:rPr 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>Одуванчик (Taraxacum)</a:t>
            </a:r>
          </a:p>
        </p:txBody>
      </p:sp>
      <p:pic>
        <p:nvPicPr>
          <p:cNvPr id="135173" name="Picture 5" descr="одуванчик спелый"/>
          <p:cNvPicPr>
            <a:picLocks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668338"/>
            <a:ext cx="8280400" cy="6216650"/>
          </a:xfrm>
          <a:noFill/>
          <a:ln/>
        </p:spPr>
      </p:pic>
      <p:pic>
        <p:nvPicPr>
          <p:cNvPr id="135175" name="Picture 7" descr="НАЗАД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70850" y="6472238"/>
            <a:ext cx="1181100" cy="485775"/>
          </a:xfrm>
          <a:prstGeom prst="rect">
            <a:avLst/>
          </a:prstGeom>
          <a:noFill/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Company  Logo</a:t>
            </a:r>
          </a:p>
        </p:txBody>
      </p:sp>
      <p:sp>
        <p:nvSpPr>
          <p:cNvPr id="13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/>
              <a:t>www.themegallery.com</a:t>
            </a:r>
          </a:p>
        </p:txBody>
      </p:sp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22238"/>
            <a:ext cx="7227887" cy="563562"/>
          </a:xfrm>
        </p:spPr>
        <p:txBody>
          <a:bodyPr/>
          <a:lstStyle/>
          <a:p>
            <a:r>
              <a:rPr lang="ru-RU" i="0"/>
              <a:t>Систематическое положение</a:t>
            </a:r>
            <a:endParaRPr lang="en-US" i="0"/>
          </a:p>
        </p:txBody>
      </p:sp>
      <p:sp>
        <p:nvSpPr>
          <p:cNvPr id="81986" name="Rectangle 66"/>
          <p:cNvSpPr>
            <a:spLocks noChangeArrowheads="1"/>
          </p:cNvSpPr>
          <p:nvPr/>
        </p:nvSpPr>
        <p:spPr bwMode="auto">
          <a:xfrm>
            <a:off x="539750" y="6308725"/>
            <a:ext cx="8135938" cy="215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82026" name="Group 106"/>
          <p:cNvGraphicFramePr>
            <a:graphicFrameLocks noGrp="1"/>
          </p:cNvGraphicFramePr>
          <p:nvPr>
            <p:ph type="tbl" idx="1"/>
          </p:nvPr>
        </p:nvGraphicFramePr>
        <p:xfrm>
          <a:off x="684213" y="981075"/>
          <a:ext cx="7948612" cy="5638800"/>
        </p:xfrm>
        <a:graphic>
          <a:graphicData uri="http://schemas.openxmlformats.org/drawingml/2006/table">
            <a:tbl>
              <a:tblPr/>
              <a:tblGrid>
                <a:gridCol w="2519362"/>
                <a:gridCol w="5429250"/>
              </a:tblGrid>
              <a:tr h="4921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Царство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Отдел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Класс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Подкласс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Порядок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Семейство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Подсемейство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Род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Вид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Род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Вид</a:t>
                      </a:r>
                      <a:endParaRPr kumimoji="0" lang="ru-RU" altLang="ko-K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ko-K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Подсемейство</a:t>
                      </a:r>
                      <a:r>
                        <a:rPr kumimoji="0" lang="ru-RU" altLang="ko-K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Растение </a:t>
                      </a:r>
                      <a:r>
                        <a:rPr kumimoji="0" lang="ru-RU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5AAB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</a:rPr>
                        <a:t>(</a:t>
                      </a:r>
                      <a:r>
                        <a:rPr kumimoji="0" lang="en-US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5AAB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</a:rPr>
                        <a:t>Plantae</a:t>
                      </a:r>
                      <a:r>
                        <a:rPr kumimoji="0" lang="ru-RU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5AAB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Покрытосеменные </a:t>
                      </a:r>
                      <a:r>
                        <a:rPr kumimoji="0" lang="ru-RU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5AAB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</a:rPr>
                        <a:t>(</a:t>
                      </a:r>
                      <a:r>
                        <a:rPr kumimoji="0" lang="en-US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5AAB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</a:rPr>
                        <a:t>Magnoliophyta </a:t>
                      </a:r>
                      <a:r>
                        <a:rPr kumimoji="0" lang="ru-RU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5AAB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</a:rPr>
                        <a:t>или </a:t>
                      </a:r>
                      <a:r>
                        <a:rPr kumimoji="0" lang="en-US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5AAB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</a:rPr>
                        <a:t>Angiospermae</a:t>
                      </a:r>
                      <a:r>
                        <a:rPr kumimoji="0" lang="ru-RU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5AAB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Двудольные </a:t>
                      </a:r>
                      <a:r>
                        <a:rPr kumimoji="0" lang="ru-RU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5AAB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</a:rPr>
                        <a:t>(</a:t>
                      </a:r>
                      <a:r>
                        <a:rPr kumimoji="0" lang="en-US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5AAB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</a:rPr>
                        <a:t>Magnoliopsida </a:t>
                      </a:r>
                      <a:r>
                        <a:rPr kumimoji="0" lang="ru-RU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5AAB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</a:rPr>
                        <a:t>или </a:t>
                      </a:r>
                      <a:r>
                        <a:rPr kumimoji="0" lang="en-US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5AAB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</a:rPr>
                        <a:t>Dicotyledones</a:t>
                      </a:r>
                      <a:r>
                        <a:rPr kumimoji="0" lang="ru-RU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5AAB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Сложноцветные или астровые </a:t>
                      </a:r>
                      <a:r>
                        <a:rPr kumimoji="0" lang="ru-RU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5AAB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</a:rPr>
                        <a:t>(</a:t>
                      </a:r>
                      <a:r>
                        <a:rPr kumimoji="0" lang="en-US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5AAB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</a:rPr>
                        <a:t>Asterales</a:t>
                      </a:r>
                      <a:r>
                        <a:rPr kumimoji="0" lang="ru-RU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5AAB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Сростнопыльниковые </a:t>
                      </a:r>
                      <a:r>
                        <a:rPr kumimoji="0" lang="en-US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5AAB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</a:rPr>
                        <a:t>(Synandrae)</a:t>
                      </a:r>
                      <a:endParaRPr kumimoji="0" lang="ru-RU" sz="2000" b="0" i="1" u="none" strike="noStrike" cap="none" normalizeH="0" baseline="0" smtClean="0">
                        <a:ln>
                          <a:noFill/>
                        </a:ln>
                        <a:solidFill>
                          <a:srgbClr val="5AABCC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Verdan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Сложноцветные или астровые </a:t>
                      </a:r>
                      <a:r>
                        <a:rPr kumimoji="0" lang="ru-RU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5AAB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</a:rPr>
                        <a:t>(</a:t>
                      </a:r>
                      <a:r>
                        <a:rPr kumimoji="0" lang="en-US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5AAB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</a:rPr>
                        <a:t>Asteraceae Comrositae</a:t>
                      </a:r>
                      <a:r>
                        <a:rPr kumimoji="0" lang="ru-RU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5AAB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Трубкоцветные </a:t>
                      </a:r>
                      <a:r>
                        <a:rPr kumimoji="0" lang="ru-RU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</a:rPr>
                        <a:t>(</a:t>
                      </a:r>
                      <a:r>
                        <a:rPr kumimoji="0" lang="en-US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</a:rPr>
                        <a:t>Tubuliflorae</a:t>
                      </a:r>
                      <a:r>
                        <a:rPr kumimoji="0" lang="ru-RU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</a:rPr>
                        <a:t>)</a:t>
                      </a:r>
                      <a:endParaRPr kumimoji="0" lang="en-US" sz="20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Verdan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5AAB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</a:rPr>
                        <a:t>Astera</a:t>
                      </a:r>
                      <a:endParaRPr kumimoji="0" lang="ru-RU" sz="2000" b="0" i="1" u="none" strike="noStrike" cap="none" normalizeH="0" baseline="0" smtClean="0">
                        <a:ln>
                          <a:noFill/>
                        </a:ln>
                        <a:solidFill>
                          <a:srgbClr val="5AABCC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Verdan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Ромашка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  <a:r>
                        <a:rPr kumimoji="0" lang="en-US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5AAB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</a:rPr>
                        <a:t>(Matricaria chamomilla)</a:t>
                      </a:r>
                      <a:endParaRPr kumimoji="0" lang="ru-RU" sz="2000" b="0" i="1" u="none" strike="noStrike" cap="none" normalizeH="0" baseline="0" smtClean="0">
                        <a:ln>
                          <a:noFill/>
                        </a:ln>
                        <a:solidFill>
                          <a:srgbClr val="5AABCC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Verdan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Василек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  <a:r>
                        <a:rPr kumimoji="0" lang="en-US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5AAB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</a:rPr>
                        <a:t>(Centaurea)</a:t>
                      </a:r>
                      <a:endParaRPr kumimoji="0" lang="ru-RU" sz="2000" b="0" i="1" u="none" strike="noStrike" cap="none" normalizeH="0" baseline="0" smtClean="0">
                        <a:ln>
                          <a:noFill/>
                        </a:ln>
                        <a:solidFill>
                          <a:srgbClr val="5AABCC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Verdan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Василек синий </a:t>
                      </a:r>
                      <a:r>
                        <a:rPr kumimoji="0" lang="ru-RU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5AAB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</a:rPr>
                        <a:t>(</a:t>
                      </a:r>
                      <a:r>
                        <a:rPr kumimoji="0" lang="en-US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5AAB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</a:rPr>
                        <a:t>Centaurea cyanus</a:t>
                      </a:r>
                      <a:r>
                        <a:rPr kumimoji="0" lang="ru-RU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5AAB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</a:rPr>
                        <a:t>)</a:t>
                      </a:r>
                      <a:endParaRPr kumimoji="0" lang="ru-RU" altLang="ko-KR" sz="2000" b="0" i="1" u="none" strike="noStrike" cap="none" normalizeH="0" baseline="0" smtClean="0">
                        <a:ln>
                          <a:noFill/>
                        </a:ln>
                        <a:solidFill>
                          <a:srgbClr val="5AABCC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Verdan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ko-K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Языкоцветные </a:t>
                      </a:r>
                      <a:r>
                        <a:rPr kumimoji="0" lang="ru-RU" altLang="ko-KR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5AAB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</a:rPr>
                        <a:t>(</a:t>
                      </a:r>
                      <a:r>
                        <a:rPr kumimoji="0" lang="en-US" altLang="ko-KR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5AAB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  <a:ea typeface="굴림" charset="-127"/>
                        </a:rPr>
                        <a:t>Liguliflorae</a:t>
                      </a:r>
                      <a:r>
                        <a:rPr kumimoji="0" lang="ru-RU" altLang="ko-KR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5AAB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</a:rPr>
                        <a:t>) </a:t>
                      </a:r>
                      <a:endParaRPr kumimoji="0" lang="ru-RU" sz="2000" b="0" i="1" u="none" strike="noStrike" cap="none" normalizeH="0" baseline="0" smtClean="0">
                        <a:ln>
                          <a:noFill/>
                        </a:ln>
                        <a:solidFill>
                          <a:srgbClr val="5AABCC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2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2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2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2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2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Company  Logo</a:t>
            </a:r>
          </a:p>
        </p:txBody>
      </p:sp>
      <p:sp>
        <p:nvSpPr>
          <p:cNvPr id="6" name="Дата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/>
              <a:t>www.themegallery.com</a:t>
            </a:r>
          </a:p>
        </p:txBody>
      </p:sp>
      <p:sp>
        <p:nvSpPr>
          <p:cNvPr id="137222" name="Rectangle 6"/>
          <p:cNvSpPr>
            <a:spLocks noGrp="1" noChangeArrowheads="1"/>
          </p:cNvSpPr>
          <p:nvPr>
            <p:ph type="title"/>
          </p:nvPr>
        </p:nvSpPr>
        <p:spPr>
          <a:xfrm>
            <a:off x="468313" y="122238"/>
            <a:ext cx="8064500" cy="563562"/>
          </a:xfrm>
        </p:spPr>
        <p:txBody>
          <a:bodyPr/>
          <a:lstStyle/>
          <a:p>
            <a:r>
              <a:rPr 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>Подсолнечник  (</a:t>
            </a: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</a:rPr>
              <a:t>Helianthus annuus</a:t>
            </a:r>
            <a:r>
              <a:rPr 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</a:p>
        </p:txBody>
      </p:sp>
      <p:pic>
        <p:nvPicPr>
          <p:cNvPr id="137221" name="Picture 5" descr="подсолнечник 1"/>
          <p:cNvPicPr>
            <a:picLocks noChangeAspect="1" noChangeArrowheads="1"/>
          </p:cNvPicPr>
          <p:nvPr>
            <p:ph idx="4294967295"/>
          </p:nvPr>
        </p:nvPicPr>
        <p:blipFill>
          <a:blip r:embed="rId2" cstate="print"/>
          <a:srcRect b="4277"/>
          <a:stretch>
            <a:fillRect/>
          </a:stretch>
        </p:blipFill>
        <p:spPr bwMode="auto">
          <a:xfrm>
            <a:off x="468313" y="765175"/>
            <a:ext cx="8280400" cy="5903913"/>
          </a:xfrm>
          <a:noFill/>
          <a:ln/>
        </p:spPr>
      </p:pic>
      <p:pic>
        <p:nvPicPr>
          <p:cNvPr id="137223" name="Picture 7" descr="НАЗАД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70850" y="6472238"/>
            <a:ext cx="1181100" cy="485775"/>
          </a:xfrm>
          <a:prstGeom prst="rect">
            <a:avLst/>
          </a:prstGeom>
          <a:noFill/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Company  Logo</a:t>
            </a:r>
          </a:p>
        </p:txBody>
      </p:sp>
      <p:sp>
        <p:nvSpPr>
          <p:cNvPr id="6" name="Дата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/>
              <a:t>www.themegallery.com</a:t>
            </a:r>
          </a:p>
        </p:txBody>
      </p:sp>
      <p:sp>
        <p:nvSpPr>
          <p:cNvPr id="139270" name="Rectangle 6"/>
          <p:cNvSpPr>
            <a:spLocks noGrp="1" noChangeArrowheads="1"/>
          </p:cNvSpPr>
          <p:nvPr>
            <p:ph type="title"/>
          </p:nvPr>
        </p:nvSpPr>
        <p:spPr>
          <a:xfrm>
            <a:off x="468313" y="122238"/>
            <a:ext cx="8207375" cy="563562"/>
          </a:xfrm>
        </p:spPr>
        <p:txBody>
          <a:bodyPr/>
          <a:lstStyle/>
          <a:p>
            <a:r>
              <a:rPr 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>Подсолнечник  (</a:t>
            </a: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</a:rPr>
              <a:t>Helianthus annuus</a:t>
            </a:r>
            <a:r>
              <a:rPr 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</a:p>
        </p:txBody>
      </p:sp>
      <p:pic>
        <p:nvPicPr>
          <p:cNvPr id="139269" name="Picture 5" descr="подсолнечник 2"/>
          <p:cNvPicPr>
            <a:picLocks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765175"/>
            <a:ext cx="8280400" cy="6092825"/>
          </a:xfrm>
          <a:noFill/>
          <a:ln/>
        </p:spPr>
      </p:pic>
      <p:pic>
        <p:nvPicPr>
          <p:cNvPr id="139271" name="Picture 7" descr="НАЗАД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70850" y="6472238"/>
            <a:ext cx="1181100" cy="485775"/>
          </a:xfrm>
          <a:prstGeom prst="rect">
            <a:avLst/>
          </a:prstGeom>
          <a:noFill/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Company  Logo</a:t>
            </a:r>
          </a:p>
        </p:txBody>
      </p:sp>
      <p:sp>
        <p:nvSpPr>
          <p:cNvPr id="6" name="Дата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/>
              <a:t>www.themegallery.com</a:t>
            </a:r>
          </a:p>
        </p:txBody>
      </p:sp>
      <p:sp>
        <p:nvSpPr>
          <p:cNvPr id="141321" name="Rectangle 9"/>
          <p:cNvSpPr>
            <a:spLocks noGrp="1" noChangeArrowheads="1"/>
          </p:cNvSpPr>
          <p:nvPr>
            <p:ph type="title"/>
          </p:nvPr>
        </p:nvSpPr>
        <p:spPr>
          <a:xfrm>
            <a:off x="468313" y="122238"/>
            <a:ext cx="7227887" cy="563562"/>
          </a:xfrm>
        </p:spPr>
        <p:txBody>
          <a:bodyPr/>
          <a:lstStyle/>
          <a:p>
            <a:r>
              <a:rPr 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>Нивяник</a:t>
            </a:r>
            <a: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  <p:pic>
        <p:nvPicPr>
          <p:cNvPr id="141317" name="Picture 5" descr="Нивяник"/>
          <p:cNvPicPr>
            <a:picLocks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674688"/>
            <a:ext cx="8280400" cy="6210300"/>
          </a:xfrm>
          <a:noFill/>
          <a:ln/>
        </p:spPr>
      </p:pic>
      <p:pic>
        <p:nvPicPr>
          <p:cNvPr id="141322" name="Picture 10" descr="НАЗАД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70850" y="6472238"/>
            <a:ext cx="1181100" cy="485775"/>
          </a:xfrm>
          <a:prstGeom prst="rect">
            <a:avLst/>
          </a:prstGeom>
          <a:noFill/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Company  Logo</a:t>
            </a:r>
          </a:p>
        </p:txBody>
      </p:sp>
      <p:sp>
        <p:nvSpPr>
          <p:cNvPr id="7" name="Дата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/>
              <a:t>www.themegallery.com</a:t>
            </a:r>
          </a:p>
        </p:txBody>
      </p:sp>
      <p:sp>
        <p:nvSpPr>
          <p:cNvPr id="143367" name="Rectangle 7"/>
          <p:cNvSpPr>
            <a:spLocks noGrp="1" noChangeArrowheads="1"/>
          </p:cNvSpPr>
          <p:nvPr>
            <p:ph type="title"/>
          </p:nvPr>
        </p:nvSpPr>
        <p:spPr>
          <a:xfrm>
            <a:off x="468313" y="122238"/>
            <a:ext cx="7227887" cy="563562"/>
          </a:xfrm>
        </p:spPr>
        <p:txBody>
          <a:bodyPr/>
          <a:lstStyle/>
          <a:p>
            <a:r>
              <a:rPr lang="en-US" sz="2700">
                <a:effectLst>
                  <a:outerShdw blurRad="38100" dist="38100" dir="2700000" algn="tl">
                    <a:srgbClr val="C0C0C0"/>
                  </a:outerShdw>
                </a:effectLst>
              </a:rPr>
              <a:t>Centaure</a:t>
            </a:r>
            <a:r>
              <a:rPr lang="ru-RU" sz="2700">
                <a:effectLst>
                  <a:outerShdw blurRad="38100" dist="38100" dir="2700000" algn="tl">
                    <a:srgbClr val="C0C0C0"/>
                  </a:outerShdw>
                </a:effectLst>
              </a:rPr>
              <a:t> (василек)</a:t>
            </a:r>
          </a:p>
        </p:txBody>
      </p:sp>
      <p:pic>
        <p:nvPicPr>
          <p:cNvPr id="143365" name="Picture 5" descr="василек 2"/>
          <p:cNvPicPr>
            <a:picLocks noChangeAspect="1" noChangeArrowheads="1"/>
          </p:cNvPicPr>
          <p:nvPr/>
        </p:nvPicPr>
        <p:blipFill>
          <a:blip r:embed="rId2" cstate="print"/>
          <a:srcRect r="6148"/>
          <a:stretch>
            <a:fillRect/>
          </a:stretch>
        </p:blipFill>
        <p:spPr bwMode="auto">
          <a:xfrm>
            <a:off x="4724400" y="765175"/>
            <a:ext cx="4024313" cy="5903913"/>
          </a:xfrm>
          <a:prstGeom prst="rect">
            <a:avLst/>
          </a:prstGeom>
          <a:noFill/>
        </p:spPr>
      </p:pic>
      <p:pic>
        <p:nvPicPr>
          <p:cNvPr id="143366" name="Picture 6" descr="василек а разбор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765175"/>
            <a:ext cx="4570412" cy="5903913"/>
          </a:xfrm>
          <a:prstGeom prst="rect">
            <a:avLst/>
          </a:prstGeom>
          <a:noFill/>
        </p:spPr>
      </p:pic>
      <p:pic>
        <p:nvPicPr>
          <p:cNvPr id="143368" name="Picture 8" descr="НАЗАД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70850" y="6472238"/>
            <a:ext cx="1181100" cy="485775"/>
          </a:xfrm>
          <a:prstGeom prst="rect">
            <a:avLst/>
          </a:prstGeom>
          <a:noFill/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Company  Logo</a:t>
            </a:r>
          </a:p>
        </p:txBody>
      </p:sp>
      <p:sp>
        <p:nvSpPr>
          <p:cNvPr id="6" name="Дата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/>
              <a:t>www.themegallery.com</a:t>
            </a:r>
          </a:p>
        </p:txBody>
      </p:sp>
      <p:sp>
        <p:nvSpPr>
          <p:cNvPr id="145414" name="Rectangle 6"/>
          <p:cNvSpPr>
            <a:spLocks noGrp="1" noChangeArrowheads="1"/>
          </p:cNvSpPr>
          <p:nvPr>
            <p:ph type="title"/>
          </p:nvPr>
        </p:nvSpPr>
        <p:spPr>
          <a:xfrm>
            <a:off x="468313" y="122238"/>
            <a:ext cx="7227887" cy="563562"/>
          </a:xfrm>
        </p:spPr>
        <p:txBody>
          <a:bodyPr/>
          <a:lstStyle/>
          <a:p>
            <a:r>
              <a:rPr 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>Мать-и-мачеха</a:t>
            </a:r>
          </a:p>
        </p:txBody>
      </p:sp>
      <p:pic>
        <p:nvPicPr>
          <p:cNvPr id="145413" name="Picture 5" descr="мать и мачеха 2"/>
          <p:cNvPicPr>
            <a:picLocks noChangeAspect="1" noChangeArrowheads="1"/>
          </p:cNvPicPr>
          <p:nvPr>
            <p:ph idx="4294967295"/>
          </p:nvPr>
        </p:nvPicPr>
        <p:blipFill>
          <a:blip r:embed="rId2" cstate="print"/>
          <a:srcRect t="18320" b="2676"/>
          <a:stretch>
            <a:fillRect/>
          </a:stretch>
        </p:blipFill>
        <p:spPr bwMode="auto">
          <a:xfrm>
            <a:off x="468313" y="765175"/>
            <a:ext cx="8280400" cy="6092825"/>
          </a:xfrm>
          <a:noFill/>
          <a:ln/>
        </p:spPr>
      </p:pic>
      <p:pic>
        <p:nvPicPr>
          <p:cNvPr id="145415" name="Picture 7" descr="НАЗАД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70850" y="6472238"/>
            <a:ext cx="1181100" cy="485775"/>
          </a:xfrm>
          <a:prstGeom prst="rect">
            <a:avLst/>
          </a:prstGeom>
          <a:noFill/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Company  Logo</a:t>
            </a:r>
          </a:p>
        </p:txBody>
      </p:sp>
      <p:sp>
        <p:nvSpPr>
          <p:cNvPr id="7" name="Дата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/>
              <a:t>www.themegallery.com</a:t>
            </a:r>
          </a:p>
        </p:txBody>
      </p:sp>
      <p:sp>
        <p:nvSpPr>
          <p:cNvPr id="147464" name="Rectangle 8"/>
          <p:cNvSpPr>
            <a:spLocks noGrp="1" noChangeArrowheads="1"/>
          </p:cNvSpPr>
          <p:nvPr>
            <p:ph type="title"/>
          </p:nvPr>
        </p:nvSpPr>
        <p:spPr>
          <a:xfrm>
            <a:off x="468313" y="122238"/>
            <a:ext cx="7227887" cy="563562"/>
          </a:xfrm>
        </p:spPr>
        <p:txBody>
          <a:bodyPr/>
          <a:lstStyle/>
          <a:p>
            <a:r>
              <a:rPr 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>Кошачья лапка</a:t>
            </a:r>
          </a:p>
        </p:txBody>
      </p:sp>
      <p:pic>
        <p:nvPicPr>
          <p:cNvPr id="147461" name="Picture 5" descr="кошачья лапка 2"/>
          <p:cNvPicPr>
            <a:picLocks noChangeAspect="1" noChangeArrowheads="1"/>
          </p:cNvPicPr>
          <p:nvPr/>
        </p:nvPicPr>
        <p:blipFill>
          <a:blip r:embed="rId2" cstate="print"/>
          <a:srcRect t="5467" r="32755"/>
          <a:stretch>
            <a:fillRect/>
          </a:stretch>
        </p:blipFill>
        <p:spPr bwMode="auto">
          <a:xfrm>
            <a:off x="468313" y="765175"/>
            <a:ext cx="4238625" cy="5903913"/>
          </a:xfrm>
          <a:prstGeom prst="rect">
            <a:avLst/>
          </a:prstGeom>
          <a:noFill/>
        </p:spPr>
      </p:pic>
      <p:pic>
        <p:nvPicPr>
          <p:cNvPr id="147462" name="Picture 6" descr="кошачья лапка1"/>
          <p:cNvPicPr>
            <a:picLocks noChangeAspect="1" noChangeArrowheads="1"/>
          </p:cNvPicPr>
          <p:nvPr/>
        </p:nvPicPr>
        <p:blipFill>
          <a:blip r:embed="rId3" cstate="print"/>
          <a:srcRect l="41806"/>
          <a:stretch>
            <a:fillRect/>
          </a:stretch>
        </p:blipFill>
        <p:spPr bwMode="auto">
          <a:xfrm>
            <a:off x="4643438" y="765175"/>
            <a:ext cx="4105275" cy="5903913"/>
          </a:xfrm>
          <a:prstGeom prst="rect">
            <a:avLst/>
          </a:prstGeom>
          <a:noFill/>
        </p:spPr>
      </p:pic>
      <p:pic>
        <p:nvPicPr>
          <p:cNvPr id="147463" name="Picture 7" descr="НАЗАД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70850" y="6472238"/>
            <a:ext cx="1181100" cy="485775"/>
          </a:xfrm>
          <a:prstGeom prst="rect">
            <a:avLst/>
          </a:prstGeom>
          <a:noFill/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Company  Logo</a:t>
            </a:r>
          </a:p>
        </p:txBody>
      </p:sp>
      <p:sp>
        <p:nvSpPr>
          <p:cNvPr id="8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/>
              <a:t>www.themegallery.com</a:t>
            </a:r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22238"/>
            <a:ext cx="7227887" cy="563562"/>
          </a:xfrm>
        </p:spPr>
        <p:txBody>
          <a:bodyPr/>
          <a:lstStyle/>
          <a:p>
            <a:r>
              <a:rPr 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>Салат — латук (</a:t>
            </a: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</a:rPr>
              <a:t>Lactuca sativa</a:t>
            </a:r>
            <a:r>
              <a:rPr 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  <a:endParaRPr lang="en-US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8628" name="Rectangle 20"/>
          <p:cNvSpPr>
            <a:spLocks noChangeArrowheads="1"/>
          </p:cNvSpPr>
          <p:nvPr/>
        </p:nvSpPr>
        <p:spPr bwMode="auto">
          <a:xfrm>
            <a:off x="539750" y="6308725"/>
            <a:ext cx="8135938" cy="215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68629" name="Picture 21" descr="салат латук 2"/>
          <p:cNvPicPr>
            <a:picLocks noChangeAspect="1" noChangeArrowheads="1"/>
          </p:cNvPicPr>
          <p:nvPr/>
        </p:nvPicPr>
        <p:blipFill>
          <a:blip r:embed="rId2" cstate="print"/>
          <a:srcRect r="60506" b="13498"/>
          <a:stretch>
            <a:fillRect/>
          </a:stretch>
        </p:blipFill>
        <p:spPr bwMode="auto">
          <a:xfrm>
            <a:off x="5268913" y="908050"/>
            <a:ext cx="3551237" cy="5761038"/>
          </a:xfrm>
          <a:prstGeom prst="rect">
            <a:avLst/>
          </a:prstGeom>
          <a:noFill/>
        </p:spPr>
      </p:pic>
      <p:pic>
        <p:nvPicPr>
          <p:cNvPr id="68630" name="Picture 22" descr="салат латук"/>
          <p:cNvPicPr>
            <a:picLocks noChangeAspect="1" noChangeArrowheads="1"/>
          </p:cNvPicPr>
          <p:nvPr/>
        </p:nvPicPr>
        <p:blipFill>
          <a:blip r:embed="rId3" cstate="print"/>
          <a:srcRect l="28098" r="7434" b="19614"/>
          <a:stretch>
            <a:fillRect/>
          </a:stretch>
        </p:blipFill>
        <p:spPr bwMode="auto">
          <a:xfrm>
            <a:off x="468313" y="908050"/>
            <a:ext cx="5105400" cy="5761038"/>
          </a:xfrm>
          <a:prstGeom prst="rect">
            <a:avLst/>
          </a:prstGeom>
          <a:noFill/>
        </p:spPr>
      </p:pic>
      <p:pic>
        <p:nvPicPr>
          <p:cNvPr id="68631" name="Picture 23" descr="НАЗАД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70850" y="6472238"/>
            <a:ext cx="1181100" cy="485775"/>
          </a:xfrm>
          <a:prstGeom prst="rect">
            <a:avLst/>
          </a:prstGeom>
          <a:noFill/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Company  Logo</a:t>
            </a:r>
          </a:p>
        </p:txBody>
      </p:sp>
      <p:sp>
        <p:nvSpPr>
          <p:cNvPr id="7" name="Дата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/>
              <a:t>www.themegallery.com</a:t>
            </a:r>
          </a:p>
        </p:txBody>
      </p:sp>
      <p:sp>
        <p:nvSpPr>
          <p:cNvPr id="185348" name="Rectangle 4"/>
          <p:cNvSpPr>
            <a:spLocks noChangeArrowheads="1"/>
          </p:cNvSpPr>
          <p:nvPr/>
        </p:nvSpPr>
        <p:spPr bwMode="auto">
          <a:xfrm>
            <a:off x="539750" y="6308725"/>
            <a:ext cx="8135938" cy="215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85352" name="Rectangle 8"/>
          <p:cNvSpPr>
            <a:spLocks noGrp="1" noChangeArrowheads="1"/>
          </p:cNvSpPr>
          <p:nvPr>
            <p:ph type="title"/>
          </p:nvPr>
        </p:nvSpPr>
        <p:spPr>
          <a:xfrm>
            <a:off x="395288" y="115888"/>
            <a:ext cx="8280400" cy="563562"/>
          </a:xfrm>
        </p:spPr>
        <p:txBody>
          <a:bodyPr/>
          <a:lstStyle/>
          <a:p>
            <a:r>
              <a:rPr 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>Кок-сагыза </a:t>
            </a: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</a:rPr>
              <a:t>(Taraxacum kok-saghyz)</a:t>
            </a:r>
            <a:endParaRPr lang="ru-RU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85351" name="Picture 7" descr="кок сагыза"/>
          <p:cNvPicPr>
            <a:picLocks noChangeAspect="1" noChangeArrowheads="1"/>
          </p:cNvPicPr>
          <p:nvPr>
            <p:ph idx="4294967295"/>
          </p:nvPr>
        </p:nvPicPr>
        <p:blipFill>
          <a:blip r:embed="rId2" cstate="print"/>
          <a:srcRect t="3" b="8549"/>
          <a:stretch>
            <a:fillRect/>
          </a:stretch>
        </p:blipFill>
        <p:spPr bwMode="auto">
          <a:xfrm>
            <a:off x="468313" y="765175"/>
            <a:ext cx="8280400" cy="6092825"/>
          </a:xfrm>
          <a:noFill/>
          <a:ln/>
        </p:spPr>
      </p:pic>
      <p:pic>
        <p:nvPicPr>
          <p:cNvPr id="185353" name="Picture 9" descr="НАЗАД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70850" y="6472238"/>
            <a:ext cx="1181100" cy="485775"/>
          </a:xfrm>
          <a:prstGeom prst="rect">
            <a:avLst/>
          </a:prstGeom>
          <a:noFill/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Company  Logo</a:t>
            </a:r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/>
              <a:t>www.themegallery.com</a:t>
            </a:r>
          </a:p>
        </p:txBody>
      </p:sp>
      <p:sp>
        <p:nvSpPr>
          <p:cNvPr id="67588" name="Rectangle 4"/>
          <p:cNvSpPr>
            <a:spLocks noChangeArrowheads="1"/>
          </p:cNvSpPr>
          <p:nvPr/>
        </p:nvSpPr>
        <p:spPr bwMode="auto">
          <a:xfrm>
            <a:off x="539750" y="6308725"/>
            <a:ext cx="8135938" cy="215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22238"/>
            <a:ext cx="7227887" cy="563562"/>
          </a:xfrm>
        </p:spPr>
        <p:txBody>
          <a:bodyPr/>
          <a:lstStyle/>
          <a:p>
            <a:r>
              <a:rPr lang="ru-RU" sz="2400" i="0"/>
              <a:t>Краткая характеристика семейства</a:t>
            </a:r>
            <a:endParaRPr lang="en-US" sz="2400" i="0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052513"/>
            <a:ext cx="8280400" cy="5545137"/>
          </a:xfrm>
        </p:spPr>
        <p:txBody>
          <a:bodyPr/>
          <a:lstStyle/>
          <a:p>
            <a:pPr algn="just" latinLnBrk="1"/>
            <a:r>
              <a:rPr lang="ru-RU" sz="1900"/>
              <a:t>Семейство сложноцветные самое большое на земном шаре, </a:t>
            </a:r>
            <a:r>
              <a:rPr lang="ru-RU" sz="1900" b="1">
                <a:solidFill>
                  <a:srgbClr val="FF3300"/>
                </a:solidFill>
              </a:rPr>
              <a:t>900-1300 родов</a:t>
            </a:r>
            <a:r>
              <a:rPr lang="ru-RU" sz="1900"/>
              <a:t> и </a:t>
            </a:r>
            <a:r>
              <a:rPr lang="ru-RU" sz="1900" b="1">
                <a:solidFill>
                  <a:srgbClr val="FF3300"/>
                </a:solidFill>
              </a:rPr>
              <a:t>18000 – 25000  видов</a:t>
            </a:r>
            <a:r>
              <a:rPr lang="ru-RU" sz="1900"/>
              <a:t>. Произрастают во всех доступных местообитаниях всех климатических зон. Большинство сложноцветных – </a:t>
            </a:r>
            <a:r>
              <a:rPr lang="ru-RU" sz="1900" i="1"/>
              <a:t>травы, иногда полукустарни-ки.</a:t>
            </a:r>
            <a:r>
              <a:rPr lang="ru-RU" sz="1900"/>
              <a:t> Листья простые, цельные или рассеченные, очередные, иногда супротивные, без прилистников.</a:t>
            </a:r>
          </a:p>
          <a:p>
            <a:pPr algn="just" latinLnBrk="1"/>
            <a:r>
              <a:rPr lang="ru-RU" sz="1900"/>
              <a:t>Цветок – спайнолепестный, цветки обычно очень мелкие, </a:t>
            </a:r>
          </a:p>
          <a:p>
            <a:pPr algn="just" latinLnBrk="1">
              <a:buFont typeface="Wingdings" pitchFamily="2" charset="2"/>
              <a:buNone/>
            </a:pPr>
            <a:r>
              <a:rPr lang="ru-RU" sz="1900"/>
              <a:t>    тип соцветия -  корзинка.</a:t>
            </a:r>
          </a:p>
          <a:p>
            <a:pPr algn="just" latinLnBrk="1"/>
            <a:r>
              <a:rPr lang="ru-RU" sz="1900"/>
              <a:t>Плод семянка, семена без эндосперма. У многих содержится запасное вещество – инумен.</a:t>
            </a:r>
          </a:p>
          <a:p>
            <a:pPr algn="just" latinLnBrk="1"/>
            <a:r>
              <a:rPr lang="ru-RU" sz="1900"/>
              <a:t>Типы цветков имеют много переходящих форм. Большинст-</a:t>
            </a:r>
          </a:p>
          <a:p>
            <a:pPr algn="just" latinLnBrk="1">
              <a:buFont typeface="Wingdings" pitchFamily="2" charset="2"/>
              <a:buNone/>
            </a:pPr>
            <a:r>
              <a:rPr lang="ru-RU" sz="1900"/>
              <a:t>    во сложноцветных свойственна протерандрия.  Крупные и яркоокрашенные цветки сложноцветных способствуют </a:t>
            </a:r>
            <a:r>
              <a:rPr lang="ru-RU" sz="1900" u="sng"/>
              <a:t>энто- морфизм</a:t>
            </a:r>
            <a:r>
              <a:rPr lang="ru-RU" sz="1900"/>
              <a:t> (опыление перепончатокрылыми и бабочками). </a:t>
            </a:r>
          </a:p>
          <a:p>
            <a:pPr algn="just" latinLnBrk="1">
              <a:buFont typeface="Wingdings" pitchFamily="2" charset="2"/>
              <a:buNone/>
            </a:pPr>
            <a:r>
              <a:rPr lang="ru-RU" sz="1900"/>
              <a:t>    Сложноцветные широко применяются в хозяйстве. Среди </a:t>
            </a:r>
          </a:p>
          <a:p>
            <a:pPr algn="just" latinLnBrk="1">
              <a:buFont typeface="Wingdings" pitchFamily="2" charset="2"/>
              <a:buNone/>
            </a:pPr>
            <a:r>
              <a:rPr lang="ru-RU" sz="1900"/>
              <a:t>    них много декоративных,  лекарственных, овощных, масличных, каучуконосных и сорных растений.</a:t>
            </a:r>
            <a:endParaRPr lang="en-US" sz="1900"/>
          </a:p>
          <a:p>
            <a:pPr lvl="1">
              <a:lnSpc>
                <a:spcPct val="80000"/>
              </a:lnSpc>
            </a:pPr>
            <a:endParaRPr lang="en-US" sz="1900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Company  Logo</a:t>
            </a:r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/>
              <a:t>www.themegallery.com</a:t>
            </a:r>
          </a:p>
        </p:txBody>
      </p:sp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122238"/>
            <a:ext cx="8064500" cy="563562"/>
          </a:xfrm>
        </p:spPr>
        <p:txBody>
          <a:bodyPr/>
          <a:lstStyle/>
          <a:p>
            <a:r>
              <a:rPr lang="ru-RU" sz="2400" i="0"/>
              <a:t>Распространение и место произрастания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981075"/>
            <a:ext cx="8280400" cy="5616575"/>
          </a:xfrm>
        </p:spPr>
        <p:txBody>
          <a:bodyPr/>
          <a:lstStyle/>
          <a:p>
            <a:pPr algn="just" fontAlgn="ctr" latinLnBrk="1"/>
            <a:r>
              <a:rPr lang="ru-RU" sz="2400"/>
              <a:t>Распространены сложноцветные во всех клима-тических зонах, причем не только в большинст-ве умеренных форм идут на первом месте по </a:t>
            </a:r>
          </a:p>
          <a:p>
            <a:pPr algn="just" fontAlgn="ctr" latinLnBrk="1">
              <a:buFont typeface="Wingdings" pitchFamily="2" charset="2"/>
              <a:buNone/>
            </a:pPr>
            <a:r>
              <a:rPr lang="ru-RU" sz="2400"/>
              <a:t>   числу видов, но и в некоторых тропиках. Слож-ноцветные относительно немного во влажных </a:t>
            </a:r>
          </a:p>
          <a:p>
            <a:pPr algn="just" fontAlgn="ctr" latinLnBrk="1">
              <a:buFont typeface="Wingdings" pitchFamily="2" charset="2"/>
              <a:buNone/>
            </a:pPr>
            <a:r>
              <a:rPr lang="ru-RU" sz="2400"/>
              <a:t>   лесах, а также в гигрофильных и тем более гидрофильных местообитаниях. Однолетники распространены в 7 </a:t>
            </a:r>
            <a:r>
              <a:rPr lang="ru-RU" sz="2400" u="sng"/>
              <a:t>эфемеровых</a:t>
            </a:r>
            <a:r>
              <a:rPr lang="ru-RU" sz="2400"/>
              <a:t> </a:t>
            </a:r>
            <a:r>
              <a:rPr lang="ru-RU" sz="2400">
                <a:hlinkClick r:id="rId2" action="ppaction://hlinksldjump"/>
              </a:rPr>
              <a:t>пустынях  и сухих предгорьях стран </a:t>
            </a:r>
            <a:r>
              <a:rPr lang="ru-RU" sz="2400" i="1">
                <a:hlinkClick r:id="rId2" action="ppaction://hlinksldjump"/>
              </a:rPr>
              <a:t>Средиземноморья, Крыма,Ка-вказа, Средней Азии</a:t>
            </a:r>
            <a:r>
              <a:rPr lang="ru-RU" sz="2400"/>
              <a:t>, а также в саваннах. У нас в стране встречаются множество дикорастущих и культивируемых видов семейства сложноцветные.</a:t>
            </a:r>
          </a:p>
        </p:txBody>
      </p:sp>
      <p:sp>
        <p:nvSpPr>
          <p:cNvPr id="100356" name="Rectangle 4"/>
          <p:cNvSpPr>
            <a:spLocks noChangeArrowheads="1"/>
          </p:cNvSpPr>
          <p:nvPr/>
        </p:nvSpPr>
        <p:spPr bwMode="auto">
          <a:xfrm>
            <a:off x="539750" y="6308725"/>
            <a:ext cx="8135938" cy="215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Company  Logo</a:t>
            </a:r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/>
              <a:t>www.themegallery.com</a:t>
            </a: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22238"/>
            <a:ext cx="7227887" cy="563562"/>
          </a:xfrm>
        </p:spPr>
        <p:txBody>
          <a:bodyPr/>
          <a:lstStyle/>
          <a:p>
            <a:r>
              <a:rPr lang="ru-RU" i="0"/>
              <a:t>Жизненные нормы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fontAlgn="ctr" latinLnBrk="1"/>
            <a:r>
              <a:rPr lang="ru-RU" sz="2400"/>
              <a:t>Большинство представителей семейства –     многолетние или однолетние травы, но в тро-пиках встречаются травянистые и древесные лианы, стеблевые или листовые суккуленты, кустарники и даже деревья.</a:t>
            </a:r>
          </a:p>
          <a:p>
            <a:pPr algn="just" fontAlgn="ctr" latinLnBrk="1"/>
            <a:r>
              <a:rPr lang="ru-RU" sz="2400"/>
              <a:t>Встречаются вьющиеся представители, вплоть до настоящих лиан.</a:t>
            </a:r>
          </a:p>
          <a:p>
            <a:pPr algn="just" fontAlgn="ctr" latinLnBrk="1"/>
            <a:r>
              <a:rPr lang="ru-RU" sz="2400"/>
              <a:t>В высокогорьях Африки известны оригиналь-ные розеточные древесные сложноцветные, а в пустынях можно встретить сильно опущен- ные кустарники, нередко колючие, безлист-  ные растения.</a:t>
            </a:r>
          </a:p>
        </p:txBody>
      </p:sp>
      <p:sp>
        <p:nvSpPr>
          <p:cNvPr id="101380" name="Rectangle 4"/>
          <p:cNvSpPr>
            <a:spLocks noChangeArrowheads="1"/>
          </p:cNvSpPr>
          <p:nvPr/>
        </p:nvSpPr>
        <p:spPr bwMode="auto">
          <a:xfrm>
            <a:off x="539750" y="6308725"/>
            <a:ext cx="8135938" cy="215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Company  Logo</a:t>
            </a:r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/>
              <a:t>www.themegallery.com</a:t>
            </a:r>
          </a:p>
        </p:txBody>
      </p:sp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122238"/>
            <a:ext cx="7156450" cy="563562"/>
          </a:xfrm>
        </p:spPr>
        <p:txBody>
          <a:bodyPr/>
          <a:lstStyle/>
          <a:p>
            <a:r>
              <a:rPr lang="ru-RU" i="0"/>
              <a:t>Особенности листьев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981075"/>
            <a:ext cx="8164512" cy="5616575"/>
          </a:xfrm>
        </p:spPr>
        <p:txBody>
          <a:bodyPr/>
          <a:lstStyle/>
          <a:p>
            <a:pPr latinLnBrk="1">
              <a:lnSpc>
                <a:spcPct val="90000"/>
              </a:lnSpc>
            </a:pPr>
            <a:r>
              <a:rPr lang="ru-RU" sz="2100"/>
              <a:t>Листья сложноцветных простые, цельные или рассе- ченные, очередные или реже супротивные. У многих представителей семейства имеются млечники (тип    выделительной ткани), (</a:t>
            </a:r>
            <a:r>
              <a:rPr lang="ru-RU" sz="2100">
                <a:hlinkClick r:id="rId2" action="ppaction://hlinksldjump"/>
              </a:rPr>
              <a:t>у одуванчика</a:t>
            </a:r>
            <a:r>
              <a:rPr lang="ru-RU" sz="2100"/>
              <a:t>) содержит бе- лый латекс. У подсемейства трубкоцветные встречаются мягко опушенные снизу листья (</a:t>
            </a:r>
            <a:r>
              <a:rPr lang="ru-RU" sz="2100">
                <a:hlinkClick r:id="rId3" action="ppaction://hlinksldjump"/>
              </a:rPr>
              <a:t>лопух </a:t>
            </a:r>
            <a:r>
              <a:rPr lang="en-US" sz="2100">
                <a:hlinkClick r:id="rId3" action="ppaction://hlinksldjump"/>
              </a:rPr>
              <a:t>Aretium</a:t>
            </a:r>
            <a:r>
              <a:rPr lang="ru-RU" sz="2100"/>
              <a:t>). У </a:t>
            </a:r>
            <a:r>
              <a:rPr lang="en-US" sz="2100">
                <a:hlinkClick r:id="rId4" action="ppaction://hlinksldjump"/>
              </a:rPr>
              <a:t>Chamomilla</a:t>
            </a:r>
            <a:r>
              <a:rPr lang="ru-RU" sz="2100">
                <a:hlinkClick r:id="rId4" action="ppaction://hlinksldjump"/>
              </a:rPr>
              <a:t> (ромашка) </a:t>
            </a:r>
            <a:r>
              <a:rPr lang="ru-RU" sz="2100"/>
              <a:t>-  листья в свежем состоянии  душистые. Вид </a:t>
            </a:r>
            <a:r>
              <a:rPr lang="en-US" sz="2100">
                <a:hlinkClick r:id="rId5" action="ppaction://hlinksldjump"/>
              </a:rPr>
              <a:t>Cirsium</a:t>
            </a:r>
            <a:r>
              <a:rPr lang="ru-RU" sz="2100">
                <a:hlinkClick r:id="rId5" action="ppaction://hlinksldjump"/>
              </a:rPr>
              <a:t> (бодяк) </a:t>
            </a:r>
            <a:r>
              <a:rPr lang="ru-RU" sz="2100"/>
              <a:t>– отличается колючими листьями. Вид </a:t>
            </a:r>
            <a:r>
              <a:rPr lang="en-US" sz="2100">
                <a:hlinkClick r:id="rId6" action="ppaction://hlinksldjump"/>
              </a:rPr>
              <a:t>Tussilago farfara</a:t>
            </a:r>
            <a:r>
              <a:rPr lang="ru-RU" sz="2100">
                <a:hlinkClick r:id="rId6" action="ppaction://hlinksldjump"/>
              </a:rPr>
              <a:t> (мать-и мачеха) </a:t>
            </a:r>
            <a:r>
              <a:rPr lang="ru-RU" sz="2100"/>
              <a:t>–   имеет чешуевидные листья. Вид </a:t>
            </a:r>
            <a:r>
              <a:rPr lang="en-US" sz="2100">
                <a:hlinkClick r:id="rId7" action="ppaction://hlinksldjump"/>
              </a:rPr>
              <a:t>Artemisia Vulgaris</a:t>
            </a:r>
            <a:r>
              <a:rPr lang="ru-RU" sz="2100">
                <a:hlinkClick r:id="rId7" action="ppaction://hlinksldjump"/>
              </a:rPr>
              <a:t> (полынь) </a:t>
            </a:r>
            <a:r>
              <a:rPr lang="ru-RU" sz="2100"/>
              <a:t>– перистораздельные листья, темно зелеными  сверху и серовато – войлочными снизу.</a:t>
            </a:r>
          </a:p>
          <a:p>
            <a:pPr latinLnBrk="1">
              <a:lnSpc>
                <a:spcPct val="90000"/>
              </a:lnSpc>
            </a:pPr>
            <a:r>
              <a:rPr lang="ru-RU" sz="2100"/>
              <a:t>У подсемейства язычковые, встречаются листья с гус-то прикорневой розеткой – одуванчик лекарственный (</a:t>
            </a:r>
            <a:r>
              <a:rPr lang="en-US" sz="2100"/>
              <a:t>Taraxacum officinak</a:t>
            </a:r>
            <a:r>
              <a:rPr lang="ru-RU" sz="2100"/>
              <a:t>). У вида </a:t>
            </a:r>
            <a:r>
              <a:rPr lang="en-US" sz="2100">
                <a:hlinkClick r:id="rId8" action="ppaction://hlinksldjump"/>
              </a:rPr>
              <a:t>Tragopogen pratensis </a:t>
            </a:r>
            <a:r>
              <a:rPr lang="ru-RU" sz="2100">
                <a:hlinkClick r:id="rId8" action="ppaction://hlinksldjump"/>
              </a:rPr>
              <a:t>(козлобородник луговой) </a:t>
            </a:r>
            <a:r>
              <a:rPr lang="ru-RU" sz="2100"/>
              <a:t>– широколанентные листья на длинных черешках.</a:t>
            </a:r>
          </a:p>
        </p:txBody>
      </p:sp>
      <p:sp>
        <p:nvSpPr>
          <p:cNvPr id="102404" name="Rectangle 4"/>
          <p:cNvSpPr>
            <a:spLocks noChangeArrowheads="1"/>
          </p:cNvSpPr>
          <p:nvPr/>
        </p:nvSpPr>
        <p:spPr bwMode="auto">
          <a:xfrm>
            <a:off x="539750" y="6308725"/>
            <a:ext cx="8135938" cy="215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Company  Logo</a:t>
            </a:r>
          </a:p>
        </p:txBody>
      </p:sp>
      <p:sp>
        <p:nvSpPr>
          <p:cNvPr id="28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/>
              <a:t>www.themegallery.com</a:t>
            </a:r>
          </a:p>
        </p:txBody>
      </p:sp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i="0"/>
              <a:t>Стебель</a:t>
            </a: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539750" y="6308725"/>
            <a:ext cx="8135938" cy="215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103478" name="Group 54"/>
          <p:cNvGrpSpPr>
            <a:grpSpLocks/>
          </p:cNvGrpSpPr>
          <p:nvPr/>
        </p:nvGrpSpPr>
        <p:grpSpPr bwMode="auto">
          <a:xfrm>
            <a:off x="684213" y="1412875"/>
            <a:ext cx="5026025" cy="4043363"/>
            <a:chOff x="431" y="890"/>
            <a:chExt cx="3166" cy="2547"/>
          </a:xfrm>
        </p:grpSpPr>
        <p:sp>
          <p:nvSpPr>
            <p:cNvPr id="103451" name="Rectangle 27"/>
            <p:cNvSpPr>
              <a:spLocks noChangeArrowheads="1"/>
            </p:cNvSpPr>
            <p:nvPr/>
          </p:nvSpPr>
          <p:spPr bwMode="gray">
            <a:xfrm>
              <a:off x="431" y="1934"/>
              <a:ext cx="2812" cy="472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</a:schemeClr>
                </a:gs>
                <a:gs pos="100000">
                  <a:schemeClr val="accent1"/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103452" name="Group 28"/>
            <p:cNvGrpSpPr>
              <a:grpSpLocks/>
            </p:cNvGrpSpPr>
            <p:nvPr/>
          </p:nvGrpSpPr>
          <p:grpSpPr bwMode="auto">
            <a:xfrm>
              <a:off x="2835" y="1797"/>
              <a:ext cx="714" cy="674"/>
              <a:chOff x="3938" y="1968"/>
              <a:chExt cx="430" cy="437"/>
            </a:xfrm>
          </p:grpSpPr>
          <p:grpSp>
            <p:nvGrpSpPr>
              <p:cNvPr id="103453" name="Group 29"/>
              <p:cNvGrpSpPr>
                <a:grpSpLocks/>
              </p:cNvGrpSpPr>
              <p:nvPr/>
            </p:nvGrpSpPr>
            <p:grpSpPr bwMode="auto">
              <a:xfrm>
                <a:off x="3938" y="1968"/>
                <a:ext cx="430" cy="437"/>
                <a:chOff x="2016" y="1920"/>
                <a:chExt cx="1680" cy="1680"/>
              </a:xfrm>
            </p:grpSpPr>
            <p:sp>
              <p:nvSpPr>
                <p:cNvPr id="103454" name="Oval 30"/>
                <p:cNvSpPr>
                  <a:spLocks noChangeArrowheads="1"/>
                </p:cNvSpPr>
                <p:nvPr/>
              </p:nvSpPr>
              <p:spPr bwMode="gray">
                <a:xfrm>
                  <a:off x="2016" y="1920"/>
                  <a:ext cx="1680" cy="168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30196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3455" name="Freeform 31"/>
                <p:cNvSpPr>
                  <a:spLocks/>
                </p:cNvSpPr>
                <p:nvPr/>
              </p:nvSpPr>
              <p:spPr bwMode="gray">
                <a:xfrm>
                  <a:off x="2208" y="1948"/>
                  <a:ext cx="1296" cy="634"/>
                </a:xfrm>
                <a:custGeom>
                  <a:avLst/>
                  <a:gdLst/>
                  <a:ahLst/>
                  <a:cxnLst>
                    <a:cxn ang="0">
                      <a:pos x="1301" y="401"/>
                    </a:cxn>
                    <a:cxn ang="0">
                      <a:pos x="1317" y="442"/>
                    </a:cxn>
                    <a:cxn ang="0">
                      <a:pos x="1321" y="481"/>
                    </a:cxn>
                    <a:cxn ang="0">
                      <a:pos x="1315" y="516"/>
                    </a:cxn>
                    <a:cxn ang="0">
                      <a:pos x="1298" y="550"/>
                    </a:cxn>
                    <a:cxn ang="0">
                      <a:pos x="1272" y="579"/>
                    </a:cxn>
                    <a:cxn ang="0">
                      <a:pos x="1239" y="604"/>
                    </a:cxn>
                    <a:cxn ang="0">
                      <a:pos x="1196" y="628"/>
                    </a:cxn>
                    <a:cxn ang="0">
                      <a:pos x="1147" y="649"/>
                    </a:cxn>
                    <a:cxn ang="0">
                      <a:pos x="1092" y="667"/>
                    </a:cxn>
                    <a:cxn ang="0">
                      <a:pos x="1031" y="683"/>
                    </a:cxn>
                    <a:cxn ang="0">
                      <a:pos x="967" y="694"/>
                    </a:cxn>
                    <a:cxn ang="0">
                      <a:pos x="896" y="704"/>
                    </a:cxn>
                    <a:cxn ang="0">
                      <a:pos x="824" y="710"/>
                    </a:cxn>
                    <a:cxn ang="0">
                      <a:pos x="795" y="712"/>
                    </a:cxn>
                    <a:cxn ang="0">
                      <a:pos x="476" y="712"/>
                    </a:cxn>
                    <a:cxn ang="0">
                      <a:pos x="472" y="712"/>
                    </a:cxn>
                    <a:cxn ang="0">
                      <a:pos x="409" y="708"/>
                    </a:cxn>
                    <a:cxn ang="0">
                      <a:pos x="348" y="704"/>
                    </a:cxn>
                    <a:cxn ang="0">
                      <a:pos x="290" y="696"/>
                    </a:cxn>
                    <a:cxn ang="0">
                      <a:pos x="235" y="689"/>
                    </a:cxn>
                    <a:cxn ang="0">
                      <a:pos x="186" y="677"/>
                    </a:cxn>
                    <a:cxn ang="0">
                      <a:pos x="141" y="663"/>
                    </a:cxn>
                    <a:cxn ang="0">
                      <a:pos x="102" y="648"/>
                    </a:cxn>
                    <a:cxn ang="0">
                      <a:pos x="67" y="630"/>
                    </a:cxn>
                    <a:cxn ang="0">
                      <a:pos x="39" y="608"/>
                    </a:cxn>
                    <a:cxn ang="0">
                      <a:pos x="18" y="583"/>
                    </a:cxn>
                    <a:cxn ang="0">
                      <a:pos x="6" y="554"/>
                    </a:cxn>
                    <a:cxn ang="0">
                      <a:pos x="0" y="524"/>
                    </a:cxn>
                    <a:cxn ang="0">
                      <a:pos x="0" y="520"/>
                    </a:cxn>
                    <a:cxn ang="0">
                      <a:pos x="4" y="487"/>
                    </a:cxn>
                    <a:cxn ang="0">
                      <a:pos x="16" y="446"/>
                    </a:cxn>
                    <a:cxn ang="0">
                      <a:pos x="51" y="370"/>
                    </a:cxn>
                    <a:cxn ang="0">
                      <a:pos x="94" y="299"/>
                    </a:cxn>
                    <a:cxn ang="0">
                      <a:pos x="147" y="235"/>
                    </a:cxn>
                    <a:cxn ang="0">
                      <a:pos x="204" y="176"/>
                    </a:cxn>
                    <a:cxn ang="0">
                      <a:pos x="270" y="125"/>
                    </a:cxn>
                    <a:cxn ang="0">
                      <a:pos x="341" y="82"/>
                    </a:cxn>
                    <a:cxn ang="0">
                      <a:pos x="415" y="47"/>
                    </a:cxn>
                    <a:cxn ang="0">
                      <a:pos x="497" y="21"/>
                    </a:cxn>
                    <a:cxn ang="0">
                      <a:pos x="581" y="6"/>
                    </a:cxn>
                    <a:cxn ang="0">
                      <a:pos x="667" y="0"/>
                    </a:cxn>
                    <a:cxn ang="0">
                      <a:pos x="667" y="0"/>
                    </a:cxn>
                    <a:cxn ang="0">
                      <a:pos x="759" y="6"/>
                    </a:cxn>
                    <a:cxn ang="0">
                      <a:pos x="847" y="23"/>
                    </a:cxn>
                    <a:cxn ang="0">
                      <a:pos x="932" y="53"/>
                    </a:cxn>
                    <a:cxn ang="0">
                      <a:pos x="1010" y="90"/>
                    </a:cxn>
                    <a:cxn ang="0">
                      <a:pos x="1082" y="137"/>
                    </a:cxn>
                    <a:cxn ang="0">
                      <a:pos x="1149" y="194"/>
                    </a:cxn>
                    <a:cxn ang="0">
                      <a:pos x="1208" y="256"/>
                    </a:cxn>
                    <a:cxn ang="0">
                      <a:pos x="1258" y="325"/>
                    </a:cxn>
                    <a:cxn ang="0">
                      <a:pos x="1301" y="401"/>
                    </a:cxn>
                    <a:cxn ang="0">
                      <a:pos x="1301" y="401"/>
                    </a:cxn>
                  </a:cxnLst>
                  <a:rect l="0" t="0" r="r" b="b"/>
                  <a:pathLst>
                    <a:path w="1321" h="712">
                      <a:moveTo>
                        <a:pt x="1301" y="401"/>
                      </a:moveTo>
                      <a:lnTo>
                        <a:pt x="1317" y="442"/>
                      </a:lnTo>
                      <a:lnTo>
                        <a:pt x="1321" y="481"/>
                      </a:lnTo>
                      <a:lnTo>
                        <a:pt x="1315" y="516"/>
                      </a:lnTo>
                      <a:lnTo>
                        <a:pt x="1298" y="550"/>
                      </a:lnTo>
                      <a:lnTo>
                        <a:pt x="1272" y="579"/>
                      </a:lnTo>
                      <a:lnTo>
                        <a:pt x="1239" y="604"/>
                      </a:lnTo>
                      <a:lnTo>
                        <a:pt x="1196" y="628"/>
                      </a:lnTo>
                      <a:lnTo>
                        <a:pt x="1147" y="649"/>
                      </a:lnTo>
                      <a:lnTo>
                        <a:pt x="1092" y="667"/>
                      </a:lnTo>
                      <a:lnTo>
                        <a:pt x="1031" y="683"/>
                      </a:lnTo>
                      <a:lnTo>
                        <a:pt x="967" y="694"/>
                      </a:lnTo>
                      <a:lnTo>
                        <a:pt x="896" y="704"/>
                      </a:lnTo>
                      <a:lnTo>
                        <a:pt x="824" y="710"/>
                      </a:lnTo>
                      <a:lnTo>
                        <a:pt x="795" y="712"/>
                      </a:lnTo>
                      <a:lnTo>
                        <a:pt x="476" y="712"/>
                      </a:lnTo>
                      <a:lnTo>
                        <a:pt x="472" y="712"/>
                      </a:lnTo>
                      <a:lnTo>
                        <a:pt x="409" y="708"/>
                      </a:lnTo>
                      <a:lnTo>
                        <a:pt x="348" y="704"/>
                      </a:lnTo>
                      <a:lnTo>
                        <a:pt x="290" y="696"/>
                      </a:lnTo>
                      <a:lnTo>
                        <a:pt x="235" y="689"/>
                      </a:lnTo>
                      <a:lnTo>
                        <a:pt x="186" y="677"/>
                      </a:lnTo>
                      <a:lnTo>
                        <a:pt x="141" y="663"/>
                      </a:lnTo>
                      <a:lnTo>
                        <a:pt x="102" y="648"/>
                      </a:lnTo>
                      <a:lnTo>
                        <a:pt x="67" y="630"/>
                      </a:lnTo>
                      <a:lnTo>
                        <a:pt x="39" y="608"/>
                      </a:lnTo>
                      <a:lnTo>
                        <a:pt x="18" y="583"/>
                      </a:lnTo>
                      <a:lnTo>
                        <a:pt x="6" y="554"/>
                      </a:lnTo>
                      <a:lnTo>
                        <a:pt x="0" y="524"/>
                      </a:lnTo>
                      <a:lnTo>
                        <a:pt x="0" y="520"/>
                      </a:lnTo>
                      <a:lnTo>
                        <a:pt x="4" y="487"/>
                      </a:lnTo>
                      <a:lnTo>
                        <a:pt x="16" y="446"/>
                      </a:lnTo>
                      <a:lnTo>
                        <a:pt x="51" y="370"/>
                      </a:lnTo>
                      <a:lnTo>
                        <a:pt x="94" y="299"/>
                      </a:lnTo>
                      <a:lnTo>
                        <a:pt x="147" y="235"/>
                      </a:lnTo>
                      <a:lnTo>
                        <a:pt x="204" y="176"/>
                      </a:lnTo>
                      <a:lnTo>
                        <a:pt x="270" y="125"/>
                      </a:lnTo>
                      <a:lnTo>
                        <a:pt x="341" y="82"/>
                      </a:lnTo>
                      <a:lnTo>
                        <a:pt x="415" y="47"/>
                      </a:lnTo>
                      <a:lnTo>
                        <a:pt x="497" y="21"/>
                      </a:lnTo>
                      <a:lnTo>
                        <a:pt x="581" y="6"/>
                      </a:lnTo>
                      <a:lnTo>
                        <a:pt x="667" y="0"/>
                      </a:lnTo>
                      <a:lnTo>
                        <a:pt x="667" y="0"/>
                      </a:lnTo>
                      <a:lnTo>
                        <a:pt x="759" y="6"/>
                      </a:lnTo>
                      <a:lnTo>
                        <a:pt x="847" y="23"/>
                      </a:lnTo>
                      <a:lnTo>
                        <a:pt x="932" y="53"/>
                      </a:lnTo>
                      <a:lnTo>
                        <a:pt x="1010" y="90"/>
                      </a:lnTo>
                      <a:lnTo>
                        <a:pt x="1082" y="137"/>
                      </a:lnTo>
                      <a:lnTo>
                        <a:pt x="1149" y="194"/>
                      </a:lnTo>
                      <a:lnTo>
                        <a:pt x="1208" y="256"/>
                      </a:lnTo>
                      <a:lnTo>
                        <a:pt x="1258" y="325"/>
                      </a:lnTo>
                      <a:lnTo>
                        <a:pt x="1301" y="401"/>
                      </a:lnTo>
                      <a:lnTo>
                        <a:pt x="1301" y="40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chemeClr val="accent1"/>
                    </a:gs>
                  </a:gsLst>
                  <a:lin ang="5400000" scaled="1"/>
                </a:gra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03456" name="Text Box 32"/>
              <p:cNvSpPr txBox="1">
                <a:spLocks noChangeArrowheads="1"/>
              </p:cNvSpPr>
              <p:nvPr/>
            </p:nvSpPr>
            <p:spPr bwMode="gray">
              <a:xfrm>
                <a:off x="4072" y="2028"/>
                <a:ext cx="157" cy="18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40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Verdana" pitchFamily="34" charset="0"/>
                  </a:rPr>
                  <a:t>B</a:t>
                </a:r>
              </a:p>
            </p:txBody>
          </p:sp>
        </p:grpSp>
        <p:sp>
          <p:nvSpPr>
            <p:cNvPr id="103457" name="Rectangle 33"/>
            <p:cNvSpPr>
              <a:spLocks noChangeArrowheads="1"/>
            </p:cNvSpPr>
            <p:nvPr/>
          </p:nvSpPr>
          <p:spPr bwMode="gray">
            <a:xfrm>
              <a:off x="748" y="2905"/>
              <a:ext cx="2676" cy="480"/>
            </a:xfrm>
            <a:prstGeom prst="rect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100000">
                  <a:schemeClr val="hlink"/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103458" name="Group 34"/>
            <p:cNvGrpSpPr>
              <a:grpSpLocks/>
            </p:cNvGrpSpPr>
            <p:nvPr/>
          </p:nvGrpSpPr>
          <p:grpSpPr bwMode="auto">
            <a:xfrm>
              <a:off x="2880" y="2750"/>
              <a:ext cx="715" cy="687"/>
              <a:chOff x="3552" y="3339"/>
              <a:chExt cx="412" cy="392"/>
            </a:xfrm>
          </p:grpSpPr>
          <p:grpSp>
            <p:nvGrpSpPr>
              <p:cNvPr id="103459" name="Group 35"/>
              <p:cNvGrpSpPr>
                <a:grpSpLocks/>
              </p:cNvGrpSpPr>
              <p:nvPr/>
            </p:nvGrpSpPr>
            <p:grpSpPr bwMode="auto">
              <a:xfrm>
                <a:off x="3552" y="3339"/>
                <a:ext cx="412" cy="392"/>
                <a:chOff x="2016" y="1920"/>
                <a:chExt cx="1680" cy="1680"/>
              </a:xfrm>
            </p:grpSpPr>
            <p:sp>
              <p:nvSpPr>
                <p:cNvPr id="103460" name="Oval 36"/>
                <p:cNvSpPr>
                  <a:spLocks noChangeArrowheads="1"/>
                </p:cNvSpPr>
                <p:nvPr/>
              </p:nvSpPr>
              <p:spPr bwMode="gray">
                <a:xfrm>
                  <a:off x="2016" y="1920"/>
                  <a:ext cx="1680" cy="168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hlink">
                        <a:gamma/>
                        <a:shade val="2431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3461" name="Freeform 37"/>
                <p:cNvSpPr>
                  <a:spLocks/>
                </p:cNvSpPr>
                <p:nvPr/>
              </p:nvSpPr>
              <p:spPr bwMode="gray">
                <a:xfrm>
                  <a:off x="2208" y="1948"/>
                  <a:ext cx="1296" cy="634"/>
                </a:xfrm>
                <a:custGeom>
                  <a:avLst/>
                  <a:gdLst/>
                  <a:ahLst/>
                  <a:cxnLst>
                    <a:cxn ang="0">
                      <a:pos x="1301" y="401"/>
                    </a:cxn>
                    <a:cxn ang="0">
                      <a:pos x="1317" y="442"/>
                    </a:cxn>
                    <a:cxn ang="0">
                      <a:pos x="1321" y="481"/>
                    </a:cxn>
                    <a:cxn ang="0">
                      <a:pos x="1315" y="516"/>
                    </a:cxn>
                    <a:cxn ang="0">
                      <a:pos x="1298" y="550"/>
                    </a:cxn>
                    <a:cxn ang="0">
                      <a:pos x="1272" y="579"/>
                    </a:cxn>
                    <a:cxn ang="0">
                      <a:pos x="1239" y="604"/>
                    </a:cxn>
                    <a:cxn ang="0">
                      <a:pos x="1196" y="628"/>
                    </a:cxn>
                    <a:cxn ang="0">
                      <a:pos x="1147" y="649"/>
                    </a:cxn>
                    <a:cxn ang="0">
                      <a:pos x="1092" y="667"/>
                    </a:cxn>
                    <a:cxn ang="0">
                      <a:pos x="1031" y="683"/>
                    </a:cxn>
                    <a:cxn ang="0">
                      <a:pos x="967" y="694"/>
                    </a:cxn>
                    <a:cxn ang="0">
                      <a:pos x="896" y="704"/>
                    </a:cxn>
                    <a:cxn ang="0">
                      <a:pos x="824" y="710"/>
                    </a:cxn>
                    <a:cxn ang="0">
                      <a:pos x="795" y="712"/>
                    </a:cxn>
                    <a:cxn ang="0">
                      <a:pos x="476" y="712"/>
                    </a:cxn>
                    <a:cxn ang="0">
                      <a:pos x="472" y="712"/>
                    </a:cxn>
                    <a:cxn ang="0">
                      <a:pos x="409" y="708"/>
                    </a:cxn>
                    <a:cxn ang="0">
                      <a:pos x="348" y="704"/>
                    </a:cxn>
                    <a:cxn ang="0">
                      <a:pos x="290" y="696"/>
                    </a:cxn>
                    <a:cxn ang="0">
                      <a:pos x="235" y="689"/>
                    </a:cxn>
                    <a:cxn ang="0">
                      <a:pos x="186" y="677"/>
                    </a:cxn>
                    <a:cxn ang="0">
                      <a:pos x="141" y="663"/>
                    </a:cxn>
                    <a:cxn ang="0">
                      <a:pos x="102" y="648"/>
                    </a:cxn>
                    <a:cxn ang="0">
                      <a:pos x="67" y="630"/>
                    </a:cxn>
                    <a:cxn ang="0">
                      <a:pos x="39" y="608"/>
                    </a:cxn>
                    <a:cxn ang="0">
                      <a:pos x="18" y="583"/>
                    </a:cxn>
                    <a:cxn ang="0">
                      <a:pos x="6" y="554"/>
                    </a:cxn>
                    <a:cxn ang="0">
                      <a:pos x="0" y="524"/>
                    </a:cxn>
                    <a:cxn ang="0">
                      <a:pos x="0" y="520"/>
                    </a:cxn>
                    <a:cxn ang="0">
                      <a:pos x="4" y="487"/>
                    </a:cxn>
                    <a:cxn ang="0">
                      <a:pos x="16" y="446"/>
                    </a:cxn>
                    <a:cxn ang="0">
                      <a:pos x="51" y="370"/>
                    </a:cxn>
                    <a:cxn ang="0">
                      <a:pos x="94" y="299"/>
                    </a:cxn>
                    <a:cxn ang="0">
                      <a:pos x="147" y="235"/>
                    </a:cxn>
                    <a:cxn ang="0">
                      <a:pos x="204" y="176"/>
                    </a:cxn>
                    <a:cxn ang="0">
                      <a:pos x="270" y="125"/>
                    </a:cxn>
                    <a:cxn ang="0">
                      <a:pos x="341" y="82"/>
                    </a:cxn>
                    <a:cxn ang="0">
                      <a:pos x="415" y="47"/>
                    </a:cxn>
                    <a:cxn ang="0">
                      <a:pos x="497" y="21"/>
                    </a:cxn>
                    <a:cxn ang="0">
                      <a:pos x="581" y="6"/>
                    </a:cxn>
                    <a:cxn ang="0">
                      <a:pos x="667" y="0"/>
                    </a:cxn>
                    <a:cxn ang="0">
                      <a:pos x="667" y="0"/>
                    </a:cxn>
                    <a:cxn ang="0">
                      <a:pos x="759" y="6"/>
                    </a:cxn>
                    <a:cxn ang="0">
                      <a:pos x="847" y="23"/>
                    </a:cxn>
                    <a:cxn ang="0">
                      <a:pos x="932" y="53"/>
                    </a:cxn>
                    <a:cxn ang="0">
                      <a:pos x="1010" y="90"/>
                    </a:cxn>
                    <a:cxn ang="0">
                      <a:pos x="1082" y="137"/>
                    </a:cxn>
                    <a:cxn ang="0">
                      <a:pos x="1149" y="194"/>
                    </a:cxn>
                    <a:cxn ang="0">
                      <a:pos x="1208" y="256"/>
                    </a:cxn>
                    <a:cxn ang="0">
                      <a:pos x="1258" y="325"/>
                    </a:cxn>
                    <a:cxn ang="0">
                      <a:pos x="1301" y="401"/>
                    </a:cxn>
                    <a:cxn ang="0">
                      <a:pos x="1301" y="401"/>
                    </a:cxn>
                  </a:cxnLst>
                  <a:rect l="0" t="0" r="r" b="b"/>
                  <a:pathLst>
                    <a:path w="1321" h="712">
                      <a:moveTo>
                        <a:pt x="1301" y="401"/>
                      </a:moveTo>
                      <a:lnTo>
                        <a:pt x="1317" y="442"/>
                      </a:lnTo>
                      <a:lnTo>
                        <a:pt x="1321" y="481"/>
                      </a:lnTo>
                      <a:lnTo>
                        <a:pt x="1315" y="516"/>
                      </a:lnTo>
                      <a:lnTo>
                        <a:pt x="1298" y="550"/>
                      </a:lnTo>
                      <a:lnTo>
                        <a:pt x="1272" y="579"/>
                      </a:lnTo>
                      <a:lnTo>
                        <a:pt x="1239" y="604"/>
                      </a:lnTo>
                      <a:lnTo>
                        <a:pt x="1196" y="628"/>
                      </a:lnTo>
                      <a:lnTo>
                        <a:pt x="1147" y="649"/>
                      </a:lnTo>
                      <a:lnTo>
                        <a:pt x="1092" y="667"/>
                      </a:lnTo>
                      <a:lnTo>
                        <a:pt x="1031" y="683"/>
                      </a:lnTo>
                      <a:lnTo>
                        <a:pt x="967" y="694"/>
                      </a:lnTo>
                      <a:lnTo>
                        <a:pt x="896" y="704"/>
                      </a:lnTo>
                      <a:lnTo>
                        <a:pt x="824" y="710"/>
                      </a:lnTo>
                      <a:lnTo>
                        <a:pt x="795" y="712"/>
                      </a:lnTo>
                      <a:lnTo>
                        <a:pt x="476" y="712"/>
                      </a:lnTo>
                      <a:lnTo>
                        <a:pt x="472" y="712"/>
                      </a:lnTo>
                      <a:lnTo>
                        <a:pt x="409" y="708"/>
                      </a:lnTo>
                      <a:lnTo>
                        <a:pt x="348" y="704"/>
                      </a:lnTo>
                      <a:lnTo>
                        <a:pt x="290" y="696"/>
                      </a:lnTo>
                      <a:lnTo>
                        <a:pt x="235" y="689"/>
                      </a:lnTo>
                      <a:lnTo>
                        <a:pt x="186" y="677"/>
                      </a:lnTo>
                      <a:lnTo>
                        <a:pt x="141" y="663"/>
                      </a:lnTo>
                      <a:lnTo>
                        <a:pt x="102" y="648"/>
                      </a:lnTo>
                      <a:lnTo>
                        <a:pt x="67" y="630"/>
                      </a:lnTo>
                      <a:lnTo>
                        <a:pt x="39" y="608"/>
                      </a:lnTo>
                      <a:lnTo>
                        <a:pt x="18" y="583"/>
                      </a:lnTo>
                      <a:lnTo>
                        <a:pt x="6" y="554"/>
                      </a:lnTo>
                      <a:lnTo>
                        <a:pt x="0" y="524"/>
                      </a:lnTo>
                      <a:lnTo>
                        <a:pt x="0" y="520"/>
                      </a:lnTo>
                      <a:lnTo>
                        <a:pt x="4" y="487"/>
                      </a:lnTo>
                      <a:lnTo>
                        <a:pt x="16" y="446"/>
                      </a:lnTo>
                      <a:lnTo>
                        <a:pt x="51" y="370"/>
                      </a:lnTo>
                      <a:lnTo>
                        <a:pt x="94" y="299"/>
                      </a:lnTo>
                      <a:lnTo>
                        <a:pt x="147" y="235"/>
                      </a:lnTo>
                      <a:lnTo>
                        <a:pt x="204" y="176"/>
                      </a:lnTo>
                      <a:lnTo>
                        <a:pt x="270" y="125"/>
                      </a:lnTo>
                      <a:lnTo>
                        <a:pt x="341" y="82"/>
                      </a:lnTo>
                      <a:lnTo>
                        <a:pt x="415" y="47"/>
                      </a:lnTo>
                      <a:lnTo>
                        <a:pt x="497" y="21"/>
                      </a:lnTo>
                      <a:lnTo>
                        <a:pt x="581" y="6"/>
                      </a:lnTo>
                      <a:lnTo>
                        <a:pt x="667" y="0"/>
                      </a:lnTo>
                      <a:lnTo>
                        <a:pt x="667" y="0"/>
                      </a:lnTo>
                      <a:lnTo>
                        <a:pt x="759" y="6"/>
                      </a:lnTo>
                      <a:lnTo>
                        <a:pt x="847" y="23"/>
                      </a:lnTo>
                      <a:lnTo>
                        <a:pt x="932" y="53"/>
                      </a:lnTo>
                      <a:lnTo>
                        <a:pt x="1010" y="90"/>
                      </a:lnTo>
                      <a:lnTo>
                        <a:pt x="1082" y="137"/>
                      </a:lnTo>
                      <a:lnTo>
                        <a:pt x="1149" y="194"/>
                      </a:lnTo>
                      <a:lnTo>
                        <a:pt x="1208" y="256"/>
                      </a:lnTo>
                      <a:lnTo>
                        <a:pt x="1258" y="325"/>
                      </a:lnTo>
                      <a:lnTo>
                        <a:pt x="1301" y="401"/>
                      </a:lnTo>
                      <a:lnTo>
                        <a:pt x="1301" y="40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chemeClr val="hlink"/>
                    </a:gs>
                  </a:gsLst>
                  <a:lin ang="5400000" scaled="1"/>
                </a:gra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03462" name="Text Box 38"/>
              <p:cNvSpPr txBox="1">
                <a:spLocks noChangeArrowheads="1"/>
              </p:cNvSpPr>
              <p:nvPr/>
            </p:nvSpPr>
            <p:spPr bwMode="gray">
              <a:xfrm>
                <a:off x="3706" y="3360"/>
                <a:ext cx="147" cy="164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40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Verdana" pitchFamily="34" charset="0"/>
                  </a:rPr>
                  <a:t>C</a:t>
                </a:r>
              </a:p>
            </p:txBody>
          </p:sp>
        </p:grpSp>
        <p:sp>
          <p:nvSpPr>
            <p:cNvPr id="103464" name="Rectangle 40"/>
            <p:cNvSpPr>
              <a:spLocks noChangeArrowheads="1"/>
            </p:cNvSpPr>
            <p:nvPr/>
          </p:nvSpPr>
          <p:spPr bwMode="gray">
            <a:xfrm>
              <a:off x="431" y="1080"/>
              <a:ext cx="2736" cy="499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gamma/>
                    <a:tint val="0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103465" name="Group 41"/>
            <p:cNvGrpSpPr>
              <a:grpSpLocks/>
            </p:cNvGrpSpPr>
            <p:nvPr/>
          </p:nvGrpSpPr>
          <p:grpSpPr bwMode="auto">
            <a:xfrm>
              <a:off x="2789" y="890"/>
              <a:ext cx="701" cy="694"/>
              <a:chOff x="1488" y="1968"/>
              <a:chExt cx="432" cy="432"/>
            </a:xfrm>
          </p:grpSpPr>
          <p:grpSp>
            <p:nvGrpSpPr>
              <p:cNvPr id="103466" name="Group 42"/>
              <p:cNvGrpSpPr>
                <a:grpSpLocks/>
              </p:cNvGrpSpPr>
              <p:nvPr/>
            </p:nvGrpSpPr>
            <p:grpSpPr bwMode="auto">
              <a:xfrm>
                <a:off x="1488" y="1968"/>
                <a:ext cx="432" cy="432"/>
                <a:chOff x="2016" y="1920"/>
                <a:chExt cx="1680" cy="1680"/>
              </a:xfrm>
            </p:grpSpPr>
            <p:sp>
              <p:nvSpPr>
                <p:cNvPr id="103467" name="Oval 43"/>
                <p:cNvSpPr>
                  <a:spLocks noChangeArrowheads="1"/>
                </p:cNvSpPr>
                <p:nvPr/>
              </p:nvSpPr>
              <p:spPr bwMode="gray">
                <a:xfrm>
                  <a:off x="2016" y="1920"/>
                  <a:ext cx="1680" cy="168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shade val="39216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3468" name="Freeform 44"/>
                <p:cNvSpPr>
                  <a:spLocks/>
                </p:cNvSpPr>
                <p:nvPr/>
              </p:nvSpPr>
              <p:spPr bwMode="gray">
                <a:xfrm>
                  <a:off x="2208" y="1948"/>
                  <a:ext cx="1296" cy="634"/>
                </a:xfrm>
                <a:custGeom>
                  <a:avLst/>
                  <a:gdLst/>
                  <a:ahLst/>
                  <a:cxnLst>
                    <a:cxn ang="0">
                      <a:pos x="1301" y="401"/>
                    </a:cxn>
                    <a:cxn ang="0">
                      <a:pos x="1317" y="442"/>
                    </a:cxn>
                    <a:cxn ang="0">
                      <a:pos x="1321" y="481"/>
                    </a:cxn>
                    <a:cxn ang="0">
                      <a:pos x="1315" y="516"/>
                    </a:cxn>
                    <a:cxn ang="0">
                      <a:pos x="1298" y="550"/>
                    </a:cxn>
                    <a:cxn ang="0">
                      <a:pos x="1272" y="579"/>
                    </a:cxn>
                    <a:cxn ang="0">
                      <a:pos x="1239" y="604"/>
                    </a:cxn>
                    <a:cxn ang="0">
                      <a:pos x="1196" y="628"/>
                    </a:cxn>
                    <a:cxn ang="0">
                      <a:pos x="1147" y="649"/>
                    </a:cxn>
                    <a:cxn ang="0">
                      <a:pos x="1092" y="667"/>
                    </a:cxn>
                    <a:cxn ang="0">
                      <a:pos x="1031" y="683"/>
                    </a:cxn>
                    <a:cxn ang="0">
                      <a:pos x="967" y="694"/>
                    </a:cxn>
                    <a:cxn ang="0">
                      <a:pos x="896" y="704"/>
                    </a:cxn>
                    <a:cxn ang="0">
                      <a:pos x="824" y="710"/>
                    </a:cxn>
                    <a:cxn ang="0">
                      <a:pos x="795" y="712"/>
                    </a:cxn>
                    <a:cxn ang="0">
                      <a:pos x="476" y="712"/>
                    </a:cxn>
                    <a:cxn ang="0">
                      <a:pos x="472" y="712"/>
                    </a:cxn>
                    <a:cxn ang="0">
                      <a:pos x="409" y="708"/>
                    </a:cxn>
                    <a:cxn ang="0">
                      <a:pos x="348" y="704"/>
                    </a:cxn>
                    <a:cxn ang="0">
                      <a:pos x="290" y="696"/>
                    </a:cxn>
                    <a:cxn ang="0">
                      <a:pos x="235" y="689"/>
                    </a:cxn>
                    <a:cxn ang="0">
                      <a:pos x="186" y="677"/>
                    </a:cxn>
                    <a:cxn ang="0">
                      <a:pos x="141" y="663"/>
                    </a:cxn>
                    <a:cxn ang="0">
                      <a:pos x="102" y="648"/>
                    </a:cxn>
                    <a:cxn ang="0">
                      <a:pos x="67" y="630"/>
                    </a:cxn>
                    <a:cxn ang="0">
                      <a:pos x="39" y="608"/>
                    </a:cxn>
                    <a:cxn ang="0">
                      <a:pos x="18" y="583"/>
                    </a:cxn>
                    <a:cxn ang="0">
                      <a:pos x="6" y="554"/>
                    </a:cxn>
                    <a:cxn ang="0">
                      <a:pos x="0" y="524"/>
                    </a:cxn>
                    <a:cxn ang="0">
                      <a:pos x="0" y="520"/>
                    </a:cxn>
                    <a:cxn ang="0">
                      <a:pos x="4" y="487"/>
                    </a:cxn>
                    <a:cxn ang="0">
                      <a:pos x="16" y="446"/>
                    </a:cxn>
                    <a:cxn ang="0">
                      <a:pos x="51" y="370"/>
                    </a:cxn>
                    <a:cxn ang="0">
                      <a:pos x="94" y="299"/>
                    </a:cxn>
                    <a:cxn ang="0">
                      <a:pos x="147" y="235"/>
                    </a:cxn>
                    <a:cxn ang="0">
                      <a:pos x="204" y="176"/>
                    </a:cxn>
                    <a:cxn ang="0">
                      <a:pos x="270" y="125"/>
                    </a:cxn>
                    <a:cxn ang="0">
                      <a:pos x="341" y="82"/>
                    </a:cxn>
                    <a:cxn ang="0">
                      <a:pos x="415" y="47"/>
                    </a:cxn>
                    <a:cxn ang="0">
                      <a:pos x="497" y="21"/>
                    </a:cxn>
                    <a:cxn ang="0">
                      <a:pos x="581" y="6"/>
                    </a:cxn>
                    <a:cxn ang="0">
                      <a:pos x="667" y="0"/>
                    </a:cxn>
                    <a:cxn ang="0">
                      <a:pos x="667" y="0"/>
                    </a:cxn>
                    <a:cxn ang="0">
                      <a:pos x="759" y="6"/>
                    </a:cxn>
                    <a:cxn ang="0">
                      <a:pos x="847" y="23"/>
                    </a:cxn>
                    <a:cxn ang="0">
                      <a:pos x="932" y="53"/>
                    </a:cxn>
                    <a:cxn ang="0">
                      <a:pos x="1010" y="90"/>
                    </a:cxn>
                    <a:cxn ang="0">
                      <a:pos x="1082" y="137"/>
                    </a:cxn>
                    <a:cxn ang="0">
                      <a:pos x="1149" y="194"/>
                    </a:cxn>
                    <a:cxn ang="0">
                      <a:pos x="1208" y="256"/>
                    </a:cxn>
                    <a:cxn ang="0">
                      <a:pos x="1258" y="325"/>
                    </a:cxn>
                    <a:cxn ang="0">
                      <a:pos x="1301" y="401"/>
                    </a:cxn>
                    <a:cxn ang="0">
                      <a:pos x="1301" y="401"/>
                    </a:cxn>
                  </a:cxnLst>
                  <a:rect l="0" t="0" r="r" b="b"/>
                  <a:pathLst>
                    <a:path w="1321" h="712">
                      <a:moveTo>
                        <a:pt x="1301" y="401"/>
                      </a:moveTo>
                      <a:lnTo>
                        <a:pt x="1317" y="442"/>
                      </a:lnTo>
                      <a:lnTo>
                        <a:pt x="1321" y="481"/>
                      </a:lnTo>
                      <a:lnTo>
                        <a:pt x="1315" y="516"/>
                      </a:lnTo>
                      <a:lnTo>
                        <a:pt x="1298" y="550"/>
                      </a:lnTo>
                      <a:lnTo>
                        <a:pt x="1272" y="579"/>
                      </a:lnTo>
                      <a:lnTo>
                        <a:pt x="1239" y="604"/>
                      </a:lnTo>
                      <a:lnTo>
                        <a:pt x="1196" y="628"/>
                      </a:lnTo>
                      <a:lnTo>
                        <a:pt x="1147" y="649"/>
                      </a:lnTo>
                      <a:lnTo>
                        <a:pt x="1092" y="667"/>
                      </a:lnTo>
                      <a:lnTo>
                        <a:pt x="1031" y="683"/>
                      </a:lnTo>
                      <a:lnTo>
                        <a:pt x="967" y="694"/>
                      </a:lnTo>
                      <a:lnTo>
                        <a:pt x="896" y="704"/>
                      </a:lnTo>
                      <a:lnTo>
                        <a:pt x="824" y="710"/>
                      </a:lnTo>
                      <a:lnTo>
                        <a:pt x="795" y="712"/>
                      </a:lnTo>
                      <a:lnTo>
                        <a:pt x="476" y="712"/>
                      </a:lnTo>
                      <a:lnTo>
                        <a:pt x="472" y="712"/>
                      </a:lnTo>
                      <a:lnTo>
                        <a:pt x="409" y="708"/>
                      </a:lnTo>
                      <a:lnTo>
                        <a:pt x="348" y="704"/>
                      </a:lnTo>
                      <a:lnTo>
                        <a:pt x="290" y="696"/>
                      </a:lnTo>
                      <a:lnTo>
                        <a:pt x="235" y="689"/>
                      </a:lnTo>
                      <a:lnTo>
                        <a:pt x="186" y="677"/>
                      </a:lnTo>
                      <a:lnTo>
                        <a:pt x="141" y="663"/>
                      </a:lnTo>
                      <a:lnTo>
                        <a:pt x="102" y="648"/>
                      </a:lnTo>
                      <a:lnTo>
                        <a:pt x="67" y="630"/>
                      </a:lnTo>
                      <a:lnTo>
                        <a:pt x="39" y="608"/>
                      </a:lnTo>
                      <a:lnTo>
                        <a:pt x="18" y="583"/>
                      </a:lnTo>
                      <a:lnTo>
                        <a:pt x="6" y="554"/>
                      </a:lnTo>
                      <a:lnTo>
                        <a:pt x="0" y="524"/>
                      </a:lnTo>
                      <a:lnTo>
                        <a:pt x="0" y="520"/>
                      </a:lnTo>
                      <a:lnTo>
                        <a:pt x="4" y="487"/>
                      </a:lnTo>
                      <a:lnTo>
                        <a:pt x="16" y="446"/>
                      </a:lnTo>
                      <a:lnTo>
                        <a:pt x="51" y="370"/>
                      </a:lnTo>
                      <a:lnTo>
                        <a:pt x="94" y="299"/>
                      </a:lnTo>
                      <a:lnTo>
                        <a:pt x="147" y="235"/>
                      </a:lnTo>
                      <a:lnTo>
                        <a:pt x="204" y="176"/>
                      </a:lnTo>
                      <a:lnTo>
                        <a:pt x="270" y="125"/>
                      </a:lnTo>
                      <a:lnTo>
                        <a:pt x="341" y="82"/>
                      </a:lnTo>
                      <a:lnTo>
                        <a:pt x="415" y="47"/>
                      </a:lnTo>
                      <a:lnTo>
                        <a:pt x="497" y="21"/>
                      </a:lnTo>
                      <a:lnTo>
                        <a:pt x="581" y="6"/>
                      </a:lnTo>
                      <a:lnTo>
                        <a:pt x="667" y="0"/>
                      </a:lnTo>
                      <a:lnTo>
                        <a:pt x="667" y="0"/>
                      </a:lnTo>
                      <a:lnTo>
                        <a:pt x="759" y="6"/>
                      </a:lnTo>
                      <a:lnTo>
                        <a:pt x="847" y="23"/>
                      </a:lnTo>
                      <a:lnTo>
                        <a:pt x="932" y="53"/>
                      </a:lnTo>
                      <a:lnTo>
                        <a:pt x="1010" y="90"/>
                      </a:lnTo>
                      <a:lnTo>
                        <a:pt x="1082" y="137"/>
                      </a:lnTo>
                      <a:lnTo>
                        <a:pt x="1149" y="194"/>
                      </a:lnTo>
                      <a:lnTo>
                        <a:pt x="1208" y="256"/>
                      </a:lnTo>
                      <a:lnTo>
                        <a:pt x="1258" y="325"/>
                      </a:lnTo>
                      <a:lnTo>
                        <a:pt x="1301" y="401"/>
                      </a:lnTo>
                      <a:lnTo>
                        <a:pt x="1301" y="40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03469" name="Text Box 45"/>
              <p:cNvSpPr txBox="1">
                <a:spLocks noChangeArrowheads="1"/>
              </p:cNvSpPr>
              <p:nvPr/>
            </p:nvSpPr>
            <p:spPr bwMode="gray">
              <a:xfrm>
                <a:off x="1633" y="2016"/>
                <a:ext cx="163" cy="179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40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Verdana" pitchFamily="34" charset="0"/>
                  </a:rPr>
                  <a:t>A</a:t>
                </a:r>
              </a:p>
            </p:txBody>
          </p:sp>
        </p:grpSp>
        <p:sp>
          <p:nvSpPr>
            <p:cNvPr id="103470" name="Text Box 46"/>
            <p:cNvSpPr txBox="1">
              <a:spLocks noChangeArrowheads="1"/>
            </p:cNvSpPr>
            <p:nvPr/>
          </p:nvSpPr>
          <p:spPr bwMode="gray">
            <a:xfrm>
              <a:off x="478" y="1045"/>
              <a:ext cx="2538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/>
              <a:r>
                <a:rPr lang="ru-RU" sz="2200" b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Неветвистый стебель – </a:t>
              </a:r>
            </a:p>
            <a:p>
              <a:pPr eaLnBrk="0" hangingPunct="0"/>
              <a:r>
                <a:rPr lang="ru-RU" sz="2200" b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р. </a:t>
              </a:r>
              <a:r>
                <a:rPr lang="en-US" sz="2200" b="0">
                  <a:effectLst>
                    <a:outerShdw blurRad="38100" dist="38100" dir="2700000" algn="tl">
                      <a:srgbClr val="C0C0C0"/>
                    </a:outerShdw>
                  </a:effectLst>
                  <a:hlinkClick r:id="rId2" action="ppaction://hlinksldjump"/>
                </a:rPr>
                <a:t>Carduus </a:t>
              </a:r>
              <a:r>
                <a:rPr lang="ru-RU" sz="2200" b="0">
                  <a:effectLst>
                    <a:outerShdw blurRad="38100" dist="38100" dir="2700000" algn="tl">
                      <a:srgbClr val="C0C0C0"/>
                    </a:outerShdw>
                  </a:effectLst>
                  <a:hlinkClick r:id="rId2" action="ppaction://hlinksldjump"/>
                </a:rPr>
                <a:t>(чертополох).</a:t>
              </a:r>
              <a:endParaRPr lang="en-US" sz="2200" b="0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103471" name="Text Box 47"/>
            <p:cNvSpPr txBox="1">
              <a:spLocks noChangeArrowheads="1"/>
            </p:cNvSpPr>
            <p:nvPr/>
          </p:nvSpPr>
          <p:spPr bwMode="gray">
            <a:xfrm>
              <a:off x="480" y="1934"/>
              <a:ext cx="2401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/>
              <a:r>
                <a:rPr lang="ru-RU" sz="2200" b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Ветвящейся стебель </a:t>
              </a:r>
              <a:r>
                <a:rPr lang="en-US" sz="2200" b="0">
                  <a:effectLst>
                    <a:outerShdw blurRad="38100" dist="38100" dir="2700000" algn="tl">
                      <a:srgbClr val="C0C0C0"/>
                    </a:outerShdw>
                  </a:effectLst>
                  <a:hlinkClick r:id="rId3" action="ppaction://hlinksldjump"/>
                </a:rPr>
                <a:t>Bidens trpartita </a:t>
              </a:r>
              <a:r>
                <a:rPr lang="ru-RU" sz="2200" b="0">
                  <a:effectLst>
                    <a:outerShdw blurRad="38100" dist="38100" dir="2700000" algn="tl">
                      <a:srgbClr val="C0C0C0"/>
                    </a:outerShdw>
                  </a:effectLst>
                  <a:hlinkClick r:id="rId3" action="ppaction://hlinksldjump"/>
                </a:rPr>
                <a:t>(череда).</a:t>
              </a:r>
              <a:endParaRPr lang="en-US" sz="2200" b="0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103472" name="Text Box 48"/>
            <p:cNvSpPr txBox="1">
              <a:spLocks noChangeArrowheads="1"/>
            </p:cNvSpPr>
            <p:nvPr/>
          </p:nvSpPr>
          <p:spPr bwMode="gray">
            <a:xfrm>
              <a:off x="521" y="2901"/>
              <a:ext cx="3076" cy="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just" latinLnBrk="1">
                <a:lnSpc>
                  <a:spcPct val="80000"/>
                </a:lnSpc>
                <a:spcBef>
                  <a:spcPct val="20000"/>
                </a:spcBef>
                <a:buClr>
                  <a:schemeClr val="hlink"/>
                </a:buClr>
                <a:buFont typeface="Wingdings" pitchFamily="2" charset="2"/>
                <a:buNone/>
              </a:pPr>
              <a:r>
                <a:rPr lang="ru-RU" sz="2200" b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Полегающий стебель </a:t>
              </a:r>
            </a:p>
            <a:p>
              <a:pPr algn="just" latinLnBrk="1">
                <a:lnSpc>
                  <a:spcPct val="80000"/>
                </a:lnSpc>
                <a:spcBef>
                  <a:spcPct val="20000"/>
                </a:spcBef>
                <a:buClr>
                  <a:schemeClr val="hlink"/>
                </a:buClr>
                <a:buFont typeface="Wingdings" pitchFamily="2" charset="2"/>
                <a:buNone/>
              </a:pPr>
              <a:r>
                <a:rPr lang="en-US" sz="2200" b="0">
                  <a:effectLst>
                    <a:outerShdw blurRad="38100" dist="38100" dir="2700000" algn="tl">
                      <a:srgbClr val="C0C0C0"/>
                    </a:outerShdw>
                  </a:effectLst>
                  <a:hlinkClick r:id="rId4" action="ppaction://hlinksldjump"/>
                </a:rPr>
                <a:t>Cichorium intybus</a:t>
              </a:r>
              <a:r>
                <a:rPr lang="ru-RU" sz="2200" b="0">
                  <a:effectLst>
                    <a:outerShdw blurRad="38100" dist="38100" dir="2700000" algn="tl">
                      <a:srgbClr val="C0C0C0"/>
                    </a:outerShdw>
                  </a:effectLst>
                  <a:hlinkClick r:id="rId4" action="ppaction://hlinksldjump"/>
                </a:rPr>
                <a:t> (цикорий).</a:t>
              </a:r>
              <a:endParaRPr lang="ru-RU" sz="2200" b="0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</p:grpSp>
      <p:sp>
        <p:nvSpPr>
          <p:cNvPr id="103474" name="AutoShape 50"/>
          <p:cNvSpPr>
            <a:spLocks noChangeArrowheads="1"/>
          </p:cNvSpPr>
          <p:nvPr/>
        </p:nvSpPr>
        <p:spPr bwMode="gray">
          <a:xfrm>
            <a:off x="6443663" y="2133600"/>
            <a:ext cx="2249487" cy="1814513"/>
          </a:xfrm>
          <a:prstGeom prst="wedgeRoundRectCallout">
            <a:avLst>
              <a:gd name="adj1" fmla="val -85144"/>
              <a:gd name="adj2" fmla="val 53935"/>
              <a:gd name="adj3" fmla="val 16667"/>
            </a:avLst>
          </a:prstGeom>
          <a:solidFill>
            <a:srgbClr val="DDDDDD"/>
          </a:solidFill>
          <a:ln w="38100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ru-RU" sz="2300"/>
              <a:t>Для семейства характерны:</a:t>
            </a:r>
            <a:endParaRPr lang="en-US" sz="2300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Company  Logo</a:t>
            </a:r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/>
              <a:t>www.themegallery.com</a:t>
            </a:r>
          </a:p>
        </p:txBody>
      </p:sp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i="0"/>
              <a:t>Характеристика цветков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268413"/>
            <a:ext cx="8569325" cy="5689600"/>
          </a:xfrm>
        </p:spPr>
        <p:txBody>
          <a:bodyPr/>
          <a:lstStyle/>
          <a:p>
            <a:pPr algn="just" latinLnBrk="1">
              <a:lnSpc>
                <a:spcPct val="90000"/>
              </a:lnSpc>
              <a:buFont typeface="Wingdings" pitchFamily="2" charset="2"/>
              <a:buNone/>
            </a:pPr>
            <a:r>
              <a:rPr lang="ru-RU" sz="2000"/>
              <a:t>    Цветки всегда собраны в корзинки, которые группируются в сложные агрегатные соцветия – колосья, кисти, метелки, которые окружены оберткой, образованной прицветникамиРазмеры корзинок варьируют от 1 мм. до 10 см. и более.   Число цветков в корзинке от 1 до 1000. середина цветков в корзинке часто состоит из трубчатых цветков; по краям корзинки расположены язычковые цветки(у подсолнечника). Венчик трубчатого цветка актиноморфный, пятичленный, сростнолепестный. Тычинок 5 со сросшимися пыльниками.  Пенецей  состоит из двух сросшихся плододистиков, завязь нижняя, одногнездная, с одним семязачатком; столбик с    двумя рыльцами. </a:t>
            </a:r>
          </a:p>
          <a:p>
            <a:pPr algn="just" latinLnBrk="1">
              <a:lnSpc>
                <a:spcPct val="90000"/>
              </a:lnSpc>
              <a:buFont typeface="Wingdings" pitchFamily="2" charset="2"/>
              <a:buNone/>
            </a:pPr>
            <a:r>
              <a:rPr lang="ru-RU" sz="2000"/>
              <a:t>   Венчик может так же состоять из воронковидных, двугубых, язычковых и ложноязычковых цветков. Язычковвй, харак- терен для подсемейства язычкоцветные, имеет вид 5-зубчатого язычка. Ложноязычковый, имеет вид 2-3 зубчатого     язычка, иногда зубцы незаметны (подсолнечник). </a:t>
            </a:r>
            <a:r>
              <a:rPr lang="ru-RU" sz="2000">
                <a:hlinkClick r:id="rId2" action="ppaction://hlinksldjump"/>
              </a:rPr>
              <a:t>Рис. </a:t>
            </a:r>
            <a:endParaRPr lang="ru-RU" sz="2000"/>
          </a:p>
          <a:p>
            <a:pPr>
              <a:lnSpc>
                <a:spcPct val="90000"/>
              </a:lnSpc>
            </a:pPr>
            <a:endParaRPr lang="ru-RU" sz="2000"/>
          </a:p>
        </p:txBody>
      </p:sp>
      <p:sp>
        <p:nvSpPr>
          <p:cNvPr id="104452" name="Rectangle 4"/>
          <p:cNvSpPr>
            <a:spLocks noChangeArrowheads="1"/>
          </p:cNvSpPr>
          <p:nvPr/>
        </p:nvSpPr>
        <p:spPr bwMode="auto">
          <a:xfrm>
            <a:off x="539750" y="6308725"/>
            <a:ext cx="8135938" cy="215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db2004119gl">
  <a:themeElements>
    <a:clrScheme name="cdb2004119gl 2">
      <a:dk1>
        <a:srgbClr val="113F71"/>
      </a:dk1>
      <a:lt1>
        <a:srgbClr val="FFFFFF"/>
      </a:lt1>
      <a:dk2>
        <a:srgbClr val="000000"/>
      </a:dk2>
      <a:lt2>
        <a:srgbClr val="C1D1D3"/>
      </a:lt2>
      <a:accent1>
        <a:srgbClr val="2D7ACF"/>
      </a:accent1>
      <a:accent2>
        <a:srgbClr val="99CC00"/>
      </a:accent2>
      <a:accent3>
        <a:srgbClr val="FFFFFF"/>
      </a:accent3>
      <a:accent4>
        <a:srgbClr val="0D345F"/>
      </a:accent4>
      <a:accent5>
        <a:srgbClr val="ADBEE4"/>
      </a:accent5>
      <a:accent6>
        <a:srgbClr val="8AB900"/>
      </a:accent6>
      <a:hlink>
        <a:srgbClr val="5AABCC"/>
      </a:hlink>
      <a:folHlink>
        <a:srgbClr val="BD9E61"/>
      </a:folHlink>
    </a:clrScheme>
    <a:fontScheme name="cdb2004119g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db2004119gl 1">
        <a:dk1>
          <a:srgbClr val="1F52C0"/>
        </a:dk1>
        <a:lt1>
          <a:srgbClr val="FFFFFF"/>
        </a:lt1>
        <a:dk2>
          <a:srgbClr val="000000"/>
        </a:dk2>
        <a:lt2>
          <a:srgbClr val="D6E1E2"/>
        </a:lt2>
        <a:accent1>
          <a:srgbClr val="E38B55"/>
        </a:accent1>
        <a:accent2>
          <a:srgbClr val="CB81D5"/>
        </a:accent2>
        <a:accent3>
          <a:srgbClr val="FFFFFF"/>
        </a:accent3>
        <a:accent4>
          <a:srgbClr val="1945A4"/>
        </a:accent4>
        <a:accent5>
          <a:srgbClr val="EFC4B4"/>
        </a:accent5>
        <a:accent6>
          <a:srgbClr val="B874C1"/>
        </a:accent6>
        <a:hlink>
          <a:srgbClr val="705FC3"/>
        </a:hlink>
        <a:folHlink>
          <a:srgbClr val="83A6A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b2004119gl 2">
        <a:dk1>
          <a:srgbClr val="113F71"/>
        </a:dk1>
        <a:lt1>
          <a:srgbClr val="FFFFFF"/>
        </a:lt1>
        <a:dk2>
          <a:srgbClr val="000000"/>
        </a:dk2>
        <a:lt2>
          <a:srgbClr val="C1D1D3"/>
        </a:lt2>
        <a:accent1>
          <a:srgbClr val="2D7ACF"/>
        </a:accent1>
        <a:accent2>
          <a:srgbClr val="99CC00"/>
        </a:accent2>
        <a:accent3>
          <a:srgbClr val="FFFFFF"/>
        </a:accent3>
        <a:accent4>
          <a:srgbClr val="0D345F"/>
        </a:accent4>
        <a:accent5>
          <a:srgbClr val="ADBEE4"/>
        </a:accent5>
        <a:accent6>
          <a:srgbClr val="8AB900"/>
        </a:accent6>
        <a:hlink>
          <a:srgbClr val="5AABCC"/>
        </a:hlink>
        <a:folHlink>
          <a:srgbClr val="BD9E6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b2004119gl 3">
        <a:dk1>
          <a:srgbClr val="1F2163"/>
        </a:dk1>
        <a:lt1>
          <a:srgbClr val="FFFFFF"/>
        </a:lt1>
        <a:dk2>
          <a:srgbClr val="000000"/>
        </a:dk2>
        <a:lt2>
          <a:srgbClr val="CCD8DA"/>
        </a:lt2>
        <a:accent1>
          <a:srgbClr val="4067CA"/>
        </a:accent1>
        <a:accent2>
          <a:srgbClr val="00B4B0"/>
        </a:accent2>
        <a:accent3>
          <a:srgbClr val="FFFFFF"/>
        </a:accent3>
        <a:accent4>
          <a:srgbClr val="191B53"/>
        </a:accent4>
        <a:accent5>
          <a:srgbClr val="AFB8E1"/>
        </a:accent5>
        <a:accent6>
          <a:srgbClr val="00A39F"/>
        </a:accent6>
        <a:hlink>
          <a:srgbClr val="6DB1DF"/>
        </a:hlink>
        <a:folHlink>
          <a:srgbClr val="9292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cdb2004119gl</Template>
  <TotalTime>413</TotalTime>
  <Words>1576</Words>
  <Application>Microsoft Office PowerPoint</Application>
  <PresentationFormat>Экран (4:3)</PresentationFormat>
  <Paragraphs>229</Paragraphs>
  <Slides>37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3" baseType="lpstr">
      <vt:lpstr>Arial</vt:lpstr>
      <vt:lpstr>Verdana</vt:lpstr>
      <vt:lpstr>Wingdings</vt:lpstr>
      <vt:lpstr>굴림</vt:lpstr>
      <vt:lpstr>Times New Roman</vt:lpstr>
      <vt:lpstr>cdb2004119gl</vt:lpstr>
      <vt:lpstr>СЕМЕЙСТВО СЛОЖНОЦВЕТНЫЕ (Asterales) </vt:lpstr>
      <vt:lpstr>Содержание</vt:lpstr>
      <vt:lpstr>Систематическое положение</vt:lpstr>
      <vt:lpstr>Краткая характеристика семейства</vt:lpstr>
      <vt:lpstr>Распространение и место произрастания</vt:lpstr>
      <vt:lpstr>Жизненные нормы</vt:lpstr>
      <vt:lpstr>Особенности листьев</vt:lpstr>
      <vt:lpstr>Стебель</vt:lpstr>
      <vt:lpstr>Характеристика цветков</vt:lpstr>
      <vt:lpstr>Слайд 10</vt:lpstr>
      <vt:lpstr>Генеративные органы</vt:lpstr>
      <vt:lpstr>Слайд 12</vt:lpstr>
      <vt:lpstr>Слайд 13</vt:lpstr>
      <vt:lpstr>Плод</vt:lpstr>
      <vt:lpstr>Диаграмма и формула цветка</vt:lpstr>
      <vt:lpstr>Значение</vt:lpstr>
      <vt:lpstr>Tragopogen pratensis (козлобородник луговой)</vt:lpstr>
      <vt:lpstr>Tussilago farfara (мать-и-мачеха)</vt:lpstr>
      <vt:lpstr>Одуванчик (Taraxacum)</vt:lpstr>
      <vt:lpstr>Полынь </vt:lpstr>
      <vt:lpstr>Места обитания сложноцветных</vt:lpstr>
      <vt:lpstr>Лопух (Aretium)</vt:lpstr>
      <vt:lpstr>Chamomilla (ромашка)</vt:lpstr>
      <vt:lpstr>Cirsium (бодяк)</vt:lpstr>
      <vt:lpstr>Carduus (чертополох)</vt:lpstr>
      <vt:lpstr>Bidens trpartita (череда)</vt:lpstr>
      <vt:lpstr>Cichorium intybus (цикорий).</vt:lpstr>
      <vt:lpstr>Слайд 28</vt:lpstr>
      <vt:lpstr>Одуванчик (Taraxacum)</vt:lpstr>
      <vt:lpstr>Подсолнечник  (Helianthus annuus)</vt:lpstr>
      <vt:lpstr>Подсолнечник  (Helianthus annuus)</vt:lpstr>
      <vt:lpstr>Нивяник </vt:lpstr>
      <vt:lpstr>Centaure (василек)</vt:lpstr>
      <vt:lpstr>Мать-и-мачеха</vt:lpstr>
      <vt:lpstr>Кошачья лапка</vt:lpstr>
      <vt:lpstr>Салат — латук (Lactuca sativa)</vt:lpstr>
      <vt:lpstr>Кок-сагыза (Taraxacum kok-saghyz)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СЕМЕЙСТВО СЛОЖНОЦВЕТНЫЕ</dc:title>
  <dc:creator>cashik</dc:creator>
  <cp:lastModifiedBy>Dima</cp:lastModifiedBy>
  <cp:revision>9</cp:revision>
  <dcterms:created xsi:type="dcterms:W3CDTF">2008-12-09T05:40:56Z</dcterms:created>
  <dcterms:modified xsi:type="dcterms:W3CDTF">2014-01-29T22:30:59Z</dcterms:modified>
</cp:coreProperties>
</file>