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3" r:id="rId4"/>
    <p:sldId id="259" r:id="rId5"/>
    <p:sldId id="289" r:id="rId6"/>
    <p:sldId id="290" r:id="rId7"/>
    <p:sldId id="291" r:id="rId8"/>
    <p:sldId id="292" r:id="rId9"/>
    <p:sldId id="293" r:id="rId10"/>
    <p:sldId id="308" r:id="rId11"/>
    <p:sldId id="295" r:id="rId12"/>
    <p:sldId id="323" r:id="rId13"/>
    <p:sldId id="318" r:id="rId14"/>
    <p:sldId id="294" r:id="rId15"/>
    <p:sldId id="324" r:id="rId16"/>
    <p:sldId id="321" r:id="rId17"/>
    <p:sldId id="296" r:id="rId18"/>
    <p:sldId id="297" r:id="rId19"/>
    <p:sldId id="298" r:id="rId20"/>
    <p:sldId id="299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260" r:id="rId37"/>
    <p:sldId id="32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CC00"/>
    <a:srgbClr val="9933FF"/>
    <a:srgbClr val="009900"/>
    <a:srgbClr val="FF9900"/>
    <a:srgbClr val="FF6699"/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1552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4E65FB-E7BD-4C22-A412-317C86439A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719502-5036-4DF4-B984-99159A7FD7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BB29381-04E3-4FC4-B6D6-535FDBF0F6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AC419E-DD51-47CF-848A-D7F3BA2670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B549D6-609F-413F-8840-C5A0102AE1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162E6F-051B-43AB-962D-E31A7729D2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062C4B-7007-4379-B337-948F67D9B9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BACC7B-9BF0-4134-84B6-6F10A86313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5CDB92-2857-4CA0-8D5B-AD10848B48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BB8022-939B-4274-A7CB-73E4C7B565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2D70B3-16B6-4819-A4AD-EBD8185A55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37B0334-93E1-4FDC-AA21-E16D8DF843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mb/>
  </p:transition>
  <p:hf sldNum="0" hdr="0"/>
  <p:txStyles>
    <p:titleStyle>
      <a:lvl1pPr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zr.molbiol.ru/s_pictures/52_248.gi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zr.molbiol.ru/s_pictures/52_249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zr.molbiol.ru/s_pictures/52_245.g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2.xml"/><Relationship Id="rId7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170238"/>
            <a:ext cx="7848600" cy="1698625"/>
          </a:xfrm>
        </p:spPr>
        <p:txBody>
          <a:bodyPr/>
          <a:lstStyle/>
          <a:p>
            <a:r>
              <a:rPr lang="ru-RU" sz="2800"/>
              <a:t>СЕМЕЙСТВО</a:t>
            </a:r>
            <a:r>
              <a:rPr lang="en-US" sz="2800"/>
              <a:t> </a:t>
            </a:r>
            <a:r>
              <a:rPr lang="ru-RU" sz="4900"/>
              <a:t>СЛОЖНОЦВЕТНЫЕ</a:t>
            </a:r>
            <a:br>
              <a:rPr lang="ru-RU" sz="4900"/>
            </a:br>
            <a:r>
              <a:rPr lang="ru-RU" sz="5000" i="0">
                <a:solidFill>
                  <a:srgbClr val="5AAB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5000" i="0">
                <a:solidFill>
                  <a:srgbClr val="5AAB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Asterales</a:t>
            </a:r>
            <a:r>
              <a:rPr lang="ru-RU" sz="5000" i="0">
                <a:solidFill>
                  <a:srgbClr val="5AAB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ru-RU" sz="5000" i="0">
                <a:solidFill>
                  <a:srgbClr val="5AAB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5000" i="0">
              <a:solidFill>
                <a:srgbClr val="5AAB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067175" y="5516563"/>
            <a:ext cx="144145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164512" cy="5689600"/>
          </a:xfrm>
        </p:spPr>
        <p:txBody>
          <a:bodyPr/>
          <a:lstStyle/>
          <a:p>
            <a:pPr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Весьма своеобразная часть цветка сложноцветных –паппус, представленный образованиями различного вида.</a:t>
            </a:r>
          </a:p>
          <a:p>
            <a:pPr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1) </a:t>
            </a:r>
            <a:r>
              <a:rPr lang="ru-RU" sz="2000" i="1" u="sng"/>
              <a:t>У </a:t>
            </a:r>
            <a:r>
              <a:rPr lang="ru-RU" sz="2000" i="1" u="sng">
                <a:hlinkClick r:id="rId2" action="ppaction://hlinksldjump"/>
              </a:rPr>
              <a:t>Одуванчика</a:t>
            </a:r>
            <a:r>
              <a:rPr lang="ru-RU" sz="2000">
                <a:hlinkClick r:id="rId2" action="ppaction://hlinksldjump"/>
              </a:rPr>
              <a:t> </a:t>
            </a:r>
            <a:r>
              <a:rPr lang="ru-RU" sz="2000"/>
              <a:t>– возникает настоящий летательный ап-  парат  из множества волосков на вершине вытянутого   носика семянки.</a:t>
            </a:r>
          </a:p>
          <a:p>
            <a:pPr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2) </a:t>
            </a:r>
            <a:r>
              <a:rPr lang="ru-RU" sz="2000" i="1" u="sng"/>
              <a:t>У Козлобородника</a:t>
            </a:r>
            <a:r>
              <a:rPr lang="ru-RU" sz="2000"/>
              <a:t> – перистые волоски.</a:t>
            </a:r>
          </a:p>
          <a:p>
            <a:pPr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3) </a:t>
            </a:r>
            <a:r>
              <a:rPr lang="ru-RU" sz="2000" i="1" u="sng"/>
              <a:t>У Череды</a:t>
            </a:r>
            <a:r>
              <a:rPr lang="ru-RU" sz="2000"/>
              <a:t> – паппус представлен 2-3 щетинками, покры- тыми зазубринами (они закрепляются на одежде).</a:t>
            </a:r>
          </a:p>
          <a:p>
            <a:pPr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4) </a:t>
            </a:r>
            <a:r>
              <a:rPr lang="ru-RU" sz="2000" i="1" u="sng"/>
              <a:t>У Подсолнуха</a:t>
            </a:r>
            <a:r>
              <a:rPr lang="ru-RU" sz="2000"/>
              <a:t> – пленчатые чешуйки.</a:t>
            </a:r>
          </a:p>
          <a:p>
            <a:pPr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</a:t>
            </a:r>
          </a:p>
          <a:p>
            <a:pPr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Очень часто цветки в корзинке размещены и в половом  отношении</a:t>
            </a:r>
          </a:p>
          <a:p>
            <a:pPr algn="just" latinLnBrk="1">
              <a:lnSpc>
                <a:spcPct val="80000"/>
              </a:lnSpc>
            </a:pPr>
            <a:r>
              <a:rPr lang="ru-RU" sz="2000"/>
              <a:t>Краевые цветки стерильные,  внутренние обоеполые      </a:t>
            </a:r>
            <a:r>
              <a:rPr lang="ru-RU" sz="2000" b="1" i="1">
                <a:solidFill>
                  <a:srgbClr val="FF9900"/>
                </a:solidFill>
                <a:hlinkClick r:id="rId3" action="ppaction://hlinksldjump"/>
              </a:rPr>
              <a:t>(подсолнечник).</a:t>
            </a:r>
            <a:endParaRPr lang="ru-RU" sz="2000" b="1" i="1">
              <a:solidFill>
                <a:srgbClr val="FF9900"/>
              </a:solidFill>
            </a:endParaRPr>
          </a:p>
          <a:p>
            <a:pPr algn="just" latinLnBrk="1">
              <a:lnSpc>
                <a:spcPct val="80000"/>
              </a:lnSpc>
            </a:pPr>
            <a:r>
              <a:rPr lang="ru-RU" sz="2000"/>
              <a:t>Краевые цветки женские, внутренние обоеполые           </a:t>
            </a:r>
            <a:r>
              <a:rPr lang="ru-RU" sz="2000" b="1" i="1">
                <a:solidFill>
                  <a:srgbClr val="FF6699"/>
                </a:solidFill>
                <a:hlinkClick r:id="rId4" action="ppaction://hlinksldjump"/>
              </a:rPr>
              <a:t>(нивяник)</a:t>
            </a:r>
            <a:endParaRPr lang="ru-RU" sz="2000" b="1" i="1">
              <a:solidFill>
                <a:srgbClr val="FF6699"/>
              </a:solidFill>
            </a:endParaRPr>
          </a:p>
          <a:p>
            <a:pPr algn="just" latinLnBrk="1">
              <a:lnSpc>
                <a:spcPct val="80000"/>
              </a:lnSpc>
            </a:pPr>
            <a:r>
              <a:rPr lang="ru-RU" sz="2000"/>
              <a:t>Краевые цветки женские, внутренние мужские               </a:t>
            </a:r>
            <a:r>
              <a:rPr lang="ru-RU" sz="2000" b="1" i="1">
                <a:solidFill>
                  <a:srgbClr val="0066FF"/>
                </a:solidFill>
                <a:hlinkClick r:id="rId5" action="ppaction://hlinksldjump"/>
              </a:rPr>
              <a:t>(мать-и-мачеха)</a:t>
            </a:r>
            <a:endParaRPr lang="ru-RU" sz="2000" b="1" i="1">
              <a:solidFill>
                <a:srgbClr val="0066FF"/>
              </a:solidFill>
            </a:endParaRPr>
          </a:p>
          <a:p>
            <a:pPr algn="just" latinLnBrk="1">
              <a:lnSpc>
                <a:spcPct val="80000"/>
              </a:lnSpc>
            </a:pPr>
            <a:r>
              <a:rPr lang="ru-RU" sz="2000"/>
              <a:t>Растения двудомные </a:t>
            </a:r>
            <a:r>
              <a:rPr lang="ru-RU" sz="2000" b="1" i="1">
                <a:solidFill>
                  <a:schemeClr val="hlink"/>
                </a:solidFill>
              </a:rPr>
              <a:t>(</a:t>
            </a:r>
            <a:r>
              <a:rPr lang="ru-RU" sz="2000" b="1" i="1">
                <a:solidFill>
                  <a:schemeClr val="folHlink"/>
                </a:solidFill>
                <a:hlinkClick r:id="rId6" action="ppaction://hlinksldjump"/>
              </a:rPr>
              <a:t>кошачья лапка</a:t>
            </a:r>
            <a:r>
              <a:rPr lang="ru-RU" sz="2000" b="1" i="1">
                <a:solidFill>
                  <a:schemeClr val="hlink"/>
                </a:solidFill>
              </a:rPr>
              <a:t>)</a:t>
            </a:r>
          </a:p>
          <a:p>
            <a:pPr algn="just" latinLnBrk="1">
              <a:lnSpc>
                <a:spcPct val="80000"/>
              </a:lnSpc>
            </a:pPr>
            <a:r>
              <a:rPr lang="ru-RU" sz="2000"/>
              <a:t>Все цветки обоеполые </a:t>
            </a:r>
            <a:r>
              <a:rPr lang="ru-RU" sz="2000" b="1" i="1">
                <a:solidFill>
                  <a:srgbClr val="669900"/>
                </a:solidFill>
              </a:rPr>
              <a:t>(одуванчик)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0"/>
              <a:t>Генеративные органы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463" y="908050"/>
            <a:ext cx="5291137" cy="5616575"/>
          </a:xfrm>
        </p:spPr>
        <p:txBody>
          <a:bodyPr/>
          <a:lstStyle/>
          <a:p>
            <a:pPr algn="just" latinLnBrk="1">
              <a:buFont typeface="Wingdings" pitchFamily="2" charset="2"/>
              <a:buNone/>
            </a:pPr>
            <a:r>
              <a:rPr lang="ru-RU" sz="2200"/>
              <a:t>    Для сложноцветных исключи-  тельно характерен апомиксис,  главным образом в форме нере-дуцированного партеногенеза. При этом не происходит редук-ционного деления при формировании женского гаметофита и   зародыш образуется без опло- дотворения и, как правило, без опыления. Большинству сложноцветных свойственна протерандрия  (ранее созревает пыльца). Крупные и  яркоокрашенные    цветки способствуют энтомофи-мие (опыление обычно перепончатокрылыми и бабочками).</a:t>
            </a:r>
          </a:p>
        </p:txBody>
      </p:sp>
      <p:pic>
        <p:nvPicPr>
          <p:cNvPr id="106506" name="Picture 10" descr="1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75" y="1844675"/>
            <a:ext cx="3309938" cy="3455988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13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08050"/>
            <a:ext cx="8023225" cy="2087563"/>
          </a:xfrm>
        </p:spPr>
        <p:txBody>
          <a:bodyPr/>
          <a:lstStyle/>
          <a:p>
            <a:pPr algn="just" latinLnBrk="1">
              <a:lnSpc>
                <a:spcPct val="90000"/>
              </a:lnSpc>
            </a:pPr>
            <a:r>
              <a:rPr lang="ru-RU" sz="2200"/>
              <a:t>У р. </a:t>
            </a:r>
            <a:r>
              <a:rPr lang="en-US" sz="2200">
                <a:hlinkClick r:id="rId2" action="ppaction://hlinksldjump"/>
              </a:rPr>
              <a:t>Centaure</a:t>
            </a:r>
            <a:r>
              <a:rPr lang="ru-RU" sz="2200">
                <a:hlinkClick r:id="rId2" action="ppaction://hlinksldjump"/>
              </a:rPr>
              <a:t> (василек) </a:t>
            </a:r>
            <a:r>
              <a:rPr lang="ru-RU" sz="2200"/>
              <a:t>– есть интересное приспо-собление к насекомоопылению – это раздражи-   мые тычинки. При прикосновении к тычиночным  нитям в поисках нектара  насекомое вызывает их резкое сокращение: тычинки «приседают» и выметающие волоски выталкивают навстречу насекомому комочек пыльцы.</a:t>
            </a:r>
          </a:p>
          <a:p>
            <a:pPr>
              <a:lnSpc>
                <a:spcPct val="90000"/>
              </a:lnSpc>
            </a:pPr>
            <a:endParaRPr lang="ru-RU" sz="2200"/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5119" name="Group 15"/>
          <p:cNvGraphicFramePr>
            <a:graphicFrameLocks noGrp="1"/>
          </p:cNvGraphicFramePr>
          <p:nvPr/>
        </p:nvGraphicFramePr>
        <p:xfrm>
          <a:off x="4284663" y="3068638"/>
          <a:ext cx="4391025" cy="3455988"/>
        </p:xfrm>
        <a:graphic>
          <a:graphicData uri="http://schemas.openxmlformats.org/drawingml/2006/table">
            <a:tbl>
              <a:tblPr/>
              <a:tblGrid>
                <a:gridCol w="4391025"/>
              </a:tblGrid>
              <a:tr h="345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Рис. Василек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Centaure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верхняя часть цветка на мужской фазе;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разрез пыльниковой трубки перед покрытием пыльников: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верхушка столбика, вынутая из пыльниковой трубки;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верхняя часть цветка в женской фазе после удаления пыльцы: столбик удлинился и вынес раскрывшееся рыльце (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);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пыльниковая трубка,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придатки пыльников, которые вначале закрывают верхушку пыльниковой трубки (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пыльца,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столбик,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кольцо собирательных волосков,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рыльце).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5115" name="Picture 11" descr="Василек луговой (Centaurea jacea)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27088" y="3141663"/>
            <a:ext cx="3455987" cy="345598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164512" cy="5616575"/>
          </a:xfrm>
        </p:spPr>
        <p:txBody>
          <a:bodyPr/>
          <a:lstStyle/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Выделяют 12-13 триб или колен. Некоторые трибы различаются с трудом, другие довольно характерные. К числу   последних от-носятся, например, следующие: </a:t>
            </a:r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endParaRPr lang="ru-RU" sz="1800" b="1" i="1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Подсолнечниковые</a:t>
            </a:r>
            <a:r>
              <a:rPr lang="ru-RU" sz="1800" i="1">
                <a:solidFill>
                  <a:srgbClr val="9933FF"/>
                </a:solidFill>
              </a:rPr>
              <a:t> (</a:t>
            </a:r>
            <a:r>
              <a:rPr lang="en-US" sz="1800" i="1">
                <a:solidFill>
                  <a:srgbClr val="9933FF"/>
                </a:solidFill>
              </a:rPr>
              <a:t>Heliantheae</a:t>
            </a:r>
            <a:r>
              <a:rPr lang="ru-RU" sz="1800" i="1">
                <a:solidFill>
                  <a:srgbClr val="9933FF"/>
                </a:solidFill>
              </a:rPr>
              <a:t>).</a:t>
            </a:r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Ромашковые</a:t>
            </a:r>
            <a:r>
              <a:rPr lang="ru-RU" sz="1800" i="1">
                <a:solidFill>
                  <a:srgbClr val="9933FF"/>
                </a:solidFill>
              </a:rPr>
              <a:t> (</a:t>
            </a:r>
            <a:r>
              <a:rPr lang="en-US" sz="1800" i="1">
                <a:solidFill>
                  <a:srgbClr val="9933FF"/>
                </a:solidFill>
              </a:rPr>
              <a:t>Anthemideae</a:t>
            </a:r>
            <a:r>
              <a:rPr lang="ru-RU" sz="1800" i="1">
                <a:solidFill>
                  <a:srgbClr val="9933FF"/>
                </a:solidFill>
              </a:rPr>
              <a:t>).</a:t>
            </a:r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Чертополоховые</a:t>
            </a:r>
            <a:r>
              <a:rPr lang="ru-RU" sz="1800" i="1">
                <a:solidFill>
                  <a:srgbClr val="9933FF"/>
                </a:solidFill>
              </a:rPr>
              <a:t> (Супагеае). </a:t>
            </a:r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Мутизиевые</a:t>
            </a:r>
            <a:r>
              <a:rPr lang="ru-RU" sz="1800" i="1">
                <a:solidFill>
                  <a:srgbClr val="9933FF"/>
                </a:solidFill>
              </a:rPr>
              <a:t> (</a:t>
            </a:r>
            <a:r>
              <a:rPr lang="en-US" sz="1800" i="1">
                <a:solidFill>
                  <a:srgbClr val="9933FF"/>
                </a:solidFill>
              </a:rPr>
              <a:t>Mutisieae</a:t>
            </a:r>
            <a:r>
              <a:rPr lang="ru-RU" sz="1800" i="1">
                <a:solidFill>
                  <a:srgbClr val="9933FF"/>
                </a:solidFill>
              </a:rPr>
              <a:t>). </a:t>
            </a:r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Цикориевые, или язычкоцветные</a:t>
            </a:r>
            <a:r>
              <a:rPr lang="ru-RU" sz="1800" i="1">
                <a:solidFill>
                  <a:srgbClr val="9933FF"/>
                </a:solidFill>
              </a:rPr>
              <a:t> (</a:t>
            </a:r>
            <a:r>
              <a:rPr lang="en-US" sz="1800" i="1">
                <a:solidFill>
                  <a:srgbClr val="9933FF"/>
                </a:solidFill>
              </a:rPr>
              <a:t>Cic</a:t>
            </a:r>
            <a:r>
              <a:rPr lang="ru-RU" sz="1800" i="1">
                <a:solidFill>
                  <a:srgbClr val="9933FF"/>
                </a:solidFill>
              </a:rPr>
              <a:t>'</a:t>
            </a:r>
            <a:r>
              <a:rPr lang="en-US" sz="1800" i="1">
                <a:solidFill>
                  <a:srgbClr val="9933FF"/>
                </a:solidFill>
              </a:rPr>
              <a:t>horieae</a:t>
            </a:r>
            <a:r>
              <a:rPr lang="ru-RU" sz="1800" i="1">
                <a:solidFill>
                  <a:srgbClr val="9933FF"/>
                </a:solidFill>
              </a:rPr>
              <a:t>, или </a:t>
            </a:r>
            <a:r>
              <a:rPr lang="en-US" sz="1800" i="1">
                <a:solidFill>
                  <a:srgbClr val="9933FF"/>
                </a:solidFill>
              </a:rPr>
              <a:t>Lactuceae</a:t>
            </a:r>
            <a:r>
              <a:rPr lang="ru-RU" sz="1800" i="1">
                <a:solidFill>
                  <a:srgbClr val="9933FF"/>
                </a:solidFill>
              </a:rPr>
              <a:t>)</a:t>
            </a:r>
            <a:endParaRPr lang="ru-RU" sz="1800"/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По форме основных цветков, составляющих соцветие, семейство сложноцветных делят на два подсемейства:</a:t>
            </a:r>
            <a:r>
              <a:rPr lang="ru-RU" sz="18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трубкоцветные        </a:t>
            </a:r>
            <a:r>
              <a:rPr lang="ru-RU" sz="1800" i="1"/>
              <a:t>(</a:t>
            </a:r>
            <a:r>
              <a:rPr lang="en-US" sz="1800" i="1"/>
              <a:t>Tubiflorae</a:t>
            </a:r>
            <a:r>
              <a:rPr lang="ru-RU" sz="1800" i="1"/>
              <a:t>) </a:t>
            </a:r>
            <a:r>
              <a:rPr lang="ru-RU" sz="1800"/>
              <a:t>и </a:t>
            </a:r>
            <a:r>
              <a:rPr lang="ru-RU" sz="18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языкоцветные</a:t>
            </a:r>
            <a:r>
              <a:rPr lang="ru-RU" sz="1800"/>
              <a:t> </a:t>
            </a:r>
            <a:r>
              <a:rPr lang="ru-RU" sz="1800" i="1"/>
              <a:t>(</a:t>
            </a:r>
            <a:r>
              <a:rPr lang="en-US" sz="1800" i="1"/>
              <a:t>Liguliflorae</a:t>
            </a:r>
            <a:r>
              <a:rPr lang="ru-RU" sz="1800" i="1"/>
              <a:t>)</a:t>
            </a:r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1.</a:t>
            </a:r>
            <a:r>
              <a:rPr lang="ru-RU" sz="1800" i="1"/>
              <a:t> </a:t>
            </a:r>
            <a:r>
              <a:rPr lang="ru-RU" sz="1800"/>
              <a:t>Подсемейство трубкоцветные (</a:t>
            </a:r>
            <a:r>
              <a:rPr lang="en-US" sz="1800"/>
              <a:t>Tubiflorae</a:t>
            </a:r>
            <a:r>
              <a:rPr lang="ru-RU" sz="1800"/>
              <a:t>). Сюда относятся      следующие культурные и дикорастущие растения.</a:t>
            </a:r>
            <a:r>
              <a:rPr lang="ru-RU" sz="1800" i="1"/>
              <a:t>  </a:t>
            </a:r>
            <a:r>
              <a:rPr lang="ru-RU" sz="1800" i="1">
                <a:solidFill>
                  <a:schemeClr val="accent1"/>
                </a:solidFill>
              </a:rPr>
              <a:t>Подсолнечник  (</a:t>
            </a:r>
            <a:r>
              <a:rPr lang="en-US" sz="1800" i="1">
                <a:solidFill>
                  <a:schemeClr val="accent1"/>
                </a:solidFill>
              </a:rPr>
              <a:t>Helianthus annuus</a:t>
            </a:r>
            <a:r>
              <a:rPr lang="ru-RU" sz="1800" i="1">
                <a:solidFill>
                  <a:schemeClr val="accent1"/>
                </a:solidFill>
              </a:rPr>
              <a:t>), ромашка(</a:t>
            </a:r>
            <a:r>
              <a:rPr lang="en-US" sz="1800" i="1">
                <a:solidFill>
                  <a:schemeClr val="accent1"/>
                </a:solidFill>
              </a:rPr>
              <a:t>Matricaria chamomilla</a:t>
            </a:r>
            <a:r>
              <a:rPr lang="ru-RU" sz="1800" i="1">
                <a:solidFill>
                  <a:schemeClr val="accent1"/>
                </a:solidFill>
              </a:rPr>
              <a:t>), тысячилист-ник(</a:t>
            </a:r>
            <a:r>
              <a:rPr lang="en-US" sz="1800" i="1">
                <a:solidFill>
                  <a:schemeClr val="accent1"/>
                </a:solidFill>
              </a:rPr>
              <a:t>Achillea</a:t>
            </a:r>
            <a:r>
              <a:rPr lang="ru-RU" sz="1800" i="1">
                <a:solidFill>
                  <a:schemeClr val="accent1"/>
                </a:solidFill>
              </a:rPr>
              <a:t>), Полынь (</a:t>
            </a:r>
            <a:r>
              <a:rPr lang="en-US" sz="1800" i="1">
                <a:solidFill>
                  <a:schemeClr val="accent1"/>
                </a:solidFill>
              </a:rPr>
              <a:t>Artemisia</a:t>
            </a:r>
            <a:r>
              <a:rPr lang="ru-RU" sz="1800" i="1">
                <a:solidFill>
                  <a:schemeClr val="accent1"/>
                </a:solidFill>
              </a:rPr>
              <a:t>), Васильки (</a:t>
            </a:r>
            <a:r>
              <a:rPr lang="en-US" sz="1800" i="1">
                <a:solidFill>
                  <a:schemeClr val="accent1"/>
                </a:solidFill>
              </a:rPr>
              <a:t>Centaurea</a:t>
            </a:r>
            <a:r>
              <a:rPr lang="ru-RU" sz="1800" i="1">
                <a:solidFill>
                  <a:schemeClr val="accent1"/>
                </a:solidFill>
              </a:rPr>
              <a:t>) и т.д. </a:t>
            </a:r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marL="3175" indent="88900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2. Подсемейство языкоцветиые (</a:t>
            </a:r>
            <a:r>
              <a:rPr lang="en-US" sz="1800"/>
              <a:t>Liguliflorae</a:t>
            </a:r>
            <a:r>
              <a:rPr lang="ru-RU" sz="1800"/>
              <a:t>).</a:t>
            </a:r>
            <a:r>
              <a:rPr lang="ru-RU" sz="1800" i="1"/>
              <a:t> </a:t>
            </a:r>
            <a:r>
              <a:rPr lang="ru-RU" sz="1800" i="1">
                <a:solidFill>
                  <a:schemeClr val="accent1"/>
                </a:solidFill>
              </a:rPr>
              <a:t>Одуванчик обыкно-венный (</a:t>
            </a:r>
            <a:r>
              <a:rPr lang="en-US" sz="1800" i="1">
                <a:solidFill>
                  <a:schemeClr val="accent1"/>
                </a:solidFill>
              </a:rPr>
              <a:t>Taraxacum officinale</a:t>
            </a:r>
            <a:r>
              <a:rPr lang="ru-RU" sz="1800" i="1">
                <a:solidFill>
                  <a:schemeClr val="accent1"/>
                </a:solidFill>
              </a:rPr>
              <a:t>), Цикорий (</a:t>
            </a:r>
            <a:r>
              <a:rPr lang="en-US" sz="1800" i="1">
                <a:solidFill>
                  <a:schemeClr val="accent1"/>
                </a:solidFill>
              </a:rPr>
              <a:t>Cichorium </a:t>
            </a:r>
            <a:r>
              <a:rPr lang="ru-RU" sz="1800" i="1">
                <a:solidFill>
                  <a:schemeClr val="accent1"/>
                </a:solidFill>
              </a:rPr>
              <a:t> </a:t>
            </a:r>
            <a:r>
              <a:rPr lang="en-US" sz="1800" i="1">
                <a:solidFill>
                  <a:schemeClr val="accent1"/>
                </a:solidFill>
              </a:rPr>
              <a:t>inthybus</a:t>
            </a:r>
            <a:r>
              <a:rPr lang="ru-RU" sz="1800" i="1">
                <a:solidFill>
                  <a:schemeClr val="accent1"/>
                </a:solidFill>
              </a:rPr>
              <a:t>),Осот желтый (</a:t>
            </a:r>
            <a:r>
              <a:rPr lang="en-US" sz="1800" i="1">
                <a:solidFill>
                  <a:schemeClr val="accent1"/>
                </a:solidFill>
              </a:rPr>
              <a:t>Sonchus arvensis</a:t>
            </a:r>
            <a:r>
              <a:rPr lang="ru-RU" sz="1800" i="1">
                <a:solidFill>
                  <a:schemeClr val="accent1"/>
                </a:solidFill>
              </a:rPr>
              <a:t>).</a:t>
            </a:r>
            <a:r>
              <a:rPr lang="ru-RU" sz="1800">
                <a:solidFill>
                  <a:schemeClr val="accent1"/>
                </a:solidFill>
              </a:rPr>
              <a:t> </a:t>
            </a:r>
            <a:endParaRPr lang="ru-RU" sz="1800" i="1">
              <a:solidFill>
                <a:schemeClr val="accent1"/>
              </a:solidFill>
            </a:endParaRPr>
          </a:p>
          <a:p>
            <a:pPr marL="3175" indent="88900">
              <a:lnSpc>
                <a:spcPct val="80000"/>
              </a:lnSpc>
              <a:buFont typeface="Wingdings" pitchFamily="2" charset="2"/>
              <a:buNone/>
            </a:pPr>
            <a:endParaRPr lang="ru-RU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15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2238"/>
            <a:ext cx="7156450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Плод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76700" cy="5295900"/>
          </a:xfrm>
        </p:spPr>
        <p:txBody>
          <a:bodyPr/>
          <a:lstStyle/>
          <a:p>
            <a:pPr algn="just" latinLnBrk="1"/>
            <a:r>
              <a:rPr lang="ru-RU" sz="2000"/>
              <a:t>Плод сложноцветных —   </a:t>
            </a:r>
            <a:r>
              <a:rPr lang="ru-RU" sz="20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семянка</a:t>
            </a:r>
            <a:r>
              <a:rPr lang="ru-RU" sz="2000"/>
              <a:t>. Это односемян- ный невскрывающийся    плод с более или   менее плотным кожистым и обычно нетолстым околоплод-ником, как правило, отде-ляющимся от семени.      Лишь в очень редких слу-чаях, как у видов неотро-пического рода </a:t>
            </a:r>
            <a:r>
              <a:rPr lang="ru-RU" sz="2000" i="1"/>
              <a:t>вульфия</a:t>
            </a:r>
            <a:r>
              <a:rPr lang="ru-RU" sz="2000"/>
              <a:t>           (Wulffia), семянки с соч-  ным околоплодником.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5481" name="Picture 9" descr="Календула лекарственная, или ноготки (Calendula officinalis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859338" y="981075"/>
            <a:ext cx="3889375" cy="3889375"/>
          </a:xfrm>
          <a:prstGeom prst="rect">
            <a:avLst/>
          </a:prstGeom>
          <a:noFill/>
        </p:spPr>
      </p:pic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3143250" y="2000250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3143250" y="2000250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5493" name="Group 21"/>
          <p:cNvGraphicFramePr>
            <a:graphicFrameLocks noGrp="1"/>
          </p:cNvGraphicFramePr>
          <p:nvPr/>
        </p:nvGraphicFramePr>
        <p:xfrm>
          <a:off x="4500563" y="4652963"/>
          <a:ext cx="4103687" cy="2160588"/>
        </p:xfrm>
        <a:graphic>
          <a:graphicData uri="http://schemas.openxmlformats.org/drawingml/2006/table">
            <a:tbl>
              <a:tblPr/>
              <a:tblGrid>
                <a:gridCol w="4103687"/>
              </a:tblGrid>
              <a:tr h="216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Календула лекарственная, или ноготки (Calendula officinalis).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срединный цветок на мужской фазе;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краевой цветок, женский;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соплодие, стерильные срединные цветки опали (слегка увеличено);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4, 5, 6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разные типы плодов семянок календулы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8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Диаграмма и формула цветка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57288"/>
            <a:ext cx="4464050" cy="2271712"/>
          </a:xfrm>
        </p:spPr>
        <p:txBody>
          <a:bodyPr/>
          <a:lstStyle/>
          <a:p>
            <a:pPr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2200" i="1"/>
              <a:t>    </a:t>
            </a:r>
            <a:r>
              <a:rPr lang="ru-RU" sz="22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Диаграмма</a:t>
            </a:r>
            <a:r>
              <a:rPr lang="ru-RU" sz="2200"/>
              <a:t> – это схемати-ческая проекция цветка   на плоскости, при которой цветок пересекается поперек, перпендикулярно его оси. </a:t>
            </a:r>
            <a:endParaRPr lang="ru-RU" sz="2200" i="1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45013" y="1125538"/>
            <a:ext cx="4203700" cy="5616575"/>
          </a:xfrm>
        </p:spPr>
        <p:txBody>
          <a:bodyPr/>
          <a:lstStyle/>
          <a:p>
            <a:pPr marL="0" indent="14288" algn="just" latinLnBrk="1">
              <a:lnSpc>
                <a:spcPct val="80000"/>
              </a:lnSpc>
              <a:buFont typeface="Wingdings" pitchFamily="2" charset="2"/>
              <a:buNone/>
            </a:pPr>
            <a:r>
              <a:rPr lang="ru-RU" sz="22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Формула</a:t>
            </a:r>
            <a:r>
              <a:rPr lang="ru-RU" sz="2200"/>
              <a:t> - это краткая за-  пись, в которой в зашиф- рованной форме обозна-   чены все части цветка, а   также указаны их числен-ность и особенности.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endParaRPr lang="ru-RU" sz="1600" u="sng"/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/>
              <a:t>Пол ♀ ,  ♂</a:t>
            </a:r>
            <a:r>
              <a:rPr lang="ru-RU" sz="1600"/>
              <a:t> (женский, мужской, обоеполый)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/>
              <a:t>Тип симметрии</a:t>
            </a:r>
            <a:r>
              <a:rPr lang="ru-RU" sz="1600"/>
              <a:t>   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правильный актиноморфный 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неправильный – зигоморфный  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ассиметричный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Части (члены) цветка: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</a:t>
            </a:r>
            <a:r>
              <a:rPr lang="ru-RU" sz="1600"/>
              <a:t> – чашелистики      </a:t>
            </a: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  <a:r>
              <a:rPr lang="ru-RU" sz="1600"/>
              <a:t> – лепестки 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</a:t>
            </a:r>
            <a:r>
              <a:rPr lang="ru-RU" sz="1600"/>
              <a:t> – околоцветник   </a:t>
            </a: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ru-RU" sz="1600"/>
              <a:t> – пестик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sz="1600"/>
              <a:t> – тычинки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Количество в цифрах (число органов)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Если   12, то знак бесконечности.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Скобки  (….) срастание частей.</a:t>
            </a:r>
          </a:p>
          <a:p>
            <a:pPr marL="0" indent="14288"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Сумма 2+3, если разные по размеру.</a:t>
            </a:r>
          </a:p>
        </p:txBody>
      </p:sp>
      <p:pic>
        <p:nvPicPr>
          <p:cNvPr id="179206" name="Picture 6" descr="diagramma.jpg/smartimagecontainer/full/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781300"/>
            <a:ext cx="3455987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Значение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761038"/>
          </a:xfrm>
        </p:spPr>
        <p:txBody>
          <a:bodyPr/>
          <a:lstStyle/>
          <a:p>
            <a:pPr marL="3175" indent="9525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99CC00"/>
                </a:solidFill>
              </a:rPr>
              <a:t>В хозяйстве человека сложноцветные используются весьма многосторонне. Наиболее существенны следующие направления:</a:t>
            </a:r>
          </a:p>
          <a:p>
            <a:pPr marL="3175" indent="9525">
              <a:lnSpc>
                <a:spcPct val="80000"/>
              </a:lnSpc>
            </a:pPr>
            <a:r>
              <a:rPr lang="ru-RU" sz="1800" b="1" i="1">
                <a:solidFill>
                  <a:srgbClr val="0099FF"/>
                </a:solidFill>
              </a:rPr>
              <a:t>1. Декоративные растения.</a:t>
            </a:r>
            <a:r>
              <a:rPr lang="ru-RU" sz="1800"/>
              <a:t> Самые разнообразные сложноцветные разводятся как красивоцветущие растения садов и цветников. Всемирную известность завоевали хризантемы и георгины. </a:t>
            </a:r>
          </a:p>
          <a:p>
            <a:pPr marL="3175" indent="9525">
              <a:lnSpc>
                <a:spcPct val="80000"/>
              </a:lnSpc>
            </a:pPr>
            <a:r>
              <a:rPr lang="ru-RU" sz="1800" b="1" i="1">
                <a:solidFill>
                  <a:srgbClr val="0099FF"/>
                </a:solidFill>
              </a:rPr>
              <a:t>2. Лекарственные растения.</a:t>
            </a:r>
            <a:r>
              <a:rPr lang="ru-RU" sz="1800"/>
              <a:t> Используются очень многие представители. С</a:t>
            </a:r>
            <a:r>
              <a:rPr lang="ru-RU" sz="1800" i="1"/>
              <a:t>ушеница болотная </a:t>
            </a:r>
            <a:r>
              <a:rPr lang="ru-RU" sz="1800"/>
              <a:t>(</a:t>
            </a:r>
            <a:r>
              <a:rPr lang="en-US" sz="1800"/>
              <a:t>Gnaphalium uliginosum</a:t>
            </a:r>
            <a:r>
              <a:rPr lang="ru-RU" sz="1800"/>
              <a:t>),применяют сушеницу прежде всего при язвенных болезнях желудка. Для полосканий, припарок, клизм часто используют </a:t>
            </a:r>
            <a:r>
              <a:rPr lang="ru-RU" sz="1800" i="1"/>
              <a:t>ромашку лекарственную </a:t>
            </a:r>
            <a:r>
              <a:rPr lang="ru-RU" sz="1800"/>
              <a:t>(</a:t>
            </a:r>
            <a:r>
              <a:rPr lang="en-US" sz="1800"/>
              <a:t>Matricaria recutita</a:t>
            </a:r>
            <a:r>
              <a:rPr lang="ru-RU" sz="1800"/>
              <a:t>). Из </a:t>
            </a:r>
            <a:r>
              <a:rPr lang="ru-RU" sz="1800" i="1"/>
              <a:t>ноготков </a:t>
            </a:r>
            <a:r>
              <a:rPr lang="ru-RU" sz="1800"/>
              <a:t>(</a:t>
            </a:r>
            <a:r>
              <a:rPr lang="en-US" sz="1800"/>
              <a:t>Calendula officinalis</a:t>
            </a:r>
            <a:r>
              <a:rPr lang="ru-RU" sz="1800"/>
              <a:t>) изготовляют популярную настойку для полосканий, а также мазь и т. д.</a:t>
            </a:r>
          </a:p>
          <a:p>
            <a:pPr marL="3175" indent="9525">
              <a:lnSpc>
                <a:spcPct val="80000"/>
              </a:lnSpc>
            </a:pPr>
            <a:r>
              <a:rPr lang="ru-RU" sz="1800" b="1" i="1">
                <a:solidFill>
                  <a:srgbClr val="0099FF"/>
                </a:solidFill>
              </a:rPr>
              <a:t>3.Овощные и масличные растения.</a:t>
            </a:r>
            <a:r>
              <a:rPr lang="ru-RU" sz="1800"/>
              <a:t> Сюда относятся обыкновенный салат — </a:t>
            </a:r>
            <a:r>
              <a:rPr lang="ru-RU" sz="1800" i="1">
                <a:hlinkClick r:id="rId2" action="ppaction://hlinksldjump"/>
              </a:rPr>
              <a:t>латук </a:t>
            </a:r>
            <a:r>
              <a:rPr lang="ru-RU" sz="1800">
                <a:hlinkClick r:id="rId2" action="ppaction://hlinksldjump"/>
              </a:rPr>
              <a:t>(</a:t>
            </a:r>
            <a:r>
              <a:rPr lang="en-US" sz="1800">
                <a:hlinkClick r:id="rId2" action="ppaction://hlinksldjump"/>
              </a:rPr>
              <a:t>Lactuca sativa</a:t>
            </a:r>
            <a:r>
              <a:rPr lang="ru-RU" sz="1800">
                <a:hlinkClick r:id="rId2" action="ppaction://hlinksldjump"/>
              </a:rPr>
              <a:t>), </a:t>
            </a:r>
            <a:r>
              <a:rPr lang="ru-RU" sz="1800"/>
              <a:t>исключительно важное значение имеет </a:t>
            </a:r>
            <a:r>
              <a:rPr lang="ru-RU" sz="1800" i="1">
                <a:hlinkClick r:id="rId3" action="ppaction://hlinksldjump"/>
              </a:rPr>
              <a:t>подсолнечник </a:t>
            </a:r>
            <a:r>
              <a:rPr lang="en-US" sz="1800">
                <a:hlinkClick r:id="rId3" action="ppaction://hlinksldjump"/>
              </a:rPr>
              <a:t>(Helianthus annuus</a:t>
            </a:r>
            <a:r>
              <a:rPr lang="ru-RU" sz="1800">
                <a:hlinkClick r:id="rId3" action="ppaction://hlinksldjump"/>
              </a:rPr>
              <a:t>)</a:t>
            </a:r>
            <a:r>
              <a:rPr lang="en-US" sz="1800">
                <a:hlinkClick r:id="rId3" action="ppaction://hlinksldjump"/>
              </a:rPr>
              <a:t> </a:t>
            </a:r>
            <a:r>
              <a:rPr lang="ru-RU" sz="1800"/>
              <a:t>североамериканского происхождения.</a:t>
            </a:r>
          </a:p>
          <a:p>
            <a:pPr marL="3175" indent="9525">
              <a:lnSpc>
                <a:spcPct val="80000"/>
              </a:lnSpc>
            </a:pPr>
            <a:r>
              <a:rPr lang="ru-RU" sz="1800" b="1" i="1">
                <a:solidFill>
                  <a:srgbClr val="0099FF"/>
                </a:solidFill>
              </a:rPr>
              <a:t>4. Каучуконосы.</a:t>
            </a:r>
            <a:r>
              <a:rPr lang="ru-RU" sz="1800"/>
              <a:t> Многие сложноцветные содержат каучук в млечном соке или в паренхимных клетках. Довольно много каучука содержится в млечном соке — </a:t>
            </a:r>
            <a:r>
              <a:rPr lang="ru-RU" sz="1800" i="1">
                <a:hlinkClick r:id="rId4" action="ppaction://hlinksldjump"/>
              </a:rPr>
              <a:t>кок-сагыза </a:t>
            </a:r>
            <a:r>
              <a:rPr lang="en-US" sz="1800">
                <a:hlinkClick r:id="rId4" action="ppaction://hlinksldjump"/>
              </a:rPr>
              <a:t>(Taraxacum kok-saghyz) </a:t>
            </a:r>
            <a:r>
              <a:rPr lang="ru-RU" sz="1800"/>
              <a:t>и </a:t>
            </a:r>
            <a:r>
              <a:rPr lang="ru-RU" sz="1800" i="1"/>
              <a:t>тау-сагыза </a:t>
            </a:r>
            <a:r>
              <a:rPr lang="en-US" sz="1800"/>
              <a:t>(Scorzonera ta</a:t>
            </a:r>
            <a:r>
              <a:rPr lang="ru-RU" sz="1800"/>
              <a:t>-</a:t>
            </a:r>
            <a:r>
              <a:rPr lang="en-US" sz="1800"/>
              <a:t>saghyz). </a:t>
            </a:r>
            <a:endParaRPr lang="ru-RU" sz="1800"/>
          </a:p>
          <a:p>
            <a:pPr marL="3175" indent="9525">
              <a:lnSpc>
                <a:spcPct val="80000"/>
              </a:lnSpc>
            </a:pPr>
            <a:r>
              <a:rPr lang="ru-RU" sz="1800" b="1" i="1">
                <a:solidFill>
                  <a:srgbClr val="0099FF"/>
                </a:solidFill>
              </a:rPr>
              <a:t>5. Сорные растения.</a:t>
            </a:r>
            <a:r>
              <a:rPr lang="ru-RU" sz="1800"/>
              <a:t> Многие представители семейства — трудно коренимые сорняки. В основном это многолетние травы. Осот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8280400" cy="563562"/>
          </a:xfrm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Tragopogen pratensis 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(козлобородник луговой)</a:t>
            </a:r>
          </a:p>
        </p:txBody>
      </p:sp>
      <p:pic>
        <p:nvPicPr>
          <p:cNvPr id="107528" name="Picture 8" descr="козлобороднк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8280400" cy="6119813"/>
          </a:xfrm>
          <a:noFill/>
          <a:ln/>
        </p:spPr>
      </p:pic>
      <p:pic>
        <p:nvPicPr>
          <p:cNvPr id="107530" name="Picture 10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Tussilago farfara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(мать-и-мачеха)</a:t>
            </a:r>
          </a:p>
        </p:txBody>
      </p:sp>
      <p:pic>
        <p:nvPicPr>
          <p:cNvPr id="109573" name="Picture 5" descr="мать и мачеха 3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l="5412" t="7555" b="8270"/>
          <a:stretch>
            <a:fillRect/>
          </a:stretch>
        </p:blipFill>
        <p:spPr bwMode="auto">
          <a:xfrm>
            <a:off x="468313" y="765175"/>
            <a:ext cx="8280400" cy="6119813"/>
          </a:xfrm>
          <a:noFill/>
          <a:ln/>
        </p:spPr>
      </p:pic>
      <p:pic>
        <p:nvPicPr>
          <p:cNvPr id="109575" name="Picture 7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Одуванчик (Taraxacum)</a:t>
            </a:r>
          </a:p>
        </p:txBody>
      </p:sp>
      <p:pic>
        <p:nvPicPr>
          <p:cNvPr id="111621" name="Picture 5" descr="одуванчик 1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8280400" cy="6092825"/>
          </a:xfrm>
          <a:noFill/>
          <a:ln/>
        </p:spPr>
      </p:pic>
      <p:pic>
        <p:nvPicPr>
          <p:cNvPr id="111623" name="Picture 7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105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7158" name="Rectangle 118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7258" name="Group 218"/>
          <p:cNvGrpSpPr>
            <a:grpSpLocks/>
          </p:cNvGrpSpPr>
          <p:nvPr/>
        </p:nvGrpSpPr>
        <p:grpSpPr bwMode="auto">
          <a:xfrm>
            <a:off x="1093788" y="1052513"/>
            <a:ext cx="5207000" cy="5349875"/>
            <a:chOff x="689" y="663"/>
            <a:chExt cx="3280" cy="3370"/>
          </a:xfrm>
        </p:grpSpPr>
        <p:sp>
          <p:nvSpPr>
            <p:cNvPr id="87090" name="Rectangle 50"/>
            <p:cNvSpPr>
              <a:spLocks noChangeArrowheads="1"/>
            </p:cNvSpPr>
            <p:nvPr/>
          </p:nvSpPr>
          <p:spPr bwMode="auto">
            <a:xfrm>
              <a:off x="893" y="690"/>
              <a:ext cx="220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Систематическое положение</a:t>
              </a:r>
              <a:endParaRPr lang="en-US"/>
            </a:p>
          </p:txBody>
        </p:sp>
        <p:sp>
          <p:nvSpPr>
            <p:cNvPr id="87091" name="Line 51"/>
            <p:cNvSpPr>
              <a:spLocks noChangeShapeType="1"/>
            </p:cNvSpPr>
            <p:nvPr/>
          </p:nvSpPr>
          <p:spPr bwMode="auto">
            <a:xfrm>
              <a:off x="874" y="876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7159" name="Group 119"/>
            <p:cNvGrpSpPr>
              <a:grpSpLocks/>
            </p:cNvGrpSpPr>
            <p:nvPr/>
          </p:nvGrpSpPr>
          <p:grpSpPr bwMode="auto">
            <a:xfrm>
              <a:off x="689" y="663"/>
              <a:ext cx="240" cy="240"/>
              <a:chOff x="2078" y="1680"/>
              <a:chExt cx="1615" cy="1615"/>
            </a:xfrm>
          </p:grpSpPr>
          <p:sp>
            <p:nvSpPr>
              <p:cNvPr id="87160" name="Oval 12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61" name="Oval 12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62" name="Oval 1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63" name="Oval 12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64" name="Oval 12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65" name="Oval 12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87166" name="Group 126"/>
            <p:cNvGrpSpPr>
              <a:grpSpLocks/>
            </p:cNvGrpSpPr>
            <p:nvPr/>
          </p:nvGrpSpPr>
          <p:grpSpPr bwMode="auto">
            <a:xfrm>
              <a:off x="692" y="966"/>
              <a:ext cx="240" cy="240"/>
              <a:chOff x="2078" y="1680"/>
              <a:chExt cx="1615" cy="1615"/>
            </a:xfrm>
          </p:grpSpPr>
          <p:sp>
            <p:nvSpPr>
              <p:cNvPr id="87167" name="Oval 1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68" name="Oval 1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69" name="Oval 1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70" name="Oval 13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71" name="Oval 13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72" name="Oval 13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87173" name="Group 133"/>
            <p:cNvGrpSpPr>
              <a:grpSpLocks/>
            </p:cNvGrpSpPr>
            <p:nvPr/>
          </p:nvGrpSpPr>
          <p:grpSpPr bwMode="auto">
            <a:xfrm>
              <a:off x="692" y="1284"/>
              <a:ext cx="240" cy="240"/>
              <a:chOff x="2078" y="1680"/>
              <a:chExt cx="1615" cy="1615"/>
            </a:xfrm>
          </p:grpSpPr>
          <p:sp>
            <p:nvSpPr>
              <p:cNvPr id="87174" name="Oval 13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75" name="Oval 13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76" name="Oval 13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77" name="Oval 13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78" name="Oval 13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79" name="Oval 13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87180" name="Group 140"/>
            <p:cNvGrpSpPr>
              <a:grpSpLocks/>
            </p:cNvGrpSpPr>
            <p:nvPr/>
          </p:nvGrpSpPr>
          <p:grpSpPr bwMode="auto">
            <a:xfrm>
              <a:off x="692" y="1601"/>
              <a:ext cx="240" cy="240"/>
              <a:chOff x="2078" y="1680"/>
              <a:chExt cx="1615" cy="1615"/>
            </a:xfrm>
          </p:grpSpPr>
          <p:sp>
            <p:nvSpPr>
              <p:cNvPr id="87181" name="Oval 14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82" name="Oval 14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83" name="Oval 14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84" name="Oval 14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85" name="Oval 14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86" name="Oval 14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87187" name="Group 147"/>
            <p:cNvGrpSpPr>
              <a:grpSpLocks/>
            </p:cNvGrpSpPr>
            <p:nvPr/>
          </p:nvGrpSpPr>
          <p:grpSpPr bwMode="auto">
            <a:xfrm>
              <a:off x="692" y="1919"/>
              <a:ext cx="224" cy="240"/>
              <a:chOff x="2078" y="1680"/>
              <a:chExt cx="1615" cy="1615"/>
            </a:xfrm>
          </p:grpSpPr>
          <p:sp>
            <p:nvSpPr>
              <p:cNvPr id="87188" name="Oval 14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89" name="Oval 14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90" name="Oval 15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91" name="Oval 15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E35E23">
                      <a:gamma/>
                      <a:shade val="0"/>
                      <a:invGamma/>
                    </a:srgbClr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92" name="Oval 15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193" name="Oval 15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E35E23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87195" name="Rectangle 155"/>
            <p:cNvSpPr>
              <a:spLocks noChangeArrowheads="1"/>
            </p:cNvSpPr>
            <p:nvPr/>
          </p:nvSpPr>
          <p:spPr bwMode="auto">
            <a:xfrm>
              <a:off x="874" y="1008"/>
              <a:ext cx="263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Краткая характеристика семейства</a:t>
              </a:r>
              <a:endParaRPr lang="en-US"/>
            </a:p>
          </p:txBody>
        </p:sp>
        <p:sp>
          <p:nvSpPr>
            <p:cNvPr id="87196" name="Rectangle 156"/>
            <p:cNvSpPr>
              <a:spLocks noChangeArrowheads="1"/>
            </p:cNvSpPr>
            <p:nvPr/>
          </p:nvSpPr>
          <p:spPr bwMode="auto">
            <a:xfrm>
              <a:off x="874" y="1325"/>
              <a:ext cx="309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Распространение и место произрастания</a:t>
              </a:r>
              <a:endParaRPr lang="en-US"/>
            </a:p>
          </p:txBody>
        </p:sp>
        <p:sp>
          <p:nvSpPr>
            <p:cNvPr id="87197" name="Rectangle 157"/>
            <p:cNvSpPr>
              <a:spLocks noChangeArrowheads="1"/>
            </p:cNvSpPr>
            <p:nvPr/>
          </p:nvSpPr>
          <p:spPr bwMode="auto">
            <a:xfrm>
              <a:off x="874" y="1643"/>
              <a:ext cx="14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Жизненные нормы</a:t>
              </a:r>
              <a:endParaRPr lang="en-US"/>
            </a:p>
          </p:txBody>
        </p:sp>
        <p:sp>
          <p:nvSpPr>
            <p:cNvPr id="87198" name="Rectangle 158"/>
            <p:cNvSpPr>
              <a:spLocks noChangeArrowheads="1"/>
            </p:cNvSpPr>
            <p:nvPr/>
          </p:nvSpPr>
          <p:spPr bwMode="auto">
            <a:xfrm>
              <a:off x="874" y="1960"/>
              <a:ext cx="16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Особенности листьев</a:t>
              </a:r>
              <a:endParaRPr lang="en-US"/>
            </a:p>
          </p:txBody>
        </p:sp>
        <p:sp>
          <p:nvSpPr>
            <p:cNvPr id="87199" name="Line 159"/>
            <p:cNvSpPr>
              <a:spLocks noChangeShapeType="1"/>
            </p:cNvSpPr>
            <p:nvPr/>
          </p:nvSpPr>
          <p:spPr bwMode="auto">
            <a:xfrm>
              <a:off x="874" y="1193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200" name="Line 160"/>
            <p:cNvSpPr>
              <a:spLocks noChangeShapeType="1"/>
            </p:cNvSpPr>
            <p:nvPr/>
          </p:nvSpPr>
          <p:spPr bwMode="auto">
            <a:xfrm>
              <a:off x="874" y="1828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201" name="Line 161"/>
            <p:cNvSpPr>
              <a:spLocks noChangeShapeType="1"/>
            </p:cNvSpPr>
            <p:nvPr/>
          </p:nvSpPr>
          <p:spPr bwMode="auto">
            <a:xfrm>
              <a:off x="874" y="1511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202" name="Line 162"/>
            <p:cNvSpPr>
              <a:spLocks noChangeShapeType="1"/>
            </p:cNvSpPr>
            <p:nvPr/>
          </p:nvSpPr>
          <p:spPr bwMode="auto">
            <a:xfrm>
              <a:off x="874" y="2146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203" name="Rectangle 163"/>
            <p:cNvSpPr>
              <a:spLocks noChangeArrowheads="1"/>
            </p:cNvSpPr>
            <p:nvPr/>
          </p:nvSpPr>
          <p:spPr bwMode="auto">
            <a:xfrm>
              <a:off x="879" y="2278"/>
              <a:ext cx="7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Стебель</a:t>
              </a:r>
              <a:endParaRPr lang="en-US"/>
            </a:p>
          </p:txBody>
        </p:sp>
        <p:sp>
          <p:nvSpPr>
            <p:cNvPr id="87204" name="Rectangle 164"/>
            <p:cNvSpPr>
              <a:spLocks noChangeArrowheads="1"/>
            </p:cNvSpPr>
            <p:nvPr/>
          </p:nvSpPr>
          <p:spPr bwMode="auto">
            <a:xfrm>
              <a:off x="874" y="2550"/>
              <a:ext cx="187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Характеристика цветков</a:t>
              </a:r>
              <a:endParaRPr lang="en-US"/>
            </a:p>
          </p:txBody>
        </p:sp>
        <p:sp>
          <p:nvSpPr>
            <p:cNvPr id="87205" name="Rectangle 165"/>
            <p:cNvSpPr>
              <a:spLocks noChangeArrowheads="1"/>
            </p:cNvSpPr>
            <p:nvPr/>
          </p:nvSpPr>
          <p:spPr bwMode="auto">
            <a:xfrm>
              <a:off x="874" y="2867"/>
              <a:ext cx="171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Генеративные органы</a:t>
              </a:r>
              <a:endParaRPr lang="en-US"/>
            </a:p>
          </p:txBody>
        </p:sp>
        <p:sp>
          <p:nvSpPr>
            <p:cNvPr id="87206" name="Rectangle 166"/>
            <p:cNvSpPr>
              <a:spLocks noChangeArrowheads="1"/>
            </p:cNvSpPr>
            <p:nvPr/>
          </p:nvSpPr>
          <p:spPr bwMode="auto">
            <a:xfrm>
              <a:off x="883" y="3185"/>
              <a:ext cx="49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Плод</a:t>
              </a:r>
              <a:endParaRPr lang="en-US"/>
            </a:p>
          </p:txBody>
        </p:sp>
        <p:sp>
          <p:nvSpPr>
            <p:cNvPr id="87208" name="Rectangle 168"/>
            <p:cNvSpPr>
              <a:spLocks noChangeArrowheads="1"/>
            </p:cNvSpPr>
            <p:nvPr/>
          </p:nvSpPr>
          <p:spPr bwMode="auto">
            <a:xfrm>
              <a:off x="874" y="3502"/>
              <a:ext cx="22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Диаграмма и формула цветка</a:t>
              </a:r>
              <a:endParaRPr lang="en-US"/>
            </a:p>
          </p:txBody>
        </p:sp>
        <p:sp>
          <p:nvSpPr>
            <p:cNvPr id="87209" name="Rectangle 169"/>
            <p:cNvSpPr>
              <a:spLocks noChangeArrowheads="1"/>
            </p:cNvSpPr>
            <p:nvPr/>
          </p:nvSpPr>
          <p:spPr bwMode="auto">
            <a:xfrm>
              <a:off x="897" y="3789"/>
              <a:ext cx="79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/>
                <a:t>Значение</a:t>
              </a:r>
              <a:endParaRPr lang="en-US"/>
            </a:p>
          </p:txBody>
        </p:sp>
        <p:grpSp>
          <p:nvGrpSpPr>
            <p:cNvPr id="87210" name="Group 170"/>
            <p:cNvGrpSpPr>
              <a:grpSpLocks/>
            </p:cNvGrpSpPr>
            <p:nvPr/>
          </p:nvGrpSpPr>
          <p:grpSpPr bwMode="auto">
            <a:xfrm>
              <a:off x="692" y="2236"/>
              <a:ext cx="240" cy="240"/>
              <a:chOff x="2078" y="1680"/>
              <a:chExt cx="1615" cy="1615"/>
            </a:xfrm>
          </p:grpSpPr>
          <p:sp>
            <p:nvSpPr>
              <p:cNvPr id="87211" name="Oval 17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12" name="Oval 17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13" name="Oval 17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14" name="Oval 17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15" name="Oval 17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16" name="Oval 17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87217" name="Line 177"/>
            <p:cNvSpPr>
              <a:spLocks noChangeShapeType="1"/>
            </p:cNvSpPr>
            <p:nvPr/>
          </p:nvSpPr>
          <p:spPr bwMode="auto">
            <a:xfrm>
              <a:off x="874" y="2463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7218" name="Group 178"/>
            <p:cNvGrpSpPr>
              <a:grpSpLocks/>
            </p:cNvGrpSpPr>
            <p:nvPr/>
          </p:nvGrpSpPr>
          <p:grpSpPr bwMode="auto">
            <a:xfrm>
              <a:off x="692" y="2554"/>
              <a:ext cx="240" cy="240"/>
              <a:chOff x="2078" y="1680"/>
              <a:chExt cx="1615" cy="1615"/>
            </a:xfrm>
          </p:grpSpPr>
          <p:sp>
            <p:nvSpPr>
              <p:cNvPr id="87219" name="Oval 17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20" name="Oval 18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21" name="Oval 18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22" name="Oval 18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23" name="Oval 18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24" name="Oval 18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87225" name="Line 185"/>
            <p:cNvSpPr>
              <a:spLocks noChangeShapeType="1"/>
            </p:cNvSpPr>
            <p:nvPr/>
          </p:nvSpPr>
          <p:spPr bwMode="auto">
            <a:xfrm>
              <a:off x="896" y="2735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7226" name="Group 186"/>
            <p:cNvGrpSpPr>
              <a:grpSpLocks/>
            </p:cNvGrpSpPr>
            <p:nvPr/>
          </p:nvGrpSpPr>
          <p:grpSpPr bwMode="auto">
            <a:xfrm>
              <a:off x="692" y="2871"/>
              <a:ext cx="240" cy="240"/>
              <a:chOff x="2078" y="1680"/>
              <a:chExt cx="1615" cy="1615"/>
            </a:xfrm>
          </p:grpSpPr>
          <p:sp>
            <p:nvSpPr>
              <p:cNvPr id="87227" name="Oval 18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28" name="Oval 18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29" name="Oval 18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30" name="Oval 19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31" name="Oval 19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32" name="Oval 19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87233" name="Line 193"/>
            <p:cNvSpPr>
              <a:spLocks noChangeShapeType="1"/>
            </p:cNvSpPr>
            <p:nvPr/>
          </p:nvSpPr>
          <p:spPr bwMode="auto">
            <a:xfrm>
              <a:off x="919" y="3053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7234" name="Group 194"/>
            <p:cNvGrpSpPr>
              <a:grpSpLocks/>
            </p:cNvGrpSpPr>
            <p:nvPr/>
          </p:nvGrpSpPr>
          <p:grpSpPr bwMode="auto">
            <a:xfrm>
              <a:off x="692" y="3189"/>
              <a:ext cx="240" cy="240"/>
              <a:chOff x="2078" y="1680"/>
              <a:chExt cx="1615" cy="1615"/>
            </a:xfrm>
          </p:grpSpPr>
          <p:sp>
            <p:nvSpPr>
              <p:cNvPr id="87235" name="Oval 19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36" name="Oval 19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37" name="Oval 19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38" name="Oval 19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39" name="Oval 19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40" name="Oval 20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87241" name="Line 201"/>
            <p:cNvSpPr>
              <a:spLocks noChangeShapeType="1"/>
            </p:cNvSpPr>
            <p:nvPr/>
          </p:nvSpPr>
          <p:spPr bwMode="auto">
            <a:xfrm>
              <a:off x="919" y="3370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7242" name="Group 202"/>
            <p:cNvGrpSpPr>
              <a:grpSpLocks/>
            </p:cNvGrpSpPr>
            <p:nvPr/>
          </p:nvGrpSpPr>
          <p:grpSpPr bwMode="auto">
            <a:xfrm>
              <a:off x="692" y="3507"/>
              <a:ext cx="224" cy="240"/>
              <a:chOff x="2078" y="1680"/>
              <a:chExt cx="1615" cy="1615"/>
            </a:xfrm>
          </p:grpSpPr>
          <p:sp>
            <p:nvSpPr>
              <p:cNvPr id="87243" name="Oval 20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44" name="Oval 20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45" name="Oval 20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46" name="Oval 20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E35E23">
                      <a:gamma/>
                      <a:shade val="0"/>
                      <a:invGamma/>
                    </a:srgbClr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47" name="Oval 20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48" name="Oval 20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E35E23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87249" name="Line 209"/>
            <p:cNvSpPr>
              <a:spLocks noChangeShapeType="1"/>
            </p:cNvSpPr>
            <p:nvPr/>
          </p:nvSpPr>
          <p:spPr bwMode="auto">
            <a:xfrm>
              <a:off x="874" y="3688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7250" name="Group 210"/>
            <p:cNvGrpSpPr>
              <a:grpSpLocks/>
            </p:cNvGrpSpPr>
            <p:nvPr/>
          </p:nvGrpSpPr>
          <p:grpSpPr bwMode="auto">
            <a:xfrm>
              <a:off x="692" y="3793"/>
              <a:ext cx="240" cy="240"/>
              <a:chOff x="2078" y="1680"/>
              <a:chExt cx="1615" cy="1615"/>
            </a:xfrm>
          </p:grpSpPr>
          <p:sp>
            <p:nvSpPr>
              <p:cNvPr id="87251" name="Oval 21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52" name="Oval 21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253" name="Oval 21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54" name="Oval 21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55" name="Oval 21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256" name="Oval 21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87257" name="Line 217"/>
            <p:cNvSpPr>
              <a:spLocks noChangeShapeType="1"/>
            </p:cNvSpPr>
            <p:nvPr/>
          </p:nvSpPr>
          <p:spPr bwMode="auto">
            <a:xfrm>
              <a:off x="919" y="397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Полынь</a:t>
            </a:r>
            <a:r>
              <a:rPr lang="ru-RU"/>
              <a:t> </a:t>
            </a:r>
          </a:p>
        </p:txBody>
      </p:sp>
      <p:pic>
        <p:nvPicPr>
          <p:cNvPr id="113671" name="Picture 7" descr="полын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150"/>
            <a:ext cx="3743325" cy="5976938"/>
          </a:xfrm>
          <a:prstGeom prst="rect">
            <a:avLst/>
          </a:prstGeom>
          <a:noFill/>
        </p:spPr>
      </p:pic>
      <p:pic>
        <p:nvPicPr>
          <p:cNvPr id="113672" name="Picture 8" descr="полынь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692150"/>
            <a:ext cx="4537075" cy="5976938"/>
          </a:xfrm>
          <a:prstGeom prst="rect">
            <a:avLst/>
          </a:prstGeom>
          <a:noFill/>
        </p:spPr>
      </p:pic>
      <p:pic>
        <p:nvPicPr>
          <p:cNvPr id="113673" name="Picture 9" descr="НАЗА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17765" name="Picture 5" descr="0_5017_4382874e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24175"/>
            <a:ext cx="8280400" cy="3933825"/>
          </a:xfrm>
          <a:prstGeom prst="rect">
            <a:avLst/>
          </a:prstGeom>
          <a:noFill/>
        </p:spPr>
      </p:pic>
      <p:pic>
        <p:nvPicPr>
          <p:cNvPr id="117767" name="Picture 7" descr="средиземномор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5175"/>
            <a:ext cx="4176713" cy="2368550"/>
          </a:xfrm>
          <a:prstGeom prst="rect">
            <a:avLst/>
          </a:prstGeom>
          <a:noFill/>
        </p:spPr>
      </p:pic>
      <p:pic>
        <p:nvPicPr>
          <p:cNvPr id="117768" name="Picture 8" descr="кавка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765175"/>
            <a:ext cx="4175125" cy="2366963"/>
          </a:xfrm>
          <a:prstGeom prst="rect">
            <a:avLst/>
          </a:prstGeom>
          <a:noFill/>
        </p:spPr>
      </p:pic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5076825" y="2740025"/>
            <a:ext cx="32083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500" i="1">
                <a:effectLst>
                  <a:outerShdw blurRad="38100" dist="38100" dir="2700000" algn="tl">
                    <a:srgbClr val="C0C0C0"/>
                  </a:outerShdw>
                </a:effectLst>
              </a:rPr>
              <a:t>Средиземноморье 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1835150" y="2740025"/>
            <a:ext cx="12461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500" i="1">
                <a:effectLst>
                  <a:outerShdw blurRad="38100" dist="38100" dir="2700000" algn="tl">
                    <a:srgbClr val="C0C0C0"/>
                  </a:outerShdw>
                </a:effectLst>
              </a:rPr>
              <a:t>Кавказ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979613" y="6411913"/>
            <a:ext cx="52308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500" i="1">
                <a:effectLst>
                  <a:outerShdw blurRad="38100" dist="38100" dir="2700000" algn="tl">
                    <a:srgbClr val="C0C0C0"/>
                  </a:outerShdw>
                </a:effectLst>
              </a:rPr>
              <a:t>Сухие предгорья Средней Азии</a:t>
            </a:r>
          </a:p>
        </p:txBody>
      </p:sp>
      <p:pic>
        <p:nvPicPr>
          <p:cNvPr id="117772" name="Picture 12" descr="НАЗАД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  <p:sp>
        <p:nvSpPr>
          <p:cNvPr id="117773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Места обитания сложноцветных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Лопух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Aretium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120837" name="Picture 5" descr="лопух1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8280400" cy="6119813"/>
          </a:xfrm>
          <a:noFill/>
          <a:ln/>
        </p:spPr>
      </p:pic>
      <p:pic>
        <p:nvPicPr>
          <p:cNvPr id="120838" name="Picture 6" descr="Лопух малый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18564"/>
          <a:stretch>
            <a:fillRect/>
          </a:stretch>
        </p:blipFill>
        <p:spPr bwMode="auto">
          <a:xfrm>
            <a:off x="6227763" y="765175"/>
            <a:ext cx="2520950" cy="2320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0839" name="Picture 7" descr="НАЗА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Chamomilla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(ромашка)</a:t>
            </a:r>
          </a:p>
        </p:txBody>
      </p:sp>
      <p:pic>
        <p:nvPicPr>
          <p:cNvPr id="122885" name="Picture 5" descr="ромашка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8280400" cy="5903913"/>
          </a:xfrm>
          <a:noFill/>
          <a:ln/>
        </p:spPr>
      </p:pic>
      <p:pic>
        <p:nvPicPr>
          <p:cNvPr id="122887" name="Picture 7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122238"/>
            <a:ext cx="7156450" cy="563562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Cirsium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(бодяк)</a:t>
            </a:r>
          </a:p>
        </p:txBody>
      </p:sp>
      <p:pic>
        <p:nvPicPr>
          <p:cNvPr id="124933" name="Picture 5" descr="бодяк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t="1964" b="40915"/>
          <a:stretch>
            <a:fillRect/>
          </a:stretch>
        </p:blipFill>
        <p:spPr bwMode="auto">
          <a:xfrm>
            <a:off x="468313" y="792163"/>
            <a:ext cx="8280400" cy="5876925"/>
          </a:xfrm>
          <a:noFill/>
          <a:ln/>
        </p:spPr>
      </p:pic>
      <p:pic>
        <p:nvPicPr>
          <p:cNvPr id="124935" name="Picture 7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Carduus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(чертополох)</a:t>
            </a:r>
          </a:p>
        </p:txBody>
      </p:sp>
      <p:pic>
        <p:nvPicPr>
          <p:cNvPr id="126982" name="Picture 6" descr="Чертополох курчавый1"/>
          <p:cNvPicPr>
            <a:picLocks noChangeAspect="1" noChangeArrowheads="1"/>
          </p:cNvPicPr>
          <p:nvPr/>
        </p:nvPicPr>
        <p:blipFill>
          <a:blip r:embed="rId2" cstate="print"/>
          <a:srcRect t="17500" b="12024"/>
          <a:stretch>
            <a:fillRect/>
          </a:stretch>
        </p:blipFill>
        <p:spPr bwMode="auto">
          <a:xfrm>
            <a:off x="468313" y="765175"/>
            <a:ext cx="8280400" cy="6119813"/>
          </a:xfrm>
          <a:prstGeom prst="rect">
            <a:avLst/>
          </a:prstGeom>
          <a:noFill/>
        </p:spPr>
      </p:pic>
      <p:pic>
        <p:nvPicPr>
          <p:cNvPr id="126981" name="Picture 5" descr="Чертополох курчавый2"/>
          <p:cNvPicPr>
            <a:picLocks noChangeAspect="1" noChangeArrowheads="1"/>
          </p:cNvPicPr>
          <p:nvPr/>
        </p:nvPicPr>
        <p:blipFill>
          <a:blip r:embed="rId3" cstate="print"/>
          <a:srcRect t="2637" b="9605"/>
          <a:stretch>
            <a:fillRect/>
          </a:stretch>
        </p:blipFill>
        <p:spPr bwMode="auto">
          <a:xfrm>
            <a:off x="6049963" y="765175"/>
            <a:ext cx="2698750" cy="23764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6983" name="Picture 7" descr="НАЗА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Bidens trpartita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(череда)</a:t>
            </a:r>
          </a:p>
        </p:txBody>
      </p:sp>
      <p:pic>
        <p:nvPicPr>
          <p:cNvPr id="129029" name="Picture 5" descr="череда2"/>
          <p:cNvPicPr>
            <a:picLocks noChangeAspect="1" noChangeArrowheads="1"/>
          </p:cNvPicPr>
          <p:nvPr/>
        </p:nvPicPr>
        <p:blipFill>
          <a:blip r:embed="rId2" cstate="print"/>
          <a:srcRect l="23647" r="33409"/>
          <a:stretch>
            <a:fillRect/>
          </a:stretch>
        </p:blipFill>
        <p:spPr bwMode="auto">
          <a:xfrm>
            <a:off x="4822825" y="765175"/>
            <a:ext cx="3927475" cy="6119813"/>
          </a:xfrm>
          <a:prstGeom prst="rect">
            <a:avLst/>
          </a:prstGeom>
          <a:noFill/>
        </p:spPr>
      </p:pic>
      <p:pic>
        <p:nvPicPr>
          <p:cNvPr id="129030" name="Picture 6" descr="череда"/>
          <p:cNvPicPr>
            <a:picLocks noChangeAspect="1" noChangeArrowheads="1"/>
          </p:cNvPicPr>
          <p:nvPr/>
        </p:nvPicPr>
        <p:blipFill>
          <a:blip r:embed="rId3" cstate="print"/>
          <a:srcRect b="11594"/>
          <a:stretch>
            <a:fillRect/>
          </a:stretch>
        </p:blipFill>
        <p:spPr bwMode="auto">
          <a:xfrm>
            <a:off x="468313" y="765175"/>
            <a:ext cx="4733925" cy="6119813"/>
          </a:xfrm>
          <a:prstGeom prst="rect">
            <a:avLst/>
          </a:prstGeom>
          <a:noFill/>
        </p:spPr>
      </p:pic>
      <p:pic>
        <p:nvPicPr>
          <p:cNvPr id="129032" name="Picture 8" descr="НАЗА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31077" name="Picture 5" descr="цикорий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5140325" cy="6119813"/>
          </a:xfrm>
          <a:prstGeom prst="rect">
            <a:avLst/>
          </a:prstGeom>
          <a:noFill/>
        </p:spPr>
      </p:pic>
      <p:pic>
        <p:nvPicPr>
          <p:cNvPr id="131078" name="Picture 6" descr="цикорий 2"/>
          <p:cNvPicPr>
            <a:picLocks noChangeAspect="1" noChangeArrowheads="1"/>
          </p:cNvPicPr>
          <p:nvPr/>
        </p:nvPicPr>
        <p:blipFill>
          <a:blip r:embed="rId3" cstate="print"/>
          <a:srcRect b="9152"/>
          <a:stretch>
            <a:fillRect/>
          </a:stretch>
        </p:blipFill>
        <p:spPr bwMode="auto">
          <a:xfrm>
            <a:off x="5340350" y="765175"/>
            <a:ext cx="3440113" cy="6119813"/>
          </a:xfrm>
          <a:prstGeom prst="rect">
            <a:avLst/>
          </a:prstGeom>
          <a:noFill/>
        </p:spPr>
      </p:pic>
      <p:pic>
        <p:nvPicPr>
          <p:cNvPr id="131080" name="Picture 8" descr="НАЗА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  <p:sp>
        <p:nvSpPr>
          <p:cNvPr id="13108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Cichorium intybus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(цикорий).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15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143250" y="2000250"/>
            <a:ext cx="285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4163" name="Group 19"/>
          <p:cNvGraphicFramePr>
            <a:graphicFrameLocks noGrp="1"/>
          </p:cNvGraphicFramePr>
          <p:nvPr/>
        </p:nvGraphicFramePr>
        <p:xfrm>
          <a:off x="5940425" y="908050"/>
          <a:ext cx="2808288" cy="588264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576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однолетний (Helianthus annuus).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часть соцветия корзинки в продольном разрезе;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срединный цветок в продольном разрезе;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плод;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плод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 продольном разрезе (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листочки обертки,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прицветник отдельного цветка,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краевой цветок,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— срединные цветки).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4148" name="Picture 4" descr="Подсолнечник однолетний (Helianthus annuus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8313" y="908050"/>
            <a:ext cx="5543550" cy="5688013"/>
          </a:xfrm>
          <a:prstGeom prst="rect">
            <a:avLst/>
          </a:prstGeom>
          <a:noFill/>
        </p:spPr>
      </p:pic>
      <p:pic>
        <p:nvPicPr>
          <p:cNvPr id="134164" name="Picture 20" descr="НАЗА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Одуванчик (Taraxacum)</a:t>
            </a:r>
          </a:p>
        </p:txBody>
      </p:sp>
      <p:pic>
        <p:nvPicPr>
          <p:cNvPr id="135173" name="Picture 5" descr="одуванчик спелый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68338"/>
            <a:ext cx="8280400" cy="6216650"/>
          </a:xfrm>
          <a:noFill/>
          <a:ln/>
        </p:spPr>
      </p:pic>
      <p:pic>
        <p:nvPicPr>
          <p:cNvPr id="135175" name="Picture 7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13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 i="0"/>
              <a:t>Систематическое положение</a:t>
            </a:r>
            <a:endParaRPr lang="en-US" i="0"/>
          </a:p>
        </p:txBody>
      </p:sp>
      <p:sp>
        <p:nvSpPr>
          <p:cNvPr id="81986" name="Rectangle 66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2026" name="Group 106"/>
          <p:cNvGraphicFramePr>
            <a:graphicFrameLocks noGrp="1"/>
          </p:cNvGraphicFramePr>
          <p:nvPr>
            <p:ph type="tbl" idx="1"/>
          </p:nvPr>
        </p:nvGraphicFramePr>
        <p:xfrm>
          <a:off x="684213" y="981075"/>
          <a:ext cx="7948612" cy="5638800"/>
        </p:xfrm>
        <a:graphic>
          <a:graphicData uri="http://schemas.openxmlformats.org/drawingml/2006/table">
            <a:tbl>
              <a:tblPr/>
              <a:tblGrid>
                <a:gridCol w="2519362"/>
                <a:gridCol w="5429250"/>
              </a:tblGrid>
              <a:tr h="492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Царство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Отдел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Подкласс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Порядок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Семейство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Подсемейство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Вид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Вид</a:t>
                      </a:r>
                      <a:endParaRPr kumimoji="0" lang="ru-RU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Подсемейство</a:t>
                      </a:r>
                      <a:r>
                        <a:rPr kumimoji="0" lang="ru-RU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Растение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Plantae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Покрытосеменные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Magnoliophyta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или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Angiospermae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Двудольные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Magnoliopsida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или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Dicotyledones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Сложноцветные или астровые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Asterales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Сростнопыльниковые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(Synandrae)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5AAB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Сложноцветные или астровые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Asteraceae Comrositae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Трубкоцветные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Tubuliflorae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Astera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5AAB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Ромашка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(Matricaria chamomilla)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5AAB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Василек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(Centaurea)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5AAB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Василек синий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Centaurea cyanus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  <a:endParaRPr kumimoji="0" lang="ru-RU" altLang="ko-KR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5AAB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Языкоцветные </a:t>
                      </a:r>
                      <a:r>
                        <a:rPr kumimoji="0" lang="ru-RU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ea typeface="굴림" charset="-127"/>
                        </a:rPr>
                        <a:t>Liguliflorae</a:t>
                      </a:r>
                      <a:r>
                        <a:rPr kumimoji="0" lang="ru-RU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AAB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</a:rPr>
                        <a:t>) 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5AAB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8064500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Подсолнечник 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Helianthus annuus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137221" name="Picture 5" descr="подсолнечник 1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b="4277"/>
          <a:stretch>
            <a:fillRect/>
          </a:stretch>
        </p:blipFill>
        <p:spPr bwMode="auto">
          <a:xfrm>
            <a:off x="468313" y="765175"/>
            <a:ext cx="8280400" cy="5903913"/>
          </a:xfrm>
          <a:noFill/>
          <a:ln/>
        </p:spPr>
      </p:pic>
      <p:pic>
        <p:nvPicPr>
          <p:cNvPr id="137223" name="Picture 7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8207375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Подсолнечник 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Helianthus annuus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139269" name="Picture 5" descr="подсолнечник 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8280400" cy="6092825"/>
          </a:xfrm>
          <a:noFill/>
          <a:ln/>
        </p:spPr>
      </p:pic>
      <p:pic>
        <p:nvPicPr>
          <p:cNvPr id="139271" name="Picture 7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Нивяник</a:t>
            </a: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41317" name="Picture 5" descr="Нивяник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74688"/>
            <a:ext cx="8280400" cy="6210300"/>
          </a:xfrm>
          <a:noFill/>
          <a:ln/>
        </p:spPr>
      </p:pic>
      <p:pic>
        <p:nvPicPr>
          <p:cNvPr id="141322" name="Picture 10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Centaure</a:t>
            </a:r>
            <a:r>
              <a:rPr lang="ru-RU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 (василек)</a:t>
            </a:r>
          </a:p>
        </p:txBody>
      </p:sp>
      <p:pic>
        <p:nvPicPr>
          <p:cNvPr id="143365" name="Picture 5" descr="василек 2"/>
          <p:cNvPicPr>
            <a:picLocks noChangeAspect="1" noChangeArrowheads="1"/>
          </p:cNvPicPr>
          <p:nvPr/>
        </p:nvPicPr>
        <p:blipFill>
          <a:blip r:embed="rId2" cstate="print"/>
          <a:srcRect r="6148"/>
          <a:stretch>
            <a:fillRect/>
          </a:stretch>
        </p:blipFill>
        <p:spPr bwMode="auto">
          <a:xfrm>
            <a:off x="4724400" y="765175"/>
            <a:ext cx="4024313" cy="5903913"/>
          </a:xfrm>
          <a:prstGeom prst="rect">
            <a:avLst/>
          </a:prstGeom>
          <a:noFill/>
        </p:spPr>
      </p:pic>
      <p:pic>
        <p:nvPicPr>
          <p:cNvPr id="143366" name="Picture 6" descr="василек а разб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4570412" cy="5903913"/>
          </a:xfrm>
          <a:prstGeom prst="rect">
            <a:avLst/>
          </a:prstGeom>
          <a:noFill/>
        </p:spPr>
      </p:pic>
      <p:pic>
        <p:nvPicPr>
          <p:cNvPr id="143368" name="Picture 8" descr="НАЗА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Мать-и-мачеха</a:t>
            </a:r>
          </a:p>
        </p:txBody>
      </p:sp>
      <p:pic>
        <p:nvPicPr>
          <p:cNvPr id="145413" name="Picture 5" descr="мать и мачеха 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t="18320" b="2676"/>
          <a:stretch>
            <a:fillRect/>
          </a:stretch>
        </p:blipFill>
        <p:spPr bwMode="auto">
          <a:xfrm>
            <a:off x="468313" y="765175"/>
            <a:ext cx="8280400" cy="6092825"/>
          </a:xfrm>
          <a:noFill/>
          <a:ln/>
        </p:spPr>
      </p:pic>
      <p:pic>
        <p:nvPicPr>
          <p:cNvPr id="145415" name="Picture 7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Кошачья лапка</a:t>
            </a:r>
          </a:p>
        </p:txBody>
      </p:sp>
      <p:pic>
        <p:nvPicPr>
          <p:cNvPr id="147461" name="Picture 5" descr="кошачья лапка 2"/>
          <p:cNvPicPr>
            <a:picLocks noChangeAspect="1" noChangeArrowheads="1"/>
          </p:cNvPicPr>
          <p:nvPr/>
        </p:nvPicPr>
        <p:blipFill>
          <a:blip r:embed="rId2" cstate="print"/>
          <a:srcRect t="5467" r="32755"/>
          <a:stretch>
            <a:fillRect/>
          </a:stretch>
        </p:blipFill>
        <p:spPr bwMode="auto">
          <a:xfrm>
            <a:off x="468313" y="765175"/>
            <a:ext cx="4238625" cy="5903913"/>
          </a:xfrm>
          <a:prstGeom prst="rect">
            <a:avLst/>
          </a:prstGeom>
          <a:noFill/>
        </p:spPr>
      </p:pic>
      <p:pic>
        <p:nvPicPr>
          <p:cNvPr id="147462" name="Picture 6" descr="кошачья лапка1"/>
          <p:cNvPicPr>
            <a:picLocks noChangeAspect="1" noChangeArrowheads="1"/>
          </p:cNvPicPr>
          <p:nvPr/>
        </p:nvPicPr>
        <p:blipFill>
          <a:blip r:embed="rId3" cstate="print"/>
          <a:srcRect l="41806"/>
          <a:stretch>
            <a:fillRect/>
          </a:stretch>
        </p:blipFill>
        <p:spPr bwMode="auto">
          <a:xfrm>
            <a:off x="4643438" y="765175"/>
            <a:ext cx="4105275" cy="5903913"/>
          </a:xfrm>
          <a:prstGeom prst="rect">
            <a:avLst/>
          </a:prstGeom>
          <a:noFill/>
        </p:spPr>
      </p:pic>
      <p:pic>
        <p:nvPicPr>
          <p:cNvPr id="147463" name="Picture 7" descr="НАЗА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8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Салат — латук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Lactuca sativa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29" name="Picture 21" descr="салат латук 2"/>
          <p:cNvPicPr>
            <a:picLocks noChangeAspect="1" noChangeArrowheads="1"/>
          </p:cNvPicPr>
          <p:nvPr/>
        </p:nvPicPr>
        <p:blipFill>
          <a:blip r:embed="rId2" cstate="print"/>
          <a:srcRect r="60506" b="13498"/>
          <a:stretch>
            <a:fillRect/>
          </a:stretch>
        </p:blipFill>
        <p:spPr bwMode="auto">
          <a:xfrm>
            <a:off x="5268913" y="908050"/>
            <a:ext cx="3551237" cy="5761038"/>
          </a:xfrm>
          <a:prstGeom prst="rect">
            <a:avLst/>
          </a:prstGeom>
          <a:noFill/>
        </p:spPr>
      </p:pic>
      <p:pic>
        <p:nvPicPr>
          <p:cNvPr id="68630" name="Picture 22" descr="салат латук"/>
          <p:cNvPicPr>
            <a:picLocks noChangeAspect="1" noChangeArrowheads="1"/>
          </p:cNvPicPr>
          <p:nvPr/>
        </p:nvPicPr>
        <p:blipFill>
          <a:blip r:embed="rId3" cstate="print"/>
          <a:srcRect l="28098" r="7434" b="19614"/>
          <a:stretch>
            <a:fillRect/>
          </a:stretch>
        </p:blipFill>
        <p:spPr bwMode="auto">
          <a:xfrm>
            <a:off x="468313" y="908050"/>
            <a:ext cx="5105400" cy="5761038"/>
          </a:xfrm>
          <a:prstGeom prst="rect">
            <a:avLst/>
          </a:prstGeom>
          <a:noFill/>
        </p:spPr>
      </p:pic>
      <p:pic>
        <p:nvPicPr>
          <p:cNvPr id="68631" name="Picture 23" descr="НАЗА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5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0400" cy="563562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Кок-сагыза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(Taraxacum kok-saghyz)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5351" name="Picture 7" descr="кок сагыза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t="3" b="8549"/>
          <a:stretch>
            <a:fillRect/>
          </a:stretch>
        </p:blipFill>
        <p:spPr bwMode="auto">
          <a:xfrm>
            <a:off x="468313" y="765175"/>
            <a:ext cx="8280400" cy="6092825"/>
          </a:xfrm>
          <a:noFill/>
          <a:ln/>
        </p:spPr>
      </p:pic>
      <p:pic>
        <p:nvPicPr>
          <p:cNvPr id="185353" name="Picture 9" descr="НАЗА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850" y="6472238"/>
            <a:ext cx="1181100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 sz="2400" i="0"/>
              <a:t>Краткая характеристика семейства</a:t>
            </a:r>
            <a:endParaRPr lang="en-US" sz="2400" i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80400" cy="5545137"/>
          </a:xfrm>
        </p:spPr>
        <p:txBody>
          <a:bodyPr/>
          <a:lstStyle/>
          <a:p>
            <a:pPr algn="just" latinLnBrk="1"/>
            <a:r>
              <a:rPr lang="ru-RU" sz="1900"/>
              <a:t>Семейство сложноцветные самое большое на земном шаре, </a:t>
            </a:r>
            <a:r>
              <a:rPr lang="ru-RU" sz="1900" b="1">
                <a:solidFill>
                  <a:srgbClr val="FF3300"/>
                </a:solidFill>
              </a:rPr>
              <a:t>900-1300 родов</a:t>
            </a:r>
            <a:r>
              <a:rPr lang="ru-RU" sz="1900"/>
              <a:t> и </a:t>
            </a:r>
            <a:r>
              <a:rPr lang="ru-RU" sz="1900" b="1">
                <a:solidFill>
                  <a:srgbClr val="FF3300"/>
                </a:solidFill>
              </a:rPr>
              <a:t>18000 – 25000  видов</a:t>
            </a:r>
            <a:r>
              <a:rPr lang="ru-RU" sz="1900"/>
              <a:t>. Произрастают во всех доступных местообитаниях всех климатических зон. Большинство сложноцветных – </a:t>
            </a:r>
            <a:r>
              <a:rPr lang="ru-RU" sz="1900" i="1"/>
              <a:t>травы, иногда полукустарни-ки.</a:t>
            </a:r>
            <a:r>
              <a:rPr lang="ru-RU" sz="1900"/>
              <a:t> Листья простые, цельные или рассеченные, очередные, иногда супротивные, без прилистников.</a:t>
            </a:r>
          </a:p>
          <a:p>
            <a:pPr algn="just" latinLnBrk="1"/>
            <a:r>
              <a:rPr lang="ru-RU" sz="1900"/>
              <a:t>Цветок – спайнолепестный, цветки обычно очень мелкие, </a:t>
            </a:r>
          </a:p>
          <a:p>
            <a:pPr algn="just" latinLnBrk="1">
              <a:buFont typeface="Wingdings" pitchFamily="2" charset="2"/>
              <a:buNone/>
            </a:pPr>
            <a:r>
              <a:rPr lang="ru-RU" sz="1900"/>
              <a:t>    тип соцветия -  корзинка.</a:t>
            </a:r>
          </a:p>
          <a:p>
            <a:pPr algn="just" latinLnBrk="1"/>
            <a:r>
              <a:rPr lang="ru-RU" sz="1900"/>
              <a:t>Плод семянка, семена без эндосперма. У многих содержится запасное вещество – инумен.</a:t>
            </a:r>
          </a:p>
          <a:p>
            <a:pPr algn="just" latinLnBrk="1"/>
            <a:r>
              <a:rPr lang="ru-RU" sz="1900"/>
              <a:t>Типы цветков имеют много переходящих форм. Большинст-</a:t>
            </a:r>
          </a:p>
          <a:p>
            <a:pPr algn="just" latinLnBrk="1">
              <a:buFont typeface="Wingdings" pitchFamily="2" charset="2"/>
              <a:buNone/>
            </a:pPr>
            <a:r>
              <a:rPr lang="ru-RU" sz="1900"/>
              <a:t>    во сложноцветных свойственна протерандрия.  Крупные и яркоокрашенные цветки сложноцветных способствуют </a:t>
            </a:r>
            <a:r>
              <a:rPr lang="ru-RU" sz="1900" u="sng"/>
              <a:t>энто- морфизм</a:t>
            </a:r>
            <a:r>
              <a:rPr lang="ru-RU" sz="1900"/>
              <a:t> (опыление перепончатокрылыми и бабочками). </a:t>
            </a:r>
          </a:p>
          <a:p>
            <a:pPr algn="just" latinLnBrk="1">
              <a:buFont typeface="Wingdings" pitchFamily="2" charset="2"/>
              <a:buNone/>
            </a:pPr>
            <a:r>
              <a:rPr lang="ru-RU" sz="1900"/>
              <a:t>    Сложноцветные широко применяются в хозяйстве. Среди </a:t>
            </a:r>
          </a:p>
          <a:p>
            <a:pPr algn="just" latinLnBrk="1">
              <a:buFont typeface="Wingdings" pitchFamily="2" charset="2"/>
              <a:buNone/>
            </a:pPr>
            <a:r>
              <a:rPr lang="ru-RU" sz="1900"/>
              <a:t>    них много декоративных,  лекарственных, овощных, масличных, каучуконосных и сорных растений.</a:t>
            </a:r>
            <a:endParaRPr lang="en-US" sz="1900"/>
          </a:p>
          <a:p>
            <a:pPr lvl="1">
              <a:lnSpc>
                <a:spcPct val="80000"/>
              </a:lnSpc>
            </a:pPr>
            <a:endParaRPr lang="en-US" sz="19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2238"/>
            <a:ext cx="8064500" cy="563562"/>
          </a:xfrm>
        </p:spPr>
        <p:txBody>
          <a:bodyPr/>
          <a:lstStyle/>
          <a:p>
            <a:r>
              <a:rPr lang="ru-RU" sz="2400" i="0"/>
              <a:t>Распространение и место произрастания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80400" cy="5616575"/>
          </a:xfrm>
        </p:spPr>
        <p:txBody>
          <a:bodyPr/>
          <a:lstStyle/>
          <a:p>
            <a:pPr algn="just" fontAlgn="ctr" latinLnBrk="1"/>
            <a:r>
              <a:rPr lang="ru-RU" sz="2400"/>
              <a:t>Распространены сложноцветные во всех клима-тических зонах, причем не только в большинст-ве умеренных форм идут на первом месте по </a:t>
            </a:r>
          </a:p>
          <a:p>
            <a:pPr algn="just" fontAlgn="ctr" latinLnBrk="1">
              <a:buFont typeface="Wingdings" pitchFamily="2" charset="2"/>
              <a:buNone/>
            </a:pPr>
            <a:r>
              <a:rPr lang="ru-RU" sz="2400"/>
              <a:t>   числу видов, но и в некоторых тропиках. Слож-ноцветные относительно немного во влажных </a:t>
            </a:r>
          </a:p>
          <a:p>
            <a:pPr algn="just" fontAlgn="ctr" latinLnBrk="1">
              <a:buFont typeface="Wingdings" pitchFamily="2" charset="2"/>
              <a:buNone/>
            </a:pPr>
            <a:r>
              <a:rPr lang="ru-RU" sz="2400"/>
              <a:t>   лесах, а также в гигрофильных и тем более гидрофильных местообитаниях. Однолетники распространены в 7 </a:t>
            </a:r>
            <a:r>
              <a:rPr lang="ru-RU" sz="2400" u="sng"/>
              <a:t>эфемеровых</a:t>
            </a:r>
            <a:r>
              <a:rPr lang="ru-RU" sz="2400"/>
              <a:t> </a:t>
            </a:r>
            <a:r>
              <a:rPr lang="ru-RU" sz="2400">
                <a:hlinkClick r:id="rId2" action="ppaction://hlinksldjump"/>
              </a:rPr>
              <a:t>пустынях  и сухих предгорьях стран </a:t>
            </a:r>
            <a:r>
              <a:rPr lang="ru-RU" sz="2400" i="1">
                <a:hlinkClick r:id="rId2" action="ppaction://hlinksldjump"/>
              </a:rPr>
              <a:t>Средиземноморья, Крыма,Ка-вказа, Средней Азии</a:t>
            </a:r>
            <a:r>
              <a:rPr lang="ru-RU" sz="2400"/>
              <a:t>, а также в саваннах. У нас в стране встречаются множество дикорастущих и культивируемых видов семейства сложноцветные.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2238"/>
            <a:ext cx="7227887" cy="563562"/>
          </a:xfrm>
        </p:spPr>
        <p:txBody>
          <a:bodyPr/>
          <a:lstStyle/>
          <a:p>
            <a:r>
              <a:rPr lang="ru-RU" i="0"/>
              <a:t>Жизненные нормы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fontAlgn="ctr" latinLnBrk="1"/>
            <a:r>
              <a:rPr lang="ru-RU" sz="2400"/>
              <a:t>Большинство представителей семейства –     многолетние или однолетние травы, но в тро-пиках встречаются травянистые и древесные лианы, стеблевые или листовые суккуленты, кустарники и даже деревья.</a:t>
            </a:r>
          </a:p>
          <a:p>
            <a:pPr algn="just" fontAlgn="ctr" latinLnBrk="1"/>
            <a:r>
              <a:rPr lang="ru-RU" sz="2400"/>
              <a:t>Встречаются вьющиеся представители, вплоть до настоящих лиан.</a:t>
            </a:r>
          </a:p>
          <a:p>
            <a:pPr algn="just" fontAlgn="ctr" latinLnBrk="1"/>
            <a:r>
              <a:rPr lang="ru-RU" sz="2400"/>
              <a:t>В высокогорьях Африки известны оригиналь-ные розеточные древесные сложноцветные, а в пустынях можно встретить сильно опущен- ные кустарники, нередко колючие, безлист-  ные растения.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2238"/>
            <a:ext cx="7156450" cy="563562"/>
          </a:xfrm>
        </p:spPr>
        <p:txBody>
          <a:bodyPr/>
          <a:lstStyle/>
          <a:p>
            <a:r>
              <a:rPr lang="ru-RU" i="0"/>
              <a:t>Особенности листьев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164512" cy="5616575"/>
          </a:xfrm>
        </p:spPr>
        <p:txBody>
          <a:bodyPr/>
          <a:lstStyle/>
          <a:p>
            <a:pPr latinLnBrk="1">
              <a:lnSpc>
                <a:spcPct val="90000"/>
              </a:lnSpc>
            </a:pPr>
            <a:r>
              <a:rPr lang="ru-RU" sz="2100"/>
              <a:t>Листья сложноцветных простые, цельные или рассе- ченные, очередные или реже супротивные. У многих представителей семейства имеются млечники (тип    выделительной ткани), (</a:t>
            </a:r>
            <a:r>
              <a:rPr lang="ru-RU" sz="2100">
                <a:hlinkClick r:id="rId2" action="ppaction://hlinksldjump"/>
              </a:rPr>
              <a:t>у одуванчика</a:t>
            </a:r>
            <a:r>
              <a:rPr lang="ru-RU" sz="2100"/>
              <a:t>) содержит бе- лый латекс. У подсемейства трубкоцветные встречаются мягко опушенные снизу листья (</a:t>
            </a:r>
            <a:r>
              <a:rPr lang="ru-RU" sz="2100">
                <a:hlinkClick r:id="rId3" action="ppaction://hlinksldjump"/>
              </a:rPr>
              <a:t>лопух </a:t>
            </a:r>
            <a:r>
              <a:rPr lang="en-US" sz="2100">
                <a:hlinkClick r:id="rId3" action="ppaction://hlinksldjump"/>
              </a:rPr>
              <a:t>Aretium</a:t>
            </a:r>
            <a:r>
              <a:rPr lang="ru-RU" sz="2100"/>
              <a:t>). У </a:t>
            </a:r>
            <a:r>
              <a:rPr lang="en-US" sz="2100">
                <a:hlinkClick r:id="rId4" action="ppaction://hlinksldjump"/>
              </a:rPr>
              <a:t>Chamomilla</a:t>
            </a:r>
            <a:r>
              <a:rPr lang="ru-RU" sz="2100">
                <a:hlinkClick r:id="rId4" action="ppaction://hlinksldjump"/>
              </a:rPr>
              <a:t> (ромашка) </a:t>
            </a:r>
            <a:r>
              <a:rPr lang="ru-RU" sz="2100"/>
              <a:t>-  листья в свежем состоянии  душистые. Вид </a:t>
            </a:r>
            <a:r>
              <a:rPr lang="en-US" sz="2100">
                <a:hlinkClick r:id="rId5" action="ppaction://hlinksldjump"/>
              </a:rPr>
              <a:t>Cirsium</a:t>
            </a:r>
            <a:r>
              <a:rPr lang="ru-RU" sz="2100">
                <a:hlinkClick r:id="rId5" action="ppaction://hlinksldjump"/>
              </a:rPr>
              <a:t> (бодяк) </a:t>
            </a:r>
            <a:r>
              <a:rPr lang="ru-RU" sz="2100"/>
              <a:t>– отличается колючими листьями. Вид </a:t>
            </a:r>
            <a:r>
              <a:rPr lang="en-US" sz="2100">
                <a:hlinkClick r:id="rId6" action="ppaction://hlinksldjump"/>
              </a:rPr>
              <a:t>Tussilago farfara</a:t>
            </a:r>
            <a:r>
              <a:rPr lang="ru-RU" sz="2100">
                <a:hlinkClick r:id="rId6" action="ppaction://hlinksldjump"/>
              </a:rPr>
              <a:t> (мать-и мачеха) </a:t>
            </a:r>
            <a:r>
              <a:rPr lang="ru-RU" sz="2100"/>
              <a:t>–   имеет чешуевидные листья. Вид </a:t>
            </a:r>
            <a:r>
              <a:rPr lang="en-US" sz="2100">
                <a:hlinkClick r:id="rId7" action="ppaction://hlinksldjump"/>
              </a:rPr>
              <a:t>Artemisia Vulgaris</a:t>
            </a:r>
            <a:r>
              <a:rPr lang="ru-RU" sz="2100">
                <a:hlinkClick r:id="rId7" action="ppaction://hlinksldjump"/>
              </a:rPr>
              <a:t> (полынь) </a:t>
            </a:r>
            <a:r>
              <a:rPr lang="ru-RU" sz="2100"/>
              <a:t>– перистораздельные листья, темно зелеными  сверху и серовато – войлочными снизу.</a:t>
            </a:r>
          </a:p>
          <a:p>
            <a:pPr latinLnBrk="1">
              <a:lnSpc>
                <a:spcPct val="90000"/>
              </a:lnSpc>
            </a:pPr>
            <a:r>
              <a:rPr lang="ru-RU" sz="2100"/>
              <a:t>У подсемейства язычковые, встречаются листья с гус-то прикорневой розеткой – одуванчик лекарственный (</a:t>
            </a:r>
            <a:r>
              <a:rPr lang="en-US" sz="2100"/>
              <a:t>Taraxacum officinak</a:t>
            </a:r>
            <a:r>
              <a:rPr lang="ru-RU" sz="2100"/>
              <a:t>). У вида </a:t>
            </a:r>
            <a:r>
              <a:rPr lang="en-US" sz="2100">
                <a:hlinkClick r:id="rId8" action="ppaction://hlinksldjump"/>
              </a:rPr>
              <a:t>Tragopogen pratensis </a:t>
            </a:r>
            <a:r>
              <a:rPr lang="ru-RU" sz="2100">
                <a:hlinkClick r:id="rId8" action="ppaction://hlinksldjump"/>
              </a:rPr>
              <a:t>(козлобородник луговой) </a:t>
            </a:r>
            <a:r>
              <a:rPr lang="ru-RU" sz="2100"/>
              <a:t>– широколанентные листья на длинных черешках.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28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0"/>
              <a:t>Стебель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3478" name="Group 54"/>
          <p:cNvGrpSpPr>
            <a:grpSpLocks/>
          </p:cNvGrpSpPr>
          <p:nvPr/>
        </p:nvGrpSpPr>
        <p:grpSpPr bwMode="auto">
          <a:xfrm>
            <a:off x="684213" y="1412875"/>
            <a:ext cx="5026025" cy="4043363"/>
            <a:chOff x="431" y="890"/>
            <a:chExt cx="3166" cy="2547"/>
          </a:xfrm>
        </p:grpSpPr>
        <p:sp>
          <p:nvSpPr>
            <p:cNvPr id="103451" name="Rectangle 27"/>
            <p:cNvSpPr>
              <a:spLocks noChangeArrowheads="1"/>
            </p:cNvSpPr>
            <p:nvPr/>
          </p:nvSpPr>
          <p:spPr bwMode="gray">
            <a:xfrm>
              <a:off x="431" y="1934"/>
              <a:ext cx="2812" cy="47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452" name="Group 28"/>
            <p:cNvGrpSpPr>
              <a:grpSpLocks/>
            </p:cNvGrpSpPr>
            <p:nvPr/>
          </p:nvGrpSpPr>
          <p:grpSpPr bwMode="auto">
            <a:xfrm>
              <a:off x="2835" y="1797"/>
              <a:ext cx="714" cy="674"/>
              <a:chOff x="3938" y="1968"/>
              <a:chExt cx="430" cy="437"/>
            </a:xfrm>
          </p:grpSpPr>
          <p:grpSp>
            <p:nvGrpSpPr>
              <p:cNvPr id="103453" name="Group 29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03454" name="Oval 3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3019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55" name="Freeform 3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3456" name="Text Box 32"/>
              <p:cNvSpPr txBox="1">
                <a:spLocks noChangeArrowheads="1"/>
              </p:cNvSpPr>
              <p:nvPr/>
            </p:nvSpPr>
            <p:spPr bwMode="gray">
              <a:xfrm>
                <a:off x="4072" y="2028"/>
                <a:ext cx="157" cy="1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sp>
          <p:nvSpPr>
            <p:cNvPr id="103457" name="Rectangle 33"/>
            <p:cNvSpPr>
              <a:spLocks noChangeArrowheads="1"/>
            </p:cNvSpPr>
            <p:nvPr/>
          </p:nvSpPr>
          <p:spPr bwMode="gray">
            <a:xfrm>
              <a:off x="748" y="2905"/>
              <a:ext cx="2676" cy="480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458" name="Group 34"/>
            <p:cNvGrpSpPr>
              <a:grpSpLocks/>
            </p:cNvGrpSpPr>
            <p:nvPr/>
          </p:nvGrpSpPr>
          <p:grpSpPr bwMode="auto">
            <a:xfrm>
              <a:off x="2880" y="2750"/>
              <a:ext cx="715" cy="687"/>
              <a:chOff x="3552" y="3339"/>
              <a:chExt cx="412" cy="392"/>
            </a:xfrm>
          </p:grpSpPr>
          <p:grpSp>
            <p:nvGrpSpPr>
              <p:cNvPr id="103459" name="Group 35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03460" name="Oval 3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61" name="Freeform 3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3462" name="Text Box 38"/>
              <p:cNvSpPr txBox="1">
                <a:spLocks noChangeArrowheads="1"/>
              </p:cNvSpPr>
              <p:nvPr/>
            </p:nvSpPr>
            <p:spPr bwMode="gray">
              <a:xfrm>
                <a:off x="3706" y="3360"/>
                <a:ext cx="147" cy="1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sp>
          <p:nvSpPr>
            <p:cNvPr id="103464" name="Rectangle 40"/>
            <p:cNvSpPr>
              <a:spLocks noChangeArrowheads="1"/>
            </p:cNvSpPr>
            <p:nvPr/>
          </p:nvSpPr>
          <p:spPr bwMode="gray">
            <a:xfrm>
              <a:off x="431" y="1080"/>
              <a:ext cx="2736" cy="499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465" name="Group 41"/>
            <p:cNvGrpSpPr>
              <a:grpSpLocks/>
            </p:cNvGrpSpPr>
            <p:nvPr/>
          </p:nvGrpSpPr>
          <p:grpSpPr bwMode="auto">
            <a:xfrm>
              <a:off x="2789" y="890"/>
              <a:ext cx="701" cy="694"/>
              <a:chOff x="1488" y="1968"/>
              <a:chExt cx="432" cy="432"/>
            </a:xfrm>
          </p:grpSpPr>
          <p:grpSp>
            <p:nvGrpSpPr>
              <p:cNvPr id="103466" name="Group 42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103467" name="Oval 4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3921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68" name="Freeform 4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3469" name="Text Box 45"/>
              <p:cNvSpPr txBox="1">
                <a:spLocks noChangeArrowheads="1"/>
              </p:cNvSpPr>
              <p:nvPr/>
            </p:nvSpPr>
            <p:spPr bwMode="gray">
              <a:xfrm>
                <a:off x="1633" y="2016"/>
                <a:ext cx="163" cy="1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</a:t>
                </a:r>
              </a:p>
            </p:txBody>
          </p:sp>
        </p:grpSp>
        <p:sp>
          <p:nvSpPr>
            <p:cNvPr id="103470" name="Text Box 46"/>
            <p:cNvSpPr txBox="1">
              <a:spLocks noChangeArrowheads="1"/>
            </p:cNvSpPr>
            <p:nvPr/>
          </p:nvSpPr>
          <p:spPr bwMode="gray">
            <a:xfrm>
              <a:off x="478" y="1045"/>
              <a:ext cx="253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22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Неветвистый стебель – </a:t>
              </a:r>
            </a:p>
            <a:p>
              <a:pPr eaLnBrk="0" hangingPunct="0"/>
              <a:r>
                <a:rPr lang="ru-RU" sz="22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р. </a:t>
              </a:r>
              <a:r>
                <a:rPr lang="en-US" sz="2200" b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2" action="ppaction://hlinksldjump"/>
                </a:rPr>
                <a:t>Carduus </a:t>
              </a:r>
              <a:r>
                <a:rPr lang="ru-RU" sz="2200" b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2" action="ppaction://hlinksldjump"/>
                </a:rPr>
                <a:t>(чертополох).</a:t>
              </a:r>
              <a:endParaRPr lang="en-US" sz="22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3471" name="Text Box 47"/>
            <p:cNvSpPr txBox="1">
              <a:spLocks noChangeArrowheads="1"/>
            </p:cNvSpPr>
            <p:nvPr/>
          </p:nvSpPr>
          <p:spPr bwMode="gray">
            <a:xfrm>
              <a:off x="480" y="1934"/>
              <a:ext cx="24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22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Ветвящейся стебель </a:t>
              </a:r>
              <a:r>
                <a:rPr lang="en-US" sz="2200" b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3" action="ppaction://hlinksldjump"/>
                </a:rPr>
                <a:t>Bidens trpartita </a:t>
              </a:r>
              <a:r>
                <a:rPr lang="ru-RU" sz="2200" b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3" action="ppaction://hlinksldjump"/>
                </a:rPr>
                <a:t>(череда).</a:t>
              </a:r>
              <a:endParaRPr lang="en-US" sz="22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3472" name="Text Box 48"/>
            <p:cNvSpPr txBox="1">
              <a:spLocks noChangeArrowheads="1"/>
            </p:cNvSpPr>
            <p:nvPr/>
          </p:nvSpPr>
          <p:spPr bwMode="gray">
            <a:xfrm>
              <a:off x="521" y="2901"/>
              <a:ext cx="3076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latinLnBrk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ru-RU" sz="22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Полегающий стебель </a:t>
              </a:r>
            </a:p>
            <a:p>
              <a:pPr algn="just" latinLnBrk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sz="2200" b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4" action="ppaction://hlinksldjump"/>
                </a:rPr>
                <a:t>Cichorium intybus</a:t>
              </a:r>
              <a:r>
                <a:rPr lang="ru-RU" sz="2200" b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4" action="ppaction://hlinksldjump"/>
                </a:rPr>
                <a:t> (цикорий).</a:t>
              </a:r>
              <a:endParaRPr lang="ru-RU" sz="22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03474" name="AutoShape 50"/>
          <p:cNvSpPr>
            <a:spLocks noChangeArrowheads="1"/>
          </p:cNvSpPr>
          <p:nvPr/>
        </p:nvSpPr>
        <p:spPr bwMode="gray">
          <a:xfrm>
            <a:off x="6443663" y="2133600"/>
            <a:ext cx="2249487" cy="1814513"/>
          </a:xfrm>
          <a:prstGeom prst="wedgeRoundRectCallout">
            <a:avLst>
              <a:gd name="adj1" fmla="val -85144"/>
              <a:gd name="adj2" fmla="val 53935"/>
              <a:gd name="adj3" fmla="val 16667"/>
            </a:avLst>
          </a:prstGeom>
          <a:solidFill>
            <a:srgbClr val="DDDDDD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300"/>
              <a:t>Для семейства характерны:</a:t>
            </a:r>
            <a:endParaRPr lang="en-US" sz="23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0"/>
              <a:t>Характеристика цветков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569325" cy="5689600"/>
          </a:xfrm>
        </p:spPr>
        <p:txBody>
          <a:bodyPr/>
          <a:lstStyle/>
          <a:p>
            <a:pPr algn="just" latinLnBrk="1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Цветки всегда собраны в корзинки, которые группируются в сложные агрегатные соцветия – колосья, кисти, метелки, которые окружены оберткой, образованной прицветникамиРазмеры корзинок варьируют от 1 мм. до 10 см. и более.   Число цветков в корзинке от 1 до 1000. середина цветков в корзинке часто состоит из трубчатых цветков; по краям корзинки расположены язычковые цветки(у подсолнечника). Венчик трубчатого цветка актиноморфный, пятичленный, сростнолепестный. Тычинок 5 со сросшимися пыльниками.  Пенецей  состоит из двух сросшихся плододистиков, завязь нижняя, одногнездная, с одним семязачатком; столбик с    двумя рыльцами. </a:t>
            </a:r>
          </a:p>
          <a:p>
            <a:pPr algn="just" latinLnBrk="1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Венчик может так же состоять из воронковидных, двугубых, язычковых и ложноязычковых цветков. Язычковвй, харак- терен для подсемейства язычкоцветные, имеет вид 5-зубчатого язычка. Ложноязычковый, имеет вид 2-3 зубчатого     язычка, иногда зубцы незаметны (подсолнечник). </a:t>
            </a:r>
            <a:r>
              <a:rPr lang="ru-RU" sz="2000">
                <a:hlinkClick r:id="rId2" action="ppaction://hlinksldjump"/>
              </a:rPr>
              <a:t>Рис. </a:t>
            </a:r>
            <a:endParaRPr lang="ru-RU" sz="2000"/>
          </a:p>
          <a:p>
            <a:pPr>
              <a:lnSpc>
                <a:spcPct val="90000"/>
              </a:lnSpc>
            </a:pPr>
            <a:endParaRPr lang="ru-RU" sz="200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39750" y="6308725"/>
            <a:ext cx="81359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9gl">
  <a:themeElements>
    <a:clrScheme name="cdb2004119gl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cdb2004119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9gl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9gl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9gl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413</TotalTime>
  <Words>1576</Words>
  <Application>Microsoft Office PowerPoint</Application>
  <PresentationFormat>Экран (4:3)</PresentationFormat>
  <Paragraphs>229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Verdana</vt:lpstr>
      <vt:lpstr>Wingdings</vt:lpstr>
      <vt:lpstr>굴림</vt:lpstr>
      <vt:lpstr>Times New Roman</vt:lpstr>
      <vt:lpstr>cdb2004119gl</vt:lpstr>
      <vt:lpstr>СЕМЕЙСТВО СЛОЖНОЦВЕТНЫЕ (Asterales) </vt:lpstr>
      <vt:lpstr>Содержание</vt:lpstr>
      <vt:lpstr>Систематическое положение</vt:lpstr>
      <vt:lpstr>Краткая характеристика семейства</vt:lpstr>
      <vt:lpstr>Распространение и место произрастания</vt:lpstr>
      <vt:lpstr>Жизненные нормы</vt:lpstr>
      <vt:lpstr>Особенности листьев</vt:lpstr>
      <vt:lpstr>Стебель</vt:lpstr>
      <vt:lpstr>Характеристика цветков</vt:lpstr>
      <vt:lpstr>Слайд 10</vt:lpstr>
      <vt:lpstr>Генеративные органы</vt:lpstr>
      <vt:lpstr>Слайд 12</vt:lpstr>
      <vt:lpstr>Слайд 13</vt:lpstr>
      <vt:lpstr>Плод</vt:lpstr>
      <vt:lpstr>Диаграмма и формула цветка</vt:lpstr>
      <vt:lpstr>Значение</vt:lpstr>
      <vt:lpstr>Tragopogen pratensis (козлобородник луговой)</vt:lpstr>
      <vt:lpstr>Tussilago farfara (мать-и-мачеха)</vt:lpstr>
      <vt:lpstr>Одуванчик (Taraxacum)</vt:lpstr>
      <vt:lpstr>Полынь </vt:lpstr>
      <vt:lpstr>Места обитания сложноцветных</vt:lpstr>
      <vt:lpstr>Лопух (Aretium)</vt:lpstr>
      <vt:lpstr>Chamomilla (ромашка)</vt:lpstr>
      <vt:lpstr>Cirsium (бодяк)</vt:lpstr>
      <vt:lpstr>Carduus (чертополох)</vt:lpstr>
      <vt:lpstr>Bidens trpartita (череда)</vt:lpstr>
      <vt:lpstr>Cichorium intybus (цикорий).</vt:lpstr>
      <vt:lpstr>Слайд 28</vt:lpstr>
      <vt:lpstr>Одуванчик (Taraxacum)</vt:lpstr>
      <vt:lpstr>Подсолнечник  (Helianthus annuus)</vt:lpstr>
      <vt:lpstr>Подсолнечник  (Helianthus annuus)</vt:lpstr>
      <vt:lpstr>Нивяник </vt:lpstr>
      <vt:lpstr>Centaure (василек)</vt:lpstr>
      <vt:lpstr>Мать-и-мачеха</vt:lpstr>
      <vt:lpstr>Кошачья лапка</vt:lpstr>
      <vt:lpstr>Салат — латук (Lactuca sativa)</vt:lpstr>
      <vt:lpstr>Кок-сагыза (Taraxacum kok-saghyz)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СЕМЕЙСТВО СЛОЖНОЦВЕТНЫЕ</dc:title>
  <dc:creator>cashik</dc:creator>
  <cp:lastModifiedBy>Dima</cp:lastModifiedBy>
  <cp:revision>9</cp:revision>
  <dcterms:created xsi:type="dcterms:W3CDTF">2008-12-09T05:40:56Z</dcterms:created>
  <dcterms:modified xsi:type="dcterms:W3CDTF">2014-01-29T22:30:59Z</dcterms:modified>
</cp:coreProperties>
</file>