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55" autoAdjust="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8DCC4-184E-4226-9870-BAE6E2494468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5C8F-D41A-42E9-8240-7D96573600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205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F5C8F-D41A-42E9-8240-7D96573600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060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gif5gif.ucoz.ru/_ph/12/658722416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1700808"/>
            <a:ext cx="71325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Verdana" pitchFamily="34" charset="0"/>
                <a:cs typeface="Verdana" pitchFamily="34" charset="0"/>
              </a:rPr>
              <a:t>Урок русского языка </a:t>
            </a:r>
            <a:endParaRPr lang="ru-RU" sz="44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4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52718"/>
            <a:ext cx="6984776" cy="611986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latin typeface="Georgia" pitchFamily="18" charset="0"/>
              </a:rPr>
              <a:t>Выбери и выполни задание! </a:t>
            </a:r>
            <a:endParaRPr lang="ru-RU" sz="2400" b="1" i="1" dirty="0">
              <a:latin typeface="Georg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372686"/>
              </p:ext>
            </p:extLst>
          </p:nvPr>
        </p:nvGraphicFramePr>
        <p:xfrm>
          <a:off x="683568" y="980728"/>
          <a:ext cx="7560840" cy="57687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44416"/>
                <a:gridCol w="3816424"/>
              </a:tblGrid>
              <a:tr h="128818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1. Спиши слова, разделяя чёрточкой для переноса.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2. Спиши только те слова, которые переносить нельзя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4256428">
                <a:tc>
                  <a:txBody>
                    <a:bodyPr/>
                    <a:lstStyle/>
                    <a:p>
                      <a:pPr algn="ctr"/>
                      <a:endParaRPr lang="ru-RU" sz="4800" dirty="0" smtClean="0"/>
                    </a:p>
                    <a:p>
                      <a:pPr algn="ctr"/>
                      <a:r>
                        <a:rPr lang="ru-RU" sz="4800" dirty="0" smtClean="0"/>
                        <a:t>ма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сс</a:t>
                      </a:r>
                      <a:r>
                        <a:rPr lang="ru-RU" sz="4800" dirty="0" smtClean="0"/>
                        <a:t>а</a:t>
                      </a:r>
                      <a:br>
                        <a:rPr lang="ru-RU" sz="4800" dirty="0" smtClean="0"/>
                      </a:br>
                      <a:r>
                        <a:rPr lang="ru-RU" sz="4800" dirty="0" smtClean="0"/>
                        <a:t>гру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пп</a:t>
                      </a:r>
                      <a:r>
                        <a:rPr lang="ru-RU" sz="4800" dirty="0" smtClean="0"/>
                        <a:t>а</a:t>
                      </a:r>
                      <a:br>
                        <a:rPr lang="ru-RU" sz="4800" dirty="0" smtClean="0"/>
                      </a:br>
                      <a:r>
                        <a:rPr lang="ru-RU" sz="4800" dirty="0" smtClean="0"/>
                        <a:t>су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мм</a:t>
                      </a:r>
                      <a:r>
                        <a:rPr lang="ru-RU" sz="4800" dirty="0" smtClean="0"/>
                        <a:t>а</a:t>
                      </a:r>
                      <a:endParaRPr lang="ru-RU" sz="48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/>
                        <a:t>су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бб</a:t>
                      </a:r>
                      <a:r>
                        <a:rPr lang="ru-RU" sz="4800" dirty="0" smtClean="0"/>
                        <a:t>ота</a:t>
                      </a:r>
                    </a:p>
                    <a:p>
                      <a:pPr algn="ctr"/>
                      <a:r>
                        <a:rPr lang="ru-RU" sz="4800" dirty="0" smtClean="0"/>
                        <a:t>гри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пп</a:t>
                      </a:r>
                    </a:p>
                    <a:p>
                      <a:pPr algn="ctr"/>
                      <a:r>
                        <a:rPr lang="ru-RU" sz="4800" dirty="0" smtClean="0"/>
                        <a:t>Ро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сс</a:t>
                      </a:r>
                      <a:r>
                        <a:rPr lang="ru-RU" sz="4800" dirty="0" smtClean="0"/>
                        <a:t>ия</a:t>
                      </a:r>
                    </a:p>
                    <a:p>
                      <a:pPr algn="ctr"/>
                      <a:r>
                        <a:rPr lang="ru-RU" sz="4800" dirty="0" smtClean="0"/>
                        <a:t>кро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сс</a:t>
                      </a:r>
                    </a:p>
                    <a:p>
                      <a:pPr algn="ctr"/>
                      <a:r>
                        <a:rPr lang="ru-RU" sz="4800" dirty="0" smtClean="0"/>
                        <a:t>кла</a:t>
                      </a:r>
                      <a:r>
                        <a:rPr lang="ru-RU" sz="4800" dirty="0" smtClean="0">
                          <a:solidFill>
                            <a:schemeClr val="tx2"/>
                          </a:solidFill>
                        </a:rPr>
                        <a:t>сс</a:t>
                      </a:r>
                    </a:p>
                    <a:p>
                      <a:pPr algn="ctr"/>
                      <a:endParaRPr lang="ru-RU" sz="4800" dirty="0"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95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52718"/>
            <a:ext cx="3404592" cy="61198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Georgia" pitchFamily="18" charset="0"/>
              </a:rPr>
              <a:t>Образец</a:t>
            </a:r>
            <a:endParaRPr lang="ru-RU" b="1" i="1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916831"/>
            <a:ext cx="809273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i="1" dirty="0" err="1" smtClean="0">
                <a:latin typeface="Georgia" pitchFamily="18" charset="0"/>
              </a:rPr>
              <a:t>Мас-са</a:t>
            </a:r>
            <a:r>
              <a:rPr lang="ru-RU" sz="4800" i="1" dirty="0" smtClean="0">
                <a:latin typeface="Georgia" pitchFamily="18" charset="0"/>
              </a:rPr>
              <a:t>, </a:t>
            </a:r>
            <a:r>
              <a:rPr lang="ru-RU" sz="4800" i="1" dirty="0" err="1" smtClean="0">
                <a:latin typeface="Georgia" pitchFamily="18" charset="0"/>
              </a:rPr>
              <a:t>груп</a:t>
            </a:r>
            <a:r>
              <a:rPr lang="ru-RU" sz="4800" i="1" dirty="0" smtClean="0">
                <a:latin typeface="Georgia" pitchFamily="18" charset="0"/>
              </a:rPr>
              <a:t>-па, </a:t>
            </a:r>
            <a:r>
              <a:rPr lang="ru-RU" sz="4800" i="1" dirty="0" err="1" smtClean="0">
                <a:latin typeface="Georgia" pitchFamily="18" charset="0"/>
              </a:rPr>
              <a:t>сум-ма</a:t>
            </a:r>
            <a:r>
              <a:rPr lang="ru-RU" sz="4400" i="1" dirty="0" smtClean="0">
                <a:latin typeface="Georgia" pitchFamily="18" charset="0"/>
              </a:rPr>
              <a:t>.</a:t>
            </a:r>
            <a:endParaRPr lang="ru-RU" sz="4400" i="1" dirty="0"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653136"/>
            <a:ext cx="6408712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800" i="1" dirty="0" smtClean="0">
                <a:latin typeface="Georgia" pitchFamily="18" charset="0"/>
              </a:rPr>
              <a:t>Грипп, кросс, класс.</a:t>
            </a:r>
            <a:endParaRPr lang="ru-RU" sz="4800" i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331476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1 задание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599" y="4077072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2 задание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73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76672"/>
            <a:ext cx="4412704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«плюс - минус»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700808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Georgia" pitchFamily="18" charset="0"/>
              </a:rPr>
              <a:t>Ва</a:t>
            </a:r>
            <a:r>
              <a:rPr lang="ru-RU" sz="3600" dirty="0" smtClean="0">
                <a:solidFill>
                  <a:srgbClr val="0070C0"/>
                </a:solidFill>
                <a:latin typeface="Georgia" pitchFamily="18" charset="0"/>
              </a:rPr>
              <a:t>нн</a:t>
            </a:r>
            <a:r>
              <a:rPr lang="ru-RU" sz="3600" dirty="0" smtClean="0">
                <a:latin typeface="Georgia" pitchFamily="18" charset="0"/>
              </a:rPr>
              <a:t>а, гра</a:t>
            </a:r>
            <a:r>
              <a:rPr lang="ru-RU" sz="3600" dirty="0" smtClean="0">
                <a:solidFill>
                  <a:srgbClr val="0070C0"/>
                </a:solidFill>
                <a:latin typeface="Georgia" pitchFamily="18" charset="0"/>
              </a:rPr>
              <a:t>мм</a:t>
            </a:r>
            <a:r>
              <a:rPr lang="ru-RU" sz="3600" dirty="0" smtClean="0">
                <a:latin typeface="Georgia" pitchFamily="18" charset="0"/>
              </a:rPr>
              <a:t>, то</a:t>
            </a:r>
            <a:r>
              <a:rPr lang="ru-RU" sz="3600" dirty="0" smtClean="0">
                <a:solidFill>
                  <a:srgbClr val="0070C0"/>
                </a:solidFill>
                <a:latin typeface="Georgia" pitchFamily="18" charset="0"/>
              </a:rPr>
              <a:t>нн</a:t>
            </a:r>
            <a:r>
              <a:rPr lang="ru-RU" sz="3600" dirty="0" smtClean="0">
                <a:latin typeface="Georgia" pitchFamily="18" charset="0"/>
              </a:rPr>
              <a:t>а, а</a:t>
            </a:r>
            <a:r>
              <a:rPr lang="ru-RU" sz="3600" dirty="0" smtClean="0">
                <a:solidFill>
                  <a:srgbClr val="0070C0"/>
                </a:solidFill>
                <a:latin typeface="Georgia" pitchFamily="18" charset="0"/>
              </a:rPr>
              <a:t>лл</a:t>
            </a:r>
            <a:r>
              <a:rPr lang="ru-RU" sz="3600" dirty="0" smtClean="0">
                <a:latin typeface="Georgia" pitchFamily="18" charset="0"/>
              </a:rPr>
              <a:t>ея, те</a:t>
            </a:r>
            <a:r>
              <a:rPr lang="ru-RU" sz="3600" dirty="0" smtClean="0">
                <a:solidFill>
                  <a:srgbClr val="0070C0"/>
                </a:solidFill>
                <a:latin typeface="Georgia" pitchFamily="18" charset="0"/>
              </a:rPr>
              <a:t>нн</a:t>
            </a:r>
            <a:r>
              <a:rPr lang="ru-RU" sz="3600" dirty="0" smtClean="0">
                <a:latin typeface="Georgia" pitchFamily="18" charset="0"/>
              </a:rPr>
              <a:t>ис.</a:t>
            </a:r>
            <a:endParaRPr lang="ru-RU" sz="3600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3573016"/>
            <a:ext cx="8151210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8800" dirty="0" smtClean="0">
                <a:latin typeface="Georgia" pitchFamily="18" charset="0"/>
              </a:rPr>
              <a:t>+    -    +    +    +</a:t>
            </a:r>
            <a:endParaRPr lang="ru-RU" sz="88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54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Georgia" pitchFamily="18" charset="0"/>
              </a:rPr>
              <a:t>Цель урока:</a:t>
            </a:r>
            <a:endParaRPr lang="ru-RU" sz="3200" b="1" i="1" dirty="0"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80" y="1752600"/>
            <a:ext cx="615624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541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10" descr="jemocii_41.gif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467544" y="2864362"/>
            <a:ext cx="4032448" cy="3960440"/>
          </a:xfrm>
          <a:prstGeom prst="rect">
            <a:avLst/>
          </a:prstGeom>
        </p:spPr>
      </p:pic>
      <p:pic>
        <p:nvPicPr>
          <p:cNvPr id="6" name="Picture 4" descr="Картинка 13 из 18894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3928" y="-315416"/>
            <a:ext cx="4752000" cy="476390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436096" y="5589240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dirty="0"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4802848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5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Спасибо за урок!</a:t>
            </a:r>
            <a:endParaRPr lang="ru-RU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51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21213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Georgia" pitchFamily="18" charset="0"/>
                <a:ea typeface="Verdana" pitchFamily="34" charset="0"/>
                <a:cs typeface="Verdana" pitchFamily="34" charset="0"/>
              </a:rPr>
              <a:t>Минутка чистописания</a:t>
            </a:r>
            <a:endParaRPr lang="ru-RU" sz="4800" b="1" i="1" dirty="0">
              <a:solidFill>
                <a:srgbClr val="FF0000"/>
              </a:solidFill>
              <a:latin typeface="Georgia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420888"/>
            <a:ext cx="9036496" cy="11079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6600" i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бб</a:t>
            </a:r>
            <a:r>
              <a:rPr lang="ru-RU" sz="6600" i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жж</a:t>
            </a:r>
            <a:r>
              <a:rPr lang="en-US" sz="6600" i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кк</a:t>
            </a:r>
            <a:r>
              <a:rPr lang="ru-RU" sz="6600" i="1" dirty="0" smtClean="0">
                <a:solidFill>
                  <a:srgbClr val="002060"/>
                </a:solidFill>
                <a:latin typeface="Georgia" pitchFamily="18" charset="0"/>
              </a:rPr>
              <a:t> мм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нн</a:t>
            </a:r>
            <a:r>
              <a:rPr lang="ru-RU" sz="6600" i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пп</a:t>
            </a:r>
            <a:r>
              <a:rPr lang="ru-RU" sz="6600" i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6600" i="1" dirty="0" err="1" smtClean="0">
                <a:solidFill>
                  <a:srgbClr val="002060"/>
                </a:solidFill>
                <a:latin typeface="Georgia" pitchFamily="18" charset="0"/>
              </a:rPr>
              <a:t>сс</a:t>
            </a:r>
            <a:endParaRPr lang="ru-RU" sz="6600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0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sz="6600" dirty="0" err="1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6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ru-RU" sz="6600" dirty="0" err="1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рока</a:t>
            </a:r>
            <a:endParaRPr lang="ru-RU" sz="66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r>
              <a:rPr lang="ru-RU" sz="6600" dirty="0" err="1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6600" dirty="0" err="1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ла</a:t>
            </a:r>
            <a:r>
              <a:rPr lang="ru-RU" sz="6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..</a:t>
            </a:r>
            <a:endParaRPr lang="ru-RU" sz="6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r>
              <a:rPr lang="ru-RU" sz="6600" dirty="0" err="1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6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ru-RU" sz="6600" dirty="0" err="1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рона</a:t>
            </a:r>
            <a:endParaRPr lang="ru-RU" sz="66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buNone/>
            </a:pPr>
            <a:r>
              <a:rPr lang="ru-RU" sz="6600" dirty="0" err="1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6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ru-RU" sz="6600" dirty="0" err="1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рова</a:t>
            </a:r>
            <a:endParaRPr lang="ru-RU" sz="66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258" y="260648"/>
            <a:ext cx="8820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  <a:latin typeface="Georgia" pitchFamily="18" charset="0"/>
              </a:rPr>
              <a:t>Словарные слова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8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6000" dirty="0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6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рока</a:t>
            </a:r>
          </a:p>
          <a:p>
            <a:r>
              <a:rPr lang="ru-RU" sz="6000" dirty="0"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ла</a:t>
            </a:r>
            <a:r>
              <a:rPr lang="ru-RU" sz="60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сс</a:t>
            </a:r>
          </a:p>
          <a:p>
            <a:r>
              <a:rPr lang="ru-RU" sz="6000" dirty="0">
                <a:latin typeface="Verdana" pitchFamily="34" charset="0"/>
                <a:ea typeface="Verdana" pitchFamily="34" charset="0"/>
                <a:cs typeface="Verdana" pitchFamily="34" charset="0"/>
              </a:rPr>
              <a:t>в</a:t>
            </a:r>
            <a:r>
              <a:rPr lang="ru-RU" sz="6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рона</a:t>
            </a:r>
          </a:p>
          <a:p>
            <a:r>
              <a:rPr lang="ru-RU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к</a:t>
            </a:r>
            <a:r>
              <a:rPr lang="ru-RU" sz="6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</a:t>
            </a:r>
            <a:r>
              <a:rPr lang="ru-RU" sz="6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рова</a:t>
            </a:r>
            <a:endParaRPr lang="ru-RU" sz="6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04664"/>
            <a:ext cx="86409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  <a:latin typeface="Georgia" pitchFamily="18" charset="0"/>
              </a:rPr>
              <a:t>Словарные слова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78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906 0.00486 L 0.51996 0.0048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-0.00121 -0.1657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8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91 0.18657 L 0.00191 -0.1599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196752"/>
            <a:ext cx="3948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70C0"/>
                </a:solidFill>
                <a:latin typeface="Georgia" pitchFamily="18" charset="0"/>
                <a:ea typeface="Verdana" pitchFamily="34" charset="0"/>
                <a:cs typeface="Verdana" pitchFamily="34" charset="0"/>
              </a:rPr>
              <a:t>Тема урока:</a:t>
            </a:r>
            <a:endParaRPr lang="ru-RU" sz="4400" b="1" i="1" dirty="0">
              <a:solidFill>
                <a:srgbClr val="0070C0"/>
              </a:solidFill>
              <a:latin typeface="Georgia" pitchFamily="18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420888"/>
            <a:ext cx="8640960" cy="193899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Georgia" pitchFamily="18" charset="0"/>
                <a:ea typeface="Verdana" pitchFamily="34" charset="0"/>
                <a:cs typeface="Verdana" pitchFamily="34" charset="0"/>
              </a:rPr>
              <a:t>Слова 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4000" b="1" i="1" dirty="0" smtClean="0">
              <a:solidFill>
                <a:srgbClr val="FF0000"/>
              </a:solidFill>
              <a:latin typeface="Georgia" pitchFamily="18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Georgia" pitchFamily="18" charset="0"/>
                <a:ea typeface="Verdana" pitchFamily="34" charset="0"/>
                <a:cs typeface="Verdana" pitchFamily="34" charset="0"/>
              </a:rPr>
              <a:t>с удвоенными </a:t>
            </a:r>
            <a:r>
              <a:rPr lang="ru-RU" sz="4000" b="1" i="1" dirty="0" smtClean="0">
                <a:solidFill>
                  <a:srgbClr val="FF0000"/>
                </a:solidFill>
                <a:latin typeface="Georgia" pitchFamily="18" charset="0"/>
                <a:ea typeface="Verdana" pitchFamily="34" charset="0"/>
                <a:cs typeface="Verdana" pitchFamily="34" charset="0"/>
              </a:rPr>
              <a:t>согласными.</a:t>
            </a:r>
            <a:endParaRPr lang="ru-RU" sz="4000" b="1" i="1" dirty="0">
              <a:solidFill>
                <a:srgbClr val="FF0000"/>
              </a:solidFill>
              <a:latin typeface="Georgia" pitchFamily="18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2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Разделите для переноса!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пе</a:t>
            </a:r>
            <a:r>
              <a:rPr lang="ru-RU" sz="80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рр</a:t>
            </a:r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он</a:t>
            </a:r>
          </a:p>
          <a:p>
            <a:pPr algn="just"/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хо</a:t>
            </a:r>
            <a:r>
              <a:rPr lang="ru-RU" sz="80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кк</a:t>
            </a:r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ей</a:t>
            </a:r>
          </a:p>
          <a:p>
            <a:pPr algn="just"/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ка</a:t>
            </a:r>
            <a:r>
              <a:rPr lang="ru-RU" sz="8000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сс</a:t>
            </a:r>
            <a:r>
              <a:rPr lang="ru-RU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а</a:t>
            </a:r>
            <a:endParaRPr lang="ru-RU" sz="8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K6R6JIKQ\MC900230955[1].wmf"/>
          <p:cNvPicPr>
            <a:picLocks noChangeAspect="1" noChangeArrowheads="1"/>
          </p:cNvPicPr>
          <p:nvPr/>
        </p:nvPicPr>
        <p:blipFill>
          <a:blip r:embed="rId2" cstate="print">
            <a:lum bright="-16000" contras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68760"/>
            <a:ext cx="2826063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AppData\Local\Microsoft\Windows\Temporary Internet Files\Content.IE5\NW98G91A\MC900232352[1].wmf"/>
          <p:cNvPicPr>
            <a:picLocks noChangeAspect="1" noChangeArrowheads="1"/>
          </p:cNvPicPr>
          <p:nvPr/>
        </p:nvPicPr>
        <p:blipFill>
          <a:blip r:embed="rId3" cstate="print">
            <a:lum bright="-15000" contrast="2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743" y="4725144"/>
            <a:ext cx="1804657" cy="140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AppData\Local\Microsoft\Windows\Temporary Internet Files\Content.IE5\XZPS3PIY\MC900446522[1].wmf"/>
          <p:cNvPicPr>
            <a:picLocks noChangeAspect="1" noChangeArrowheads="1"/>
          </p:cNvPicPr>
          <p:nvPr/>
        </p:nvPicPr>
        <p:blipFill>
          <a:blip r:embed="rId4" cstate="print">
            <a:lum bright="-15000" contrast="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000019"/>
            <a:ext cx="1509674" cy="1739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30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075240" cy="532859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Autofit/>
          </a:bodyPr>
          <a:lstStyle/>
          <a:p>
            <a:pPr algn="ctr"/>
            <a:r>
              <a:rPr lang="ru-RU" sz="5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Узнать,</a:t>
            </a:r>
          </a:p>
          <a:p>
            <a:r>
              <a:rPr lang="ru-RU" sz="5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   как  правильно </a:t>
            </a:r>
          </a:p>
          <a:p>
            <a:r>
              <a:rPr lang="ru-RU" sz="5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переносить слова</a:t>
            </a:r>
          </a:p>
          <a:p>
            <a:pPr algn="ctr"/>
            <a:r>
              <a:rPr lang="ru-RU" sz="5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с удвоенными </a:t>
            </a:r>
          </a:p>
          <a:p>
            <a:pPr algn="ctr"/>
            <a:r>
              <a:rPr lang="ru-RU" sz="54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</a:t>
            </a:r>
            <a:r>
              <a:rPr lang="ru-RU" sz="54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огласными.</a:t>
            </a:r>
            <a:endParaRPr lang="ru-RU" sz="5400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421212"/>
            <a:ext cx="39164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Цель урока:</a:t>
            </a:r>
            <a:endParaRPr lang="ru-RU" sz="44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53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548680"/>
            <a:ext cx="6984776" cy="5577483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 lnSpcReduction="10000"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Georgia" pitchFamily="18" charset="0"/>
              </a:rPr>
              <a:t>План работы:</a:t>
            </a:r>
          </a:p>
          <a:p>
            <a:pPr algn="ctr"/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Открыть учебник на </a:t>
            </a:r>
            <a:r>
              <a:rPr lang="ru-RU" sz="2400" dirty="0" smtClean="0">
                <a:solidFill>
                  <a:srgbClr val="0070C0"/>
                </a:solidFill>
                <a:latin typeface="Georgia" pitchFamily="18" charset="0"/>
              </a:rPr>
              <a:t>странице 77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 smtClean="0">
              <a:latin typeface="Georgia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Найти </a:t>
            </a:r>
            <a:r>
              <a:rPr lang="ru-RU" sz="2400" dirty="0" smtClean="0">
                <a:solidFill>
                  <a:srgbClr val="0070C0"/>
                </a:solidFill>
                <a:latin typeface="Georgia" pitchFamily="18" charset="0"/>
              </a:rPr>
              <a:t>упражнение  8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 smtClean="0">
              <a:latin typeface="Georgia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Прочитать слова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 smtClean="0">
              <a:latin typeface="Georgia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Посмотреть, </a:t>
            </a:r>
            <a:r>
              <a:rPr lang="ru-RU" sz="2400" dirty="0" smtClean="0">
                <a:solidFill>
                  <a:srgbClr val="0070C0"/>
                </a:solidFill>
                <a:latin typeface="Georgia" pitchFamily="18" charset="0"/>
              </a:rPr>
              <a:t>где</a:t>
            </a:r>
            <a:r>
              <a:rPr lang="ru-RU" sz="2400" dirty="0" smtClean="0">
                <a:latin typeface="Georgia" pitchFamily="18" charset="0"/>
              </a:rPr>
              <a:t> стоит </a:t>
            </a:r>
            <a:r>
              <a:rPr lang="ru-RU" sz="2400" dirty="0" smtClean="0">
                <a:solidFill>
                  <a:srgbClr val="0070C0"/>
                </a:solidFill>
                <a:latin typeface="Georgia" pitchFamily="18" charset="0"/>
              </a:rPr>
              <a:t>знак переноса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 smtClean="0">
              <a:latin typeface="Georgia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Georgia" pitchFamily="18" charset="0"/>
              </a:rPr>
              <a:t>Сформулировать </a:t>
            </a:r>
            <a:r>
              <a:rPr lang="ru-RU" sz="2400" dirty="0" smtClean="0">
                <a:solidFill>
                  <a:srgbClr val="0070C0"/>
                </a:solidFill>
                <a:latin typeface="Georgia" pitchFamily="18" charset="0"/>
              </a:rPr>
              <a:t>правило</a:t>
            </a:r>
            <a:endParaRPr lang="ru-RU" sz="2400" dirty="0">
              <a:solidFill>
                <a:srgbClr val="0070C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09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075240" cy="3921299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4000" dirty="0" smtClean="0">
                <a:latin typeface="Georgia" pitchFamily="18" charset="0"/>
              </a:rPr>
              <a:t>	При переносе слов с </a:t>
            </a:r>
          </a:p>
          <a:p>
            <a:r>
              <a:rPr lang="ru-RU" sz="4000" dirty="0" smtClean="0">
                <a:latin typeface="Georgia" pitchFamily="18" charset="0"/>
              </a:rPr>
              <a:t>удвоенными согласными,</a:t>
            </a:r>
          </a:p>
          <a:p>
            <a:r>
              <a:rPr lang="ru-RU" sz="4000" dirty="0">
                <a:solidFill>
                  <a:srgbClr val="0070C0"/>
                </a:solidFill>
                <a:latin typeface="Georgia" pitchFamily="18" charset="0"/>
              </a:rPr>
              <a:t>о</a:t>
            </a:r>
            <a:r>
              <a:rPr lang="ru-RU" sz="4000" dirty="0" smtClean="0">
                <a:solidFill>
                  <a:srgbClr val="0070C0"/>
                </a:solidFill>
                <a:latin typeface="Georgia" pitchFamily="18" charset="0"/>
              </a:rPr>
              <a:t>дна</a:t>
            </a:r>
            <a:r>
              <a:rPr lang="ru-RU" sz="4000" dirty="0" smtClean="0">
                <a:latin typeface="Georgia" pitchFamily="18" charset="0"/>
              </a:rPr>
              <a:t> согласная </a:t>
            </a:r>
            <a:r>
              <a:rPr lang="ru-RU" sz="4000" dirty="0" smtClean="0">
                <a:solidFill>
                  <a:srgbClr val="0070C0"/>
                </a:solidFill>
                <a:latin typeface="Georgia" pitchFamily="18" charset="0"/>
              </a:rPr>
              <a:t>остаётся</a:t>
            </a:r>
            <a:r>
              <a:rPr lang="ru-RU" sz="4000" dirty="0" smtClean="0">
                <a:latin typeface="Georgia" pitchFamily="18" charset="0"/>
              </a:rPr>
              <a:t> на </a:t>
            </a:r>
          </a:p>
          <a:p>
            <a:r>
              <a:rPr lang="ru-RU" sz="4000" dirty="0" smtClean="0">
                <a:latin typeface="Georgia" pitchFamily="18" charset="0"/>
              </a:rPr>
              <a:t>строке, </a:t>
            </a:r>
            <a:r>
              <a:rPr lang="ru-RU" sz="4000" dirty="0" smtClean="0">
                <a:solidFill>
                  <a:srgbClr val="0070C0"/>
                </a:solidFill>
                <a:latin typeface="Georgia" pitchFamily="18" charset="0"/>
              </a:rPr>
              <a:t>другая переносится</a:t>
            </a:r>
            <a:r>
              <a:rPr lang="ru-RU" sz="4000" dirty="0" smtClean="0">
                <a:latin typeface="Georgia" pitchFamily="18" charset="0"/>
              </a:rPr>
              <a:t>.                   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95827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359</TotalTime>
  <Words>160</Words>
  <Application>Microsoft Office PowerPoint</Application>
  <PresentationFormat>Экран (4:3)</PresentationFormat>
  <Paragraphs>64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Разделите для переноса!</vt:lpstr>
      <vt:lpstr>Презентация PowerPoint</vt:lpstr>
      <vt:lpstr>Презентация PowerPoint</vt:lpstr>
      <vt:lpstr>Запомните!</vt:lpstr>
      <vt:lpstr>Выбери и выполни задание! </vt:lpstr>
      <vt:lpstr>Образец</vt:lpstr>
      <vt:lpstr>«плюс - минус»</vt:lpstr>
      <vt:lpstr>Цель урока: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25</cp:revision>
  <dcterms:created xsi:type="dcterms:W3CDTF">2012-04-09T15:34:15Z</dcterms:created>
  <dcterms:modified xsi:type="dcterms:W3CDTF">2012-04-12T18:53:19Z</dcterms:modified>
</cp:coreProperties>
</file>