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16"/>
  </p:notes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68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355" autoAdjust="0"/>
  </p:normalViewPr>
  <p:slideViewPr>
    <p:cSldViewPr>
      <p:cViewPr varScale="1">
        <p:scale>
          <a:sx n="84" d="100"/>
          <a:sy n="84" d="100"/>
        </p:scale>
        <p:origin x="-155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38DCC4-184E-4226-9870-BAE6E2494468}" type="datetimeFigureOut">
              <a:rPr lang="ru-RU" smtClean="0"/>
              <a:t>12.04.2012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BF5C8F-D41A-42E9-8240-7D96573600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62053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BF5C8F-D41A-42E9-8240-7D96573600DA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10606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12.04.2012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12.04.2012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12.04.2012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12.04.2012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12.04.2012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12.04.2012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12.04.2012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12.04.2012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12.04.2012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12.04.2012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12.04.2012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12.04.2012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gif5gif.ucoz.ru/_ph/12/658722416.gif" TargetMode="External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43608" y="1700808"/>
            <a:ext cx="713253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ea typeface="Verdana" pitchFamily="34" charset="0"/>
                <a:cs typeface="Verdana" pitchFamily="34" charset="0"/>
              </a:rPr>
              <a:t>Урок русского языка </a:t>
            </a:r>
            <a:endParaRPr lang="ru-RU" sz="4400" b="1" i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1452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4" y="152718"/>
            <a:ext cx="6984776" cy="611986"/>
          </a:xfrm>
        </p:spPr>
        <p:txBody>
          <a:bodyPr>
            <a:normAutofit/>
          </a:bodyPr>
          <a:lstStyle/>
          <a:p>
            <a:r>
              <a:rPr lang="ru-RU" sz="2400" b="1" i="1" dirty="0" smtClean="0">
                <a:latin typeface="Georgia" pitchFamily="18" charset="0"/>
              </a:rPr>
              <a:t>Выбери и выполни задание! </a:t>
            </a:r>
            <a:endParaRPr lang="ru-RU" sz="2400" b="1" i="1" dirty="0">
              <a:latin typeface="Georgia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2372686"/>
              </p:ext>
            </p:extLst>
          </p:nvPr>
        </p:nvGraphicFramePr>
        <p:xfrm>
          <a:off x="683568" y="980728"/>
          <a:ext cx="7560840" cy="5768748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3744416"/>
                <a:gridCol w="3816424"/>
              </a:tblGrid>
              <a:tr h="1288188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1. Спиши слова, разделяя чёрточкой для переноса.</a:t>
                      </a:r>
                      <a:endParaRPr lang="ru-RU" sz="2400" dirty="0">
                        <a:latin typeface="Georg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2. Спиши только те слова, которые переносить нельзя</a:t>
                      </a:r>
                      <a:r>
                        <a:rPr lang="ru-RU" dirty="0" smtClean="0"/>
                        <a:t>.</a:t>
                      </a:r>
                      <a:endParaRPr lang="ru-RU" dirty="0"/>
                    </a:p>
                  </a:txBody>
                  <a:tcPr/>
                </a:tc>
              </a:tr>
              <a:tr h="4256428">
                <a:tc>
                  <a:txBody>
                    <a:bodyPr/>
                    <a:lstStyle/>
                    <a:p>
                      <a:pPr algn="ctr"/>
                      <a:endParaRPr lang="ru-RU" sz="4800" dirty="0" smtClean="0"/>
                    </a:p>
                    <a:p>
                      <a:pPr algn="ctr"/>
                      <a:r>
                        <a:rPr lang="ru-RU" sz="4800" dirty="0" smtClean="0"/>
                        <a:t>ма</a:t>
                      </a:r>
                      <a:r>
                        <a:rPr lang="ru-RU" sz="4800" dirty="0" smtClean="0">
                          <a:solidFill>
                            <a:schemeClr val="tx2"/>
                          </a:solidFill>
                        </a:rPr>
                        <a:t>сс</a:t>
                      </a:r>
                      <a:r>
                        <a:rPr lang="ru-RU" sz="4800" dirty="0" smtClean="0"/>
                        <a:t>а</a:t>
                      </a:r>
                      <a:br>
                        <a:rPr lang="ru-RU" sz="4800" dirty="0" smtClean="0"/>
                      </a:br>
                      <a:r>
                        <a:rPr lang="ru-RU" sz="4800" dirty="0" smtClean="0"/>
                        <a:t>гру</a:t>
                      </a:r>
                      <a:r>
                        <a:rPr lang="ru-RU" sz="4800" dirty="0" smtClean="0">
                          <a:solidFill>
                            <a:schemeClr val="tx2"/>
                          </a:solidFill>
                        </a:rPr>
                        <a:t>пп</a:t>
                      </a:r>
                      <a:r>
                        <a:rPr lang="ru-RU" sz="4800" dirty="0" smtClean="0"/>
                        <a:t>а</a:t>
                      </a:r>
                      <a:br>
                        <a:rPr lang="ru-RU" sz="4800" dirty="0" smtClean="0"/>
                      </a:br>
                      <a:r>
                        <a:rPr lang="ru-RU" sz="4800" dirty="0" smtClean="0"/>
                        <a:t>су</a:t>
                      </a:r>
                      <a:r>
                        <a:rPr lang="ru-RU" sz="4800" dirty="0" smtClean="0">
                          <a:solidFill>
                            <a:schemeClr val="tx2"/>
                          </a:solidFill>
                        </a:rPr>
                        <a:t>мм</a:t>
                      </a:r>
                      <a:r>
                        <a:rPr lang="ru-RU" sz="4800" dirty="0" smtClean="0"/>
                        <a:t>а</a:t>
                      </a:r>
                      <a:endParaRPr lang="ru-RU" sz="4800" dirty="0">
                        <a:latin typeface="Georg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dirty="0" smtClean="0"/>
                        <a:t>су</a:t>
                      </a:r>
                      <a:r>
                        <a:rPr lang="ru-RU" sz="4800" dirty="0" smtClean="0">
                          <a:solidFill>
                            <a:schemeClr val="tx2"/>
                          </a:solidFill>
                        </a:rPr>
                        <a:t>бб</a:t>
                      </a:r>
                      <a:r>
                        <a:rPr lang="ru-RU" sz="4800" dirty="0" smtClean="0"/>
                        <a:t>ота</a:t>
                      </a:r>
                    </a:p>
                    <a:p>
                      <a:pPr algn="ctr"/>
                      <a:r>
                        <a:rPr lang="ru-RU" sz="4800" dirty="0" smtClean="0"/>
                        <a:t>гри</a:t>
                      </a:r>
                      <a:r>
                        <a:rPr lang="ru-RU" sz="4800" dirty="0" smtClean="0">
                          <a:solidFill>
                            <a:schemeClr val="tx2"/>
                          </a:solidFill>
                        </a:rPr>
                        <a:t>пп</a:t>
                      </a:r>
                    </a:p>
                    <a:p>
                      <a:pPr algn="ctr"/>
                      <a:r>
                        <a:rPr lang="ru-RU" sz="4800" dirty="0" smtClean="0"/>
                        <a:t>Ро</a:t>
                      </a:r>
                      <a:r>
                        <a:rPr lang="ru-RU" sz="4800" dirty="0" smtClean="0">
                          <a:solidFill>
                            <a:schemeClr val="tx2"/>
                          </a:solidFill>
                        </a:rPr>
                        <a:t>сс</a:t>
                      </a:r>
                      <a:r>
                        <a:rPr lang="ru-RU" sz="4800" dirty="0" smtClean="0"/>
                        <a:t>ия</a:t>
                      </a:r>
                    </a:p>
                    <a:p>
                      <a:pPr algn="ctr"/>
                      <a:r>
                        <a:rPr lang="ru-RU" sz="4800" dirty="0" smtClean="0"/>
                        <a:t>кро</a:t>
                      </a:r>
                      <a:r>
                        <a:rPr lang="ru-RU" sz="4800" dirty="0" smtClean="0">
                          <a:solidFill>
                            <a:schemeClr val="tx2"/>
                          </a:solidFill>
                        </a:rPr>
                        <a:t>сс</a:t>
                      </a:r>
                    </a:p>
                    <a:p>
                      <a:pPr algn="ctr"/>
                      <a:r>
                        <a:rPr lang="ru-RU" sz="4800" dirty="0" smtClean="0"/>
                        <a:t>кла</a:t>
                      </a:r>
                      <a:r>
                        <a:rPr lang="ru-RU" sz="4800" dirty="0" smtClean="0">
                          <a:solidFill>
                            <a:schemeClr val="tx2"/>
                          </a:solidFill>
                        </a:rPr>
                        <a:t>сс</a:t>
                      </a:r>
                    </a:p>
                    <a:p>
                      <a:pPr algn="ctr"/>
                      <a:endParaRPr lang="ru-RU" sz="4800" dirty="0">
                        <a:latin typeface="Georgia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73958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43808" y="152718"/>
            <a:ext cx="3404592" cy="611986"/>
          </a:xfrm>
        </p:spPr>
        <p:txBody>
          <a:bodyPr>
            <a:normAutofit fontScale="90000"/>
          </a:bodyPr>
          <a:lstStyle/>
          <a:p>
            <a:r>
              <a:rPr lang="ru-RU" b="1" i="1" dirty="0" smtClean="0">
                <a:latin typeface="Georgia" pitchFamily="18" charset="0"/>
              </a:rPr>
              <a:t>Образец</a:t>
            </a:r>
            <a:endParaRPr lang="ru-RU" b="1" i="1" dirty="0">
              <a:latin typeface="Georgia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7544" y="1916831"/>
            <a:ext cx="8092739" cy="830997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4800" i="1" dirty="0" err="1" smtClean="0">
                <a:latin typeface="Georgia" pitchFamily="18" charset="0"/>
              </a:rPr>
              <a:t>Мас-са</a:t>
            </a:r>
            <a:r>
              <a:rPr lang="ru-RU" sz="4800" i="1" dirty="0" smtClean="0">
                <a:latin typeface="Georgia" pitchFamily="18" charset="0"/>
              </a:rPr>
              <a:t>, </a:t>
            </a:r>
            <a:r>
              <a:rPr lang="ru-RU" sz="4800" i="1" dirty="0" err="1" smtClean="0">
                <a:latin typeface="Georgia" pitchFamily="18" charset="0"/>
              </a:rPr>
              <a:t>груп</a:t>
            </a:r>
            <a:r>
              <a:rPr lang="ru-RU" sz="4800" i="1" dirty="0" smtClean="0">
                <a:latin typeface="Georgia" pitchFamily="18" charset="0"/>
              </a:rPr>
              <a:t>-па, </a:t>
            </a:r>
            <a:r>
              <a:rPr lang="ru-RU" sz="4800" i="1" dirty="0" err="1" smtClean="0">
                <a:latin typeface="Georgia" pitchFamily="18" charset="0"/>
              </a:rPr>
              <a:t>сум-ма</a:t>
            </a:r>
            <a:r>
              <a:rPr lang="ru-RU" sz="4400" i="1" dirty="0" smtClean="0">
                <a:latin typeface="Georgia" pitchFamily="18" charset="0"/>
              </a:rPr>
              <a:t>.</a:t>
            </a:r>
            <a:endParaRPr lang="ru-RU" sz="4400" i="1" dirty="0">
              <a:latin typeface="Georgia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7544" y="4653136"/>
            <a:ext cx="6408712" cy="830997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4800" i="1" dirty="0" smtClean="0">
                <a:latin typeface="Georgia" pitchFamily="18" charset="0"/>
              </a:rPr>
              <a:t>Грипп, кросс, класс.</a:t>
            </a:r>
            <a:endParaRPr lang="ru-RU" sz="4800" i="1" dirty="0">
              <a:latin typeface="Georgia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7544" y="1331476"/>
            <a:ext cx="13612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Georgia" pitchFamily="18" charset="0"/>
              </a:rPr>
              <a:t>1 задание</a:t>
            </a:r>
            <a:endParaRPr lang="ru-RU" b="1" dirty="0">
              <a:solidFill>
                <a:srgbClr val="FF0000"/>
              </a:solidFill>
              <a:latin typeface="Georgia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39599" y="4077072"/>
            <a:ext cx="13917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Georgia" pitchFamily="18" charset="0"/>
              </a:rPr>
              <a:t>2 задание</a:t>
            </a:r>
            <a:endParaRPr lang="ru-RU" b="1" dirty="0">
              <a:solidFill>
                <a:srgbClr val="FF0000"/>
              </a:solidFill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5736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39752" y="476672"/>
            <a:ext cx="4412704" cy="57606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«плюс - минус»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539552" y="1700808"/>
            <a:ext cx="80648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latin typeface="Georgia" pitchFamily="18" charset="0"/>
              </a:rPr>
              <a:t>Ва</a:t>
            </a:r>
            <a:r>
              <a:rPr lang="ru-RU" sz="3600" dirty="0" smtClean="0">
                <a:solidFill>
                  <a:srgbClr val="0070C0"/>
                </a:solidFill>
                <a:latin typeface="Georgia" pitchFamily="18" charset="0"/>
              </a:rPr>
              <a:t>нн</a:t>
            </a:r>
            <a:r>
              <a:rPr lang="ru-RU" sz="3600" dirty="0" smtClean="0">
                <a:latin typeface="Georgia" pitchFamily="18" charset="0"/>
              </a:rPr>
              <a:t>а, гра</a:t>
            </a:r>
            <a:r>
              <a:rPr lang="ru-RU" sz="3600" dirty="0" smtClean="0">
                <a:solidFill>
                  <a:srgbClr val="0070C0"/>
                </a:solidFill>
                <a:latin typeface="Georgia" pitchFamily="18" charset="0"/>
              </a:rPr>
              <a:t>мм</a:t>
            </a:r>
            <a:r>
              <a:rPr lang="ru-RU" sz="3600" dirty="0" smtClean="0">
                <a:latin typeface="Georgia" pitchFamily="18" charset="0"/>
              </a:rPr>
              <a:t>, то</a:t>
            </a:r>
            <a:r>
              <a:rPr lang="ru-RU" sz="3600" dirty="0" smtClean="0">
                <a:solidFill>
                  <a:srgbClr val="0070C0"/>
                </a:solidFill>
                <a:latin typeface="Georgia" pitchFamily="18" charset="0"/>
              </a:rPr>
              <a:t>нн</a:t>
            </a:r>
            <a:r>
              <a:rPr lang="ru-RU" sz="3600" dirty="0" smtClean="0">
                <a:latin typeface="Georgia" pitchFamily="18" charset="0"/>
              </a:rPr>
              <a:t>а, а</a:t>
            </a:r>
            <a:r>
              <a:rPr lang="ru-RU" sz="3600" dirty="0" smtClean="0">
                <a:solidFill>
                  <a:srgbClr val="0070C0"/>
                </a:solidFill>
                <a:latin typeface="Georgia" pitchFamily="18" charset="0"/>
              </a:rPr>
              <a:t>лл</a:t>
            </a:r>
            <a:r>
              <a:rPr lang="ru-RU" sz="3600" dirty="0" smtClean="0">
                <a:latin typeface="Georgia" pitchFamily="18" charset="0"/>
              </a:rPr>
              <a:t>ея, те</a:t>
            </a:r>
            <a:r>
              <a:rPr lang="ru-RU" sz="3600" dirty="0" smtClean="0">
                <a:solidFill>
                  <a:srgbClr val="0070C0"/>
                </a:solidFill>
                <a:latin typeface="Georgia" pitchFamily="18" charset="0"/>
              </a:rPr>
              <a:t>нн</a:t>
            </a:r>
            <a:r>
              <a:rPr lang="ru-RU" sz="3600" dirty="0" smtClean="0">
                <a:latin typeface="Georgia" pitchFamily="18" charset="0"/>
              </a:rPr>
              <a:t>ис.</a:t>
            </a:r>
            <a:endParaRPr lang="ru-RU" sz="3600" dirty="0">
              <a:latin typeface="Georgia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9552" y="3573016"/>
            <a:ext cx="8151210" cy="144655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 smtClean="0"/>
              <a:t> </a:t>
            </a:r>
            <a:r>
              <a:rPr lang="ru-RU" sz="8800" dirty="0" smtClean="0">
                <a:latin typeface="Georgia" pitchFamily="18" charset="0"/>
              </a:rPr>
              <a:t>+    -    +    +    +</a:t>
            </a:r>
            <a:endParaRPr lang="ru-RU" sz="8800" dirty="0"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5549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i="1" dirty="0" smtClean="0">
                <a:latin typeface="Georgia" pitchFamily="18" charset="0"/>
              </a:rPr>
              <a:t>Цель урока:</a:t>
            </a:r>
            <a:endParaRPr lang="ru-RU" sz="3200" b="1" i="1" dirty="0">
              <a:latin typeface="Georgia" pitchFamily="18" charset="0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9080" y="1752600"/>
            <a:ext cx="6156240" cy="4373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05412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10" descr="jemocii_41.gif"/>
          <p:cNvPicPr>
            <a:picLocks noGrp="1" noChangeAspect="1"/>
          </p:cNvPicPr>
          <p:nvPr>
            <p:ph sz="quarter" idx="4294967295"/>
          </p:nvPr>
        </p:nvPicPr>
        <p:blipFill>
          <a:blip r:embed="rId2" cstate="print"/>
          <a:stretch>
            <a:fillRect/>
          </a:stretch>
        </p:blipFill>
        <p:spPr>
          <a:xfrm>
            <a:off x="467544" y="2864362"/>
            <a:ext cx="4032448" cy="3960440"/>
          </a:xfrm>
          <a:prstGeom prst="rect">
            <a:avLst/>
          </a:prstGeom>
        </p:spPr>
      </p:pic>
      <p:pic>
        <p:nvPicPr>
          <p:cNvPr id="6" name="Picture 4" descr="Картинка 13 из 18894">
            <a:hlinkClick r:id="rId3"/>
          </p:cNvPr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923928" y="-315416"/>
            <a:ext cx="4752000" cy="4763907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5436096" y="5589240"/>
            <a:ext cx="18473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sz="4400" dirty="0">
              <a:latin typeface="Georgia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39552" y="4802848"/>
            <a:ext cx="727280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5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Спасибо за урок!</a:t>
            </a:r>
            <a:endParaRPr lang="ru-RU" sz="54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4518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1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421213"/>
            <a:ext cx="87849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i="1" dirty="0" smtClean="0">
                <a:solidFill>
                  <a:srgbClr val="FF0000"/>
                </a:solidFill>
                <a:latin typeface="Georgia" pitchFamily="18" charset="0"/>
                <a:ea typeface="Verdana" pitchFamily="34" charset="0"/>
                <a:cs typeface="Verdana" pitchFamily="34" charset="0"/>
              </a:rPr>
              <a:t>Минутка чистописания</a:t>
            </a:r>
            <a:endParaRPr lang="ru-RU" sz="4800" b="1" i="1" dirty="0">
              <a:solidFill>
                <a:srgbClr val="FF0000"/>
              </a:solidFill>
              <a:latin typeface="Georgia" pitchFamily="18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2420888"/>
            <a:ext cx="9036496" cy="1107996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6600" i="1" dirty="0" smtClean="0">
                <a:solidFill>
                  <a:srgbClr val="002060"/>
                </a:solidFill>
                <a:latin typeface="Georgia" pitchFamily="18" charset="0"/>
              </a:rPr>
              <a:t> </a:t>
            </a:r>
            <a:r>
              <a:rPr lang="ru-RU" sz="6600" i="1" dirty="0" err="1" smtClean="0">
                <a:solidFill>
                  <a:srgbClr val="002060"/>
                </a:solidFill>
                <a:latin typeface="Georgia" pitchFamily="18" charset="0"/>
              </a:rPr>
              <a:t>бб</a:t>
            </a:r>
            <a:r>
              <a:rPr lang="ru-RU" sz="6600" i="1" dirty="0" smtClean="0">
                <a:solidFill>
                  <a:srgbClr val="002060"/>
                </a:solidFill>
                <a:latin typeface="Georgia" pitchFamily="18" charset="0"/>
              </a:rPr>
              <a:t> </a:t>
            </a:r>
            <a:r>
              <a:rPr lang="ru-RU" sz="6600" i="1" dirty="0" err="1" smtClean="0">
                <a:solidFill>
                  <a:srgbClr val="002060"/>
                </a:solidFill>
                <a:latin typeface="Georgia" pitchFamily="18" charset="0"/>
              </a:rPr>
              <a:t>жж</a:t>
            </a:r>
            <a:r>
              <a:rPr lang="en-US" sz="6600" i="1" dirty="0" smtClean="0">
                <a:solidFill>
                  <a:srgbClr val="002060"/>
                </a:solidFill>
                <a:latin typeface="Georgia" pitchFamily="18" charset="0"/>
              </a:rPr>
              <a:t> </a:t>
            </a:r>
            <a:r>
              <a:rPr lang="ru-RU" sz="6600" i="1" dirty="0" err="1" smtClean="0">
                <a:solidFill>
                  <a:srgbClr val="002060"/>
                </a:solidFill>
                <a:latin typeface="Georgia" pitchFamily="18" charset="0"/>
              </a:rPr>
              <a:t>кк</a:t>
            </a:r>
            <a:r>
              <a:rPr lang="ru-RU" sz="6600" i="1" dirty="0" smtClean="0">
                <a:solidFill>
                  <a:srgbClr val="002060"/>
                </a:solidFill>
                <a:latin typeface="Georgia" pitchFamily="18" charset="0"/>
              </a:rPr>
              <a:t> мм </a:t>
            </a:r>
            <a:r>
              <a:rPr lang="ru-RU" sz="6600" i="1" dirty="0" err="1" smtClean="0">
                <a:solidFill>
                  <a:srgbClr val="002060"/>
                </a:solidFill>
                <a:latin typeface="Georgia" pitchFamily="18" charset="0"/>
              </a:rPr>
              <a:t>нн</a:t>
            </a:r>
            <a:r>
              <a:rPr lang="ru-RU" sz="6600" i="1" dirty="0" smtClean="0">
                <a:solidFill>
                  <a:srgbClr val="002060"/>
                </a:solidFill>
                <a:latin typeface="Georgia" pitchFamily="18" charset="0"/>
              </a:rPr>
              <a:t> </a:t>
            </a:r>
            <a:r>
              <a:rPr lang="ru-RU" sz="6600" i="1" dirty="0" err="1" smtClean="0">
                <a:solidFill>
                  <a:srgbClr val="002060"/>
                </a:solidFill>
                <a:latin typeface="Georgia" pitchFamily="18" charset="0"/>
              </a:rPr>
              <a:t>пп</a:t>
            </a:r>
            <a:r>
              <a:rPr lang="ru-RU" sz="6600" i="1" dirty="0" smtClean="0">
                <a:solidFill>
                  <a:srgbClr val="002060"/>
                </a:solidFill>
                <a:latin typeface="Georgia" pitchFamily="18" charset="0"/>
              </a:rPr>
              <a:t> </a:t>
            </a:r>
            <a:r>
              <a:rPr lang="ru-RU" sz="6600" i="1" dirty="0" err="1" smtClean="0">
                <a:solidFill>
                  <a:srgbClr val="002060"/>
                </a:solidFill>
                <a:latin typeface="Georgia" pitchFamily="18" charset="0"/>
              </a:rPr>
              <a:t>сс</a:t>
            </a:r>
            <a:endParaRPr lang="ru-RU" sz="6600" i="1" dirty="0">
              <a:solidFill>
                <a:srgbClr val="002060"/>
              </a:solidFill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0505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5112568"/>
          </a:xfrm>
        </p:spPr>
        <p:txBody>
          <a:bodyPr>
            <a:normAutofit/>
          </a:bodyPr>
          <a:lstStyle/>
          <a:p>
            <a:pPr marL="0" lvl="0" indent="0" algn="ctr">
              <a:buNone/>
            </a:pPr>
            <a:r>
              <a:rPr lang="ru-RU" sz="6600" dirty="0" err="1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</a:t>
            </a:r>
            <a:r>
              <a:rPr lang="ru-RU" sz="6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r>
              <a:rPr lang="ru-RU" sz="6600" dirty="0" err="1" smtClean="0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рока</a:t>
            </a:r>
            <a:endParaRPr lang="ru-RU" sz="6600" dirty="0">
              <a:solidFill>
                <a:prstClr val="black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 algn="ctr">
              <a:buNone/>
            </a:pPr>
            <a:r>
              <a:rPr lang="ru-RU" sz="6600" dirty="0" err="1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к</a:t>
            </a:r>
            <a:r>
              <a:rPr lang="ru-RU" sz="6600" dirty="0" err="1" smtClean="0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ла</a:t>
            </a:r>
            <a:r>
              <a:rPr lang="ru-RU" sz="6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..</a:t>
            </a:r>
            <a:endParaRPr lang="ru-RU" sz="66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 algn="ctr">
              <a:buNone/>
            </a:pPr>
            <a:r>
              <a:rPr lang="ru-RU" sz="6600" dirty="0" err="1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в</a:t>
            </a:r>
            <a:r>
              <a:rPr lang="ru-RU" sz="6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r>
              <a:rPr lang="ru-RU" sz="6600" dirty="0" err="1" smtClean="0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рона</a:t>
            </a:r>
            <a:endParaRPr lang="ru-RU" sz="6600" dirty="0">
              <a:solidFill>
                <a:prstClr val="black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 algn="ctr">
              <a:buNone/>
            </a:pPr>
            <a:r>
              <a:rPr lang="ru-RU" sz="6600" dirty="0" err="1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к</a:t>
            </a:r>
            <a:r>
              <a:rPr lang="ru-RU" sz="6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r>
              <a:rPr lang="ru-RU" sz="6600" dirty="0" err="1" smtClean="0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рова</a:t>
            </a:r>
            <a:endParaRPr lang="ru-RU" sz="6600" dirty="0">
              <a:solidFill>
                <a:prstClr val="black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323258" y="260648"/>
            <a:ext cx="882047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b="1" i="1" dirty="0" smtClean="0">
                <a:solidFill>
                  <a:srgbClr val="FF0000"/>
                </a:solidFill>
                <a:latin typeface="Georgia" pitchFamily="18" charset="0"/>
              </a:rPr>
              <a:t>Словарные слова</a:t>
            </a:r>
            <a:endParaRPr lang="ru-RU" sz="6600" b="1" i="1" dirty="0">
              <a:solidFill>
                <a:srgbClr val="FF0000"/>
              </a:solidFill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4181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6000" dirty="0">
                <a:latin typeface="Verdana" pitchFamily="34" charset="0"/>
                <a:ea typeface="Verdana" pitchFamily="34" charset="0"/>
                <a:cs typeface="Verdana" pitchFamily="34" charset="0"/>
              </a:rPr>
              <a:t>с</a:t>
            </a:r>
            <a:r>
              <a:rPr lang="ru-RU" sz="6000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о</a:t>
            </a:r>
            <a:r>
              <a:rPr lang="ru-RU" sz="6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рока</a:t>
            </a:r>
          </a:p>
          <a:p>
            <a:r>
              <a:rPr lang="ru-RU" sz="6000" dirty="0">
                <a:latin typeface="Verdana" pitchFamily="34" charset="0"/>
                <a:ea typeface="Verdana" pitchFamily="34" charset="0"/>
                <a:cs typeface="Verdana" pitchFamily="34" charset="0"/>
              </a:rPr>
              <a:t>к</a:t>
            </a:r>
            <a:r>
              <a:rPr lang="ru-RU" sz="6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ла</a:t>
            </a:r>
            <a:r>
              <a:rPr lang="ru-RU" sz="6000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сс</a:t>
            </a:r>
          </a:p>
          <a:p>
            <a:r>
              <a:rPr lang="ru-RU" sz="6000" dirty="0">
                <a:latin typeface="Verdana" pitchFamily="34" charset="0"/>
                <a:ea typeface="Verdana" pitchFamily="34" charset="0"/>
                <a:cs typeface="Verdana" pitchFamily="34" charset="0"/>
              </a:rPr>
              <a:t>в</a:t>
            </a:r>
            <a:r>
              <a:rPr lang="ru-RU" sz="6000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о</a:t>
            </a:r>
            <a:r>
              <a:rPr lang="ru-RU" sz="6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рона</a:t>
            </a:r>
          </a:p>
          <a:p>
            <a:r>
              <a:rPr lang="ru-RU" sz="6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к</a:t>
            </a:r>
            <a:r>
              <a:rPr lang="ru-RU" sz="6000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о</a:t>
            </a:r>
            <a:r>
              <a:rPr lang="ru-RU" sz="6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рова</a:t>
            </a:r>
            <a:endParaRPr lang="ru-RU" sz="6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5536" y="404664"/>
            <a:ext cx="864096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b="1" i="1" dirty="0" smtClean="0">
                <a:solidFill>
                  <a:srgbClr val="FF0000"/>
                </a:solidFill>
                <a:latin typeface="Georgia" pitchFamily="18" charset="0"/>
              </a:rPr>
              <a:t>Словарные слова</a:t>
            </a:r>
            <a:endParaRPr lang="ru-RU" sz="6600" b="1" i="1" dirty="0">
              <a:solidFill>
                <a:srgbClr val="FF0000"/>
              </a:solidFill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7785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8906 0.00486 L 0.51996 0.00486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54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4.44444E-6 L -0.00121 -0.16574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9" y="-828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91 0.18657 L 0.00191 -0.15996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733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7584" y="1196752"/>
            <a:ext cx="394851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i="1" dirty="0" smtClean="0">
                <a:solidFill>
                  <a:srgbClr val="0070C0"/>
                </a:solidFill>
                <a:latin typeface="Georgia" pitchFamily="18" charset="0"/>
                <a:ea typeface="Verdana" pitchFamily="34" charset="0"/>
                <a:cs typeface="Verdana" pitchFamily="34" charset="0"/>
              </a:rPr>
              <a:t>Тема урока:</a:t>
            </a:r>
            <a:endParaRPr lang="ru-RU" sz="4400" b="1" i="1" dirty="0">
              <a:solidFill>
                <a:srgbClr val="0070C0"/>
              </a:solidFill>
              <a:latin typeface="Georgia" pitchFamily="18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1520" y="2420888"/>
            <a:ext cx="8640960" cy="1938992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4000" b="1" i="1" dirty="0" smtClean="0">
                <a:solidFill>
                  <a:srgbClr val="FF0000"/>
                </a:solidFill>
                <a:latin typeface="Georgia" pitchFamily="18" charset="0"/>
                <a:ea typeface="Verdana" pitchFamily="34" charset="0"/>
                <a:cs typeface="Verdana" pitchFamily="34" charset="0"/>
              </a:rPr>
              <a:t>Слова </a:t>
            </a:r>
            <a:endParaRPr lang="ru-RU" sz="4000" b="1" i="1" dirty="0" smtClean="0">
              <a:solidFill>
                <a:srgbClr val="FF0000"/>
              </a:solidFill>
              <a:latin typeface="Georgia" pitchFamily="18" charset="0"/>
              <a:ea typeface="Verdana" pitchFamily="34" charset="0"/>
              <a:cs typeface="Verdana" pitchFamily="34" charset="0"/>
            </a:endParaRPr>
          </a:p>
          <a:p>
            <a:pPr algn="ctr"/>
            <a:endParaRPr lang="ru-RU" sz="4000" b="1" i="1" dirty="0" smtClean="0">
              <a:solidFill>
                <a:srgbClr val="FF0000"/>
              </a:solidFill>
              <a:latin typeface="Georgia" pitchFamily="18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4000" b="1" i="1" dirty="0" smtClean="0">
                <a:solidFill>
                  <a:srgbClr val="FF0000"/>
                </a:solidFill>
                <a:latin typeface="Georgia" pitchFamily="18" charset="0"/>
                <a:ea typeface="Verdana" pitchFamily="34" charset="0"/>
                <a:cs typeface="Verdana" pitchFamily="34" charset="0"/>
              </a:rPr>
              <a:t>с удвоенными </a:t>
            </a:r>
            <a:r>
              <a:rPr lang="ru-RU" sz="4000" b="1" i="1" dirty="0" smtClean="0">
                <a:solidFill>
                  <a:srgbClr val="FF0000"/>
                </a:solidFill>
                <a:latin typeface="Georgia" pitchFamily="18" charset="0"/>
                <a:ea typeface="Verdana" pitchFamily="34" charset="0"/>
                <a:cs typeface="Verdana" pitchFamily="34" charset="0"/>
              </a:rPr>
              <a:t>согласными.</a:t>
            </a:r>
            <a:endParaRPr lang="ru-RU" sz="4000" b="1" i="1" dirty="0">
              <a:solidFill>
                <a:srgbClr val="FF0000"/>
              </a:solidFill>
              <a:latin typeface="Georgia" pitchFamily="18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7023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i="1" dirty="0" smtClean="0">
                <a:solidFill>
                  <a:srgbClr val="0070C0"/>
                </a:solidFill>
              </a:rPr>
              <a:t> </a:t>
            </a:r>
            <a:r>
              <a:rPr lang="ru-RU" b="1" i="1" dirty="0" smtClean="0">
                <a:solidFill>
                  <a:srgbClr val="FF0000"/>
                </a:solidFill>
              </a:rPr>
              <a:t>Разделите для переноса!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ru-RU" sz="8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пе</a:t>
            </a:r>
            <a:r>
              <a:rPr lang="ru-RU" sz="8000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рр</a:t>
            </a:r>
            <a:r>
              <a:rPr lang="ru-RU" sz="8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он</a:t>
            </a:r>
          </a:p>
          <a:p>
            <a:pPr algn="just"/>
            <a:r>
              <a:rPr lang="ru-RU" sz="8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   хо</a:t>
            </a:r>
            <a:r>
              <a:rPr lang="ru-RU" sz="8000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кк</a:t>
            </a:r>
            <a:r>
              <a:rPr lang="ru-RU" sz="8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ей</a:t>
            </a:r>
          </a:p>
          <a:p>
            <a:pPr algn="just"/>
            <a:r>
              <a:rPr lang="ru-RU" sz="8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ка</a:t>
            </a:r>
            <a:r>
              <a:rPr lang="ru-RU" sz="8000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сс</a:t>
            </a:r>
            <a:r>
              <a:rPr lang="ru-RU" sz="8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а</a:t>
            </a:r>
            <a:endParaRPr lang="ru-RU" sz="8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1026" name="Picture 2" descr="C:\Users\admin\AppData\Local\Microsoft\Windows\Temporary Internet Files\Content.IE5\K6R6JIKQ\MC900230955[1].wmf"/>
          <p:cNvPicPr>
            <a:picLocks noChangeAspect="1" noChangeArrowheads="1"/>
          </p:cNvPicPr>
          <p:nvPr/>
        </p:nvPicPr>
        <p:blipFill>
          <a:blip r:embed="rId2" cstate="print">
            <a:lum bright="-16000" contrast="4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1268760"/>
            <a:ext cx="2826063" cy="16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admin\AppData\Local\Microsoft\Windows\Temporary Internet Files\Content.IE5\NW98G91A\MC900232352[1].wmf"/>
          <p:cNvPicPr>
            <a:picLocks noChangeAspect="1" noChangeArrowheads="1"/>
          </p:cNvPicPr>
          <p:nvPr/>
        </p:nvPicPr>
        <p:blipFill>
          <a:blip r:embed="rId3" cstate="print">
            <a:lum bright="-15000" contrast="29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3743" y="4725144"/>
            <a:ext cx="1804657" cy="14093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admin\AppData\Local\Microsoft\Windows\Temporary Internet Files\Content.IE5\XZPS3PIY\MC900446522[1].wmf"/>
          <p:cNvPicPr>
            <a:picLocks noChangeAspect="1" noChangeArrowheads="1"/>
          </p:cNvPicPr>
          <p:nvPr/>
        </p:nvPicPr>
        <p:blipFill>
          <a:blip r:embed="rId4" cstate="print">
            <a:lum bright="-15000" contrast="3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3000019"/>
            <a:ext cx="1509674" cy="17391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72307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075240" cy="5328592"/>
          </a:xfr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>
            <a:noAutofit/>
          </a:bodyPr>
          <a:lstStyle/>
          <a:p>
            <a:pPr algn="ctr"/>
            <a:r>
              <a:rPr lang="ru-RU" sz="5400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Узнать,</a:t>
            </a:r>
          </a:p>
          <a:p>
            <a:r>
              <a:rPr lang="ru-RU" sz="5400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       как  правильно </a:t>
            </a:r>
          </a:p>
          <a:p>
            <a:r>
              <a:rPr lang="ru-RU" sz="5400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    переносить слова</a:t>
            </a:r>
          </a:p>
          <a:p>
            <a:pPr algn="ctr"/>
            <a:r>
              <a:rPr lang="ru-RU" sz="5400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 с удвоенными </a:t>
            </a:r>
          </a:p>
          <a:p>
            <a:pPr algn="ctr"/>
            <a:r>
              <a:rPr lang="ru-RU" sz="5400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с</a:t>
            </a:r>
            <a:r>
              <a:rPr lang="ru-RU" sz="5400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огласными.</a:t>
            </a:r>
            <a:endParaRPr lang="ru-RU" sz="5400" i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67544" y="421212"/>
            <a:ext cx="391645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i="1" dirty="0" smtClean="0">
                <a:solidFill>
                  <a:srgbClr val="FF0000"/>
                </a:solidFill>
                <a:latin typeface="Georgia" pitchFamily="18" charset="0"/>
              </a:rPr>
              <a:t>Цель урока:</a:t>
            </a:r>
            <a:endParaRPr lang="ru-RU" sz="4400" b="1" i="1" dirty="0">
              <a:solidFill>
                <a:srgbClr val="FF0000"/>
              </a:solidFill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5534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548680"/>
            <a:ext cx="6984776" cy="5577483"/>
          </a:xfr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>
            <a:normAutofit lnSpcReduction="10000"/>
          </a:bodyPr>
          <a:lstStyle/>
          <a:p>
            <a:pPr algn="ctr"/>
            <a:r>
              <a:rPr lang="ru-RU" sz="2800" i="1" dirty="0" smtClean="0">
                <a:solidFill>
                  <a:srgbClr val="FF0000"/>
                </a:solidFill>
                <a:latin typeface="Georgia" pitchFamily="18" charset="0"/>
              </a:rPr>
              <a:t>План работы:</a:t>
            </a:r>
          </a:p>
          <a:p>
            <a:pPr algn="ctr"/>
            <a:endParaRPr lang="ru-RU" dirty="0" smtClean="0"/>
          </a:p>
          <a:p>
            <a:pPr marL="457200" indent="-457200" algn="just">
              <a:buFont typeface="+mj-lt"/>
              <a:buAutoNum type="arabicPeriod"/>
            </a:pPr>
            <a:r>
              <a:rPr lang="ru-RU" sz="2400" dirty="0" smtClean="0">
                <a:latin typeface="Georgia" pitchFamily="18" charset="0"/>
              </a:rPr>
              <a:t>Открыть учебник на </a:t>
            </a:r>
            <a:r>
              <a:rPr lang="ru-RU" sz="2400" dirty="0" smtClean="0">
                <a:solidFill>
                  <a:srgbClr val="0070C0"/>
                </a:solidFill>
                <a:latin typeface="Georgia" pitchFamily="18" charset="0"/>
              </a:rPr>
              <a:t>странице 77</a:t>
            </a:r>
          </a:p>
          <a:p>
            <a:pPr marL="457200" indent="-457200" algn="just">
              <a:buFont typeface="+mj-lt"/>
              <a:buAutoNum type="arabicPeriod"/>
            </a:pPr>
            <a:endParaRPr lang="ru-RU" sz="2400" dirty="0" smtClean="0">
              <a:latin typeface="Georgia" pitchFamily="18" charset="0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ru-RU" sz="2400" dirty="0" smtClean="0">
                <a:latin typeface="Georgia" pitchFamily="18" charset="0"/>
              </a:rPr>
              <a:t>Найти </a:t>
            </a:r>
            <a:r>
              <a:rPr lang="ru-RU" sz="2400" dirty="0" smtClean="0">
                <a:solidFill>
                  <a:srgbClr val="0070C0"/>
                </a:solidFill>
                <a:latin typeface="Georgia" pitchFamily="18" charset="0"/>
              </a:rPr>
              <a:t>упражнение  8</a:t>
            </a:r>
          </a:p>
          <a:p>
            <a:pPr marL="457200" indent="-457200" algn="just">
              <a:buFont typeface="+mj-lt"/>
              <a:buAutoNum type="arabicPeriod"/>
            </a:pPr>
            <a:endParaRPr lang="ru-RU" sz="2400" dirty="0" smtClean="0">
              <a:latin typeface="Georgia" pitchFamily="18" charset="0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ru-RU" sz="2400" dirty="0" smtClean="0">
                <a:latin typeface="Georgia" pitchFamily="18" charset="0"/>
              </a:rPr>
              <a:t>Прочитать слова</a:t>
            </a:r>
          </a:p>
          <a:p>
            <a:pPr marL="457200" indent="-457200" algn="just">
              <a:buFont typeface="+mj-lt"/>
              <a:buAutoNum type="arabicPeriod"/>
            </a:pPr>
            <a:endParaRPr lang="ru-RU" sz="2400" dirty="0" smtClean="0">
              <a:latin typeface="Georgia" pitchFamily="18" charset="0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ru-RU" sz="2400" dirty="0" smtClean="0">
                <a:latin typeface="Georgia" pitchFamily="18" charset="0"/>
              </a:rPr>
              <a:t>Посмотреть, </a:t>
            </a:r>
            <a:r>
              <a:rPr lang="ru-RU" sz="2400" dirty="0" smtClean="0">
                <a:solidFill>
                  <a:srgbClr val="0070C0"/>
                </a:solidFill>
                <a:latin typeface="Georgia" pitchFamily="18" charset="0"/>
              </a:rPr>
              <a:t>где</a:t>
            </a:r>
            <a:r>
              <a:rPr lang="ru-RU" sz="2400" dirty="0" smtClean="0">
                <a:latin typeface="Georgia" pitchFamily="18" charset="0"/>
              </a:rPr>
              <a:t> стоит </a:t>
            </a:r>
            <a:r>
              <a:rPr lang="ru-RU" sz="2400" dirty="0" smtClean="0">
                <a:solidFill>
                  <a:srgbClr val="0070C0"/>
                </a:solidFill>
                <a:latin typeface="Georgia" pitchFamily="18" charset="0"/>
              </a:rPr>
              <a:t>знак переноса</a:t>
            </a:r>
          </a:p>
          <a:p>
            <a:pPr marL="457200" indent="-457200" algn="just">
              <a:buFont typeface="+mj-lt"/>
              <a:buAutoNum type="arabicPeriod"/>
            </a:pPr>
            <a:endParaRPr lang="ru-RU" sz="2400" dirty="0" smtClean="0">
              <a:latin typeface="Georgia" pitchFamily="18" charset="0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ru-RU" sz="2400" dirty="0" smtClean="0">
                <a:latin typeface="Georgia" pitchFamily="18" charset="0"/>
              </a:rPr>
              <a:t>Сформулировать </a:t>
            </a:r>
            <a:r>
              <a:rPr lang="ru-RU" sz="2400" dirty="0" smtClean="0">
                <a:solidFill>
                  <a:srgbClr val="0070C0"/>
                </a:solidFill>
                <a:latin typeface="Georgia" pitchFamily="18" charset="0"/>
              </a:rPr>
              <a:t>правило</a:t>
            </a:r>
            <a:endParaRPr lang="ru-RU" sz="2400" dirty="0">
              <a:solidFill>
                <a:srgbClr val="0070C0"/>
              </a:solidFill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1099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Запомните!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204864"/>
            <a:ext cx="8075240" cy="3921299"/>
          </a:xfrm>
          <a:ln>
            <a:solidFill>
              <a:srgbClr val="C00000"/>
            </a:solidFill>
          </a:ln>
        </p:spPr>
        <p:txBody>
          <a:bodyPr>
            <a:normAutofit/>
          </a:bodyPr>
          <a:lstStyle/>
          <a:p>
            <a:r>
              <a:rPr lang="ru-RU" sz="4000" dirty="0" smtClean="0">
                <a:latin typeface="Georgia" pitchFamily="18" charset="0"/>
              </a:rPr>
              <a:t>	При переносе слов с </a:t>
            </a:r>
          </a:p>
          <a:p>
            <a:r>
              <a:rPr lang="ru-RU" sz="4000" dirty="0" smtClean="0">
                <a:latin typeface="Georgia" pitchFamily="18" charset="0"/>
              </a:rPr>
              <a:t>удвоенными согласными,</a:t>
            </a:r>
          </a:p>
          <a:p>
            <a:r>
              <a:rPr lang="ru-RU" sz="4000" dirty="0">
                <a:solidFill>
                  <a:srgbClr val="0070C0"/>
                </a:solidFill>
                <a:latin typeface="Georgia" pitchFamily="18" charset="0"/>
              </a:rPr>
              <a:t>о</a:t>
            </a:r>
            <a:r>
              <a:rPr lang="ru-RU" sz="4000" dirty="0" smtClean="0">
                <a:solidFill>
                  <a:srgbClr val="0070C0"/>
                </a:solidFill>
                <a:latin typeface="Georgia" pitchFamily="18" charset="0"/>
              </a:rPr>
              <a:t>дна</a:t>
            </a:r>
            <a:r>
              <a:rPr lang="ru-RU" sz="4000" dirty="0" smtClean="0">
                <a:latin typeface="Georgia" pitchFamily="18" charset="0"/>
              </a:rPr>
              <a:t> согласная </a:t>
            </a:r>
            <a:r>
              <a:rPr lang="ru-RU" sz="4000" dirty="0" smtClean="0">
                <a:solidFill>
                  <a:srgbClr val="0070C0"/>
                </a:solidFill>
                <a:latin typeface="Georgia" pitchFamily="18" charset="0"/>
              </a:rPr>
              <a:t>остаётся</a:t>
            </a:r>
            <a:r>
              <a:rPr lang="ru-RU" sz="4000" dirty="0" smtClean="0">
                <a:latin typeface="Georgia" pitchFamily="18" charset="0"/>
              </a:rPr>
              <a:t> на </a:t>
            </a:r>
          </a:p>
          <a:p>
            <a:r>
              <a:rPr lang="ru-RU" sz="4000" dirty="0" smtClean="0">
                <a:latin typeface="Georgia" pitchFamily="18" charset="0"/>
              </a:rPr>
              <a:t>строке, </a:t>
            </a:r>
            <a:r>
              <a:rPr lang="ru-RU" sz="4000" dirty="0" smtClean="0">
                <a:solidFill>
                  <a:srgbClr val="0070C0"/>
                </a:solidFill>
                <a:latin typeface="Georgia" pitchFamily="18" charset="0"/>
              </a:rPr>
              <a:t>другая переносится</a:t>
            </a:r>
            <a:r>
              <a:rPr lang="ru-RU" sz="4000" dirty="0" smtClean="0">
                <a:latin typeface="Georgia" pitchFamily="18" charset="0"/>
              </a:rPr>
              <a:t>.                     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1958270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лавная">
  <a:themeElements>
    <a:clrScheme name="Главная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Главная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Моду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359</TotalTime>
  <Words>160</Words>
  <Application>Microsoft Office PowerPoint</Application>
  <PresentationFormat>Экран (4:3)</PresentationFormat>
  <Paragraphs>64</Paragraphs>
  <Slides>14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Главная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Разделите для переноса!</vt:lpstr>
      <vt:lpstr>Презентация PowerPoint</vt:lpstr>
      <vt:lpstr>Презентация PowerPoint</vt:lpstr>
      <vt:lpstr>Запомните!</vt:lpstr>
      <vt:lpstr>Выбери и выполни задание! </vt:lpstr>
      <vt:lpstr>Образец</vt:lpstr>
      <vt:lpstr>«плюс - минус»</vt:lpstr>
      <vt:lpstr>Цель урока: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admin</cp:lastModifiedBy>
  <cp:revision>25</cp:revision>
  <dcterms:created xsi:type="dcterms:W3CDTF">2012-04-09T15:34:15Z</dcterms:created>
  <dcterms:modified xsi:type="dcterms:W3CDTF">2012-04-12T18:53:19Z</dcterms:modified>
</cp:coreProperties>
</file>