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6.png" ContentType="image/pn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7.jpeg" ContentType="image/jpeg"/>
  <Override PartName="/ppt/media/image5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>
                <a:solidFill>
                  <a:srgbClr val="000000"/>
                </a:solidFill>
                <a:latin typeface="Calibri"/>
              </a:rPr>
              <a:t>18.3.20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5161F151-B141-41C1-81A1-01E13171F1C1}" type="slidenum">
              <a:rPr lang="ru-RU">
                <a:solidFill>
                  <a:srgbClr val="000000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>
                <a:solidFill>
                  <a:srgbClr val="000000"/>
                </a:solidFill>
                <a:latin typeface="Calibri"/>
              </a:rPr>
              <a:t>18.3.20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81B13151-D1A1-4111-B131-C121F13101C1}" type="slidenum">
              <a:rPr lang="ru-RU">
                <a:solidFill>
                  <a:srgbClr val="000000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Calibri"/>
              </a:rPr>
              <a:t>Восьмой уровень структуры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Calibri"/>
              </a:rPr>
              <a:t>Девятый уровень структурыОбразец текста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>
                <a:solidFill>
                  <a:srgbClr val="000000"/>
                </a:solidFill>
                <a:latin typeface="Calibri"/>
              </a:rPr>
              <a:t>18.3.20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fld id="{016171F1-F141-4161-B101-511191013161}" type="slidenum">
              <a:rPr lang="ru-RU">
                <a:solidFill>
                  <a:srgbClr val="000000"/>
                </a:solidFill>
                <a:latin typeface="Calibri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://www.olgabor.com/" TargetMode="External"/><Relationship Id="rId2" Type="http://schemas.openxmlformats.org/officeDocument/2006/relationships/hyperlink" Target="http://lit-yaz.ru/pars_docs/refs/90/89581/89581_html_7901685c.jpg" TargetMode="External"/><Relationship Id="rId3" Type="http://schemas.openxmlformats.org/officeDocument/2006/relationships/hyperlink" Target="http://lit-yaz.ru/pars_docs/refs/90/89581/89581_html_7901685c.jpg" TargetMode="External"/><Relationship Id="rId4" Type="http://schemas.openxmlformats.org/officeDocument/2006/relationships/hyperlink" Target="http://national-travel.ru/images/photos/medium/yozhik-73-5909cc7c6b871.jpg" TargetMode="External"/><Relationship Id="rId5" Type="http://schemas.openxmlformats.org/officeDocument/2006/relationships/hyperlink" Target="http://national-travel.ru/images/photos/medium/yozhik-73-5909cc7c6b871.jpg" TargetMode="External"/><Relationship Id="rId6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296360" y="1268640"/>
            <a:ext cx="7500600" cy="33811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6600">
                <a:solidFill>
                  <a:srgbClr val="8a0000"/>
                </a:solidFill>
                <a:latin typeface="Comic Sans MS"/>
              </a:rPr>
              <a:t>Стихи </a:t>
            </a:r>
            <a:endParaRPr/>
          </a:p>
          <a:p>
            <a:pPr algn="ctr"/>
            <a:r>
              <a:rPr b="1" lang="ru-RU" sz="6600">
                <a:solidFill>
                  <a:srgbClr val="8a0000"/>
                </a:solidFill>
                <a:latin typeface="Comic Sans MS"/>
              </a:rPr>
              <a:t>В.Д.Берестова</a:t>
            </a:r>
            <a:endParaRPr/>
          </a:p>
          <a:p>
            <a:pPr algn="ctr"/>
            <a:endParaRPr/>
          </a:p>
          <a:p>
            <a:pPr algn="ctr"/>
            <a:r>
              <a:rPr b="1" lang="ru-RU" sz="2800">
                <a:solidFill>
                  <a:srgbClr val="4f6228"/>
                </a:solidFill>
                <a:latin typeface="Comic Sans MS"/>
              </a:rPr>
              <a:t>Литературное чтение</a:t>
            </a:r>
            <a:endParaRPr/>
          </a:p>
          <a:p>
            <a:pPr algn="ctr"/>
            <a:r>
              <a:rPr b="1" lang="ru-RU" sz="2800">
                <a:solidFill>
                  <a:srgbClr val="4f6228"/>
                </a:solidFill>
                <a:latin typeface="Comic Sans MS"/>
              </a:rPr>
              <a:t>2 класс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1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386880" y="275040"/>
            <a:ext cx="3305880" cy="5351760"/>
          </a:xfrm>
          <a:prstGeom prst="rect">
            <a:avLst/>
          </a:prstGeom>
        </p:spPr>
      </p:pic>
      <p:sp>
        <p:nvSpPr>
          <p:cNvPr id="113" name="CustomShape 1"/>
          <p:cNvSpPr/>
          <p:nvPr/>
        </p:nvSpPr>
        <p:spPr>
          <a:xfrm>
            <a:off x="1331640" y="5589360"/>
            <a:ext cx="7488360" cy="10652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3200">
                <a:solidFill>
                  <a:srgbClr val="8a0000"/>
                </a:solidFill>
                <a:latin typeface="Comic Sans MS"/>
              </a:rPr>
              <a:t>Валентин Дмитриевич Берестов</a:t>
            </a:r>
            <a:endParaRPr/>
          </a:p>
          <a:p>
            <a:pPr algn="ctr"/>
            <a:r>
              <a:rPr b="1" lang="ru-RU" sz="3200">
                <a:solidFill>
                  <a:srgbClr val="8a0000"/>
                </a:solidFill>
                <a:latin typeface="Comic Sans MS"/>
              </a:rPr>
              <a:t>1928 - 1998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1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7074000" y="260640"/>
            <a:ext cx="1778760" cy="2880000"/>
          </a:xfrm>
          <a:prstGeom prst="rect">
            <a:avLst/>
          </a:prstGeom>
        </p:spPr>
      </p:pic>
      <p:sp>
        <p:nvSpPr>
          <p:cNvPr id="115" name="CustomShape 1"/>
          <p:cNvSpPr/>
          <p:nvPr/>
        </p:nvSpPr>
        <p:spPr>
          <a:xfrm>
            <a:off x="1475640" y="404640"/>
            <a:ext cx="5112360" cy="39898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3200">
                <a:solidFill>
                  <a:srgbClr val="8a0000"/>
                </a:solidFill>
                <a:latin typeface="Comic Sans MS"/>
              </a:rPr>
              <a:t>Валентин Дмитриевич Берестов - русский детский поэт, писатель, переводчик. Родился </a:t>
            </a:r>
            <a:endParaRPr/>
          </a:p>
          <a:p>
            <a:pPr algn="ctr"/>
            <a:r>
              <a:rPr lang="ru-RU" sz="3200">
                <a:solidFill>
                  <a:srgbClr val="8a0000"/>
                </a:solidFill>
                <a:latin typeface="Comic Sans MS"/>
              </a:rPr>
              <a:t>1 апреля 1928г в семье учителя. Читать научился в 4 года. Стихи начал писать с  детства. 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1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7074000" y="260640"/>
            <a:ext cx="1778760" cy="2880000"/>
          </a:xfrm>
          <a:prstGeom prst="rect">
            <a:avLst/>
          </a:prstGeom>
        </p:spPr>
      </p:pic>
      <p:sp>
        <p:nvSpPr>
          <p:cNvPr id="117" name="CustomShape 1"/>
          <p:cNvSpPr/>
          <p:nvPr/>
        </p:nvSpPr>
        <p:spPr>
          <a:xfrm>
            <a:off x="1475640" y="404640"/>
            <a:ext cx="5112360" cy="5939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3200">
                <a:solidFill>
                  <a:srgbClr val="8a0000"/>
                </a:solidFill>
                <a:latin typeface="Comic Sans MS"/>
              </a:rPr>
              <a:t>По специальности </a:t>
            </a:r>
            <a:endParaRPr/>
          </a:p>
          <a:p>
            <a:pPr algn="ctr"/>
            <a:r>
              <a:rPr lang="ru-RU" sz="3200">
                <a:solidFill>
                  <a:srgbClr val="8a0000"/>
                </a:solidFill>
                <a:latin typeface="Comic Sans MS"/>
              </a:rPr>
              <a:t>В.Д. Берестов археолог.  Много  работал </a:t>
            </a:r>
            <a:endParaRPr/>
          </a:p>
          <a:p>
            <a:pPr algn="ctr"/>
            <a:r>
              <a:rPr lang="ru-RU" sz="3200">
                <a:solidFill>
                  <a:srgbClr val="8a0000"/>
                </a:solidFill>
                <a:latin typeface="Comic Sans MS"/>
              </a:rPr>
              <a:t>в археологических раскопках. </a:t>
            </a:r>
            <a:endParaRPr/>
          </a:p>
          <a:p>
            <a:pPr algn="ctr"/>
            <a:r>
              <a:rPr lang="ru-RU" sz="3200">
                <a:solidFill>
                  <a:srgbClr val="8a0000"/>
                </a:solidFill>
                <a:latin typeface="Comic Sans MS"/>
              </a:rPr>
              <a:t>В. Д. Берестов не только писал стихи, </a:t>
            </a:r>
            <a:endParaRPr/>
          </a:p>
          <a:p>
            <a:pPr algn="ctr"/>
            <a:r>
              <a:rPr lang="ru-RU" sz="3200">
                <a:solidFill>
                  <a:srgbClr val="8a0000"/>
                </a:solidFill>
                <a:latin typeface="Comic Sans MS"/>
              </a:rPr>
              <a:t>но и сочинял музыку для своих стихов. </a:t>
            </a:r>
            <a:endParaRPr/>
          </a:p>
          <a:p>
            <a:pPr algn="ctr"/>
            <a:r>
              <a:rPr lang="ru-RU" sz="3200">
                <a:solidFill>
                  <a:srgbClr val="8a0000"/>
                </a:solidFill>
                <a:latin typeface="Comic Sans MS"/>
              </a:rPr>
              <a:t>Умер Валентин Берестов </a:t>
            </a:r>
            <a:endParaRPr/>
          </a:p>
          <a:p>
            <a:pPr algn="ctr"/>
            <a:r>
              <a:rPr lang="ru-RU" sz="3200">
                <a:solidFill>
                  <a:srgbClr val="8a0000"/>
                </a:solidFill>
                <a:latin typeface="Comic Sans MS"/>
              </a:rPr>
              <a:t>15 апреля 1998 г. </a:t>
            </a:r>
            <a:endParaRPr/>
          </a:p>
          <a:p>
            <a:pPr algn="ctr"/>
            <a:r>
              <a:rPr lang="ru-RU" sz="3200">
                <a:solidFill>
                  <a:srgbClr val="8a0000"/>
                </a:solidFill>
                <a:latin typeface="Comic Sans MS"/>
              </a:rPr>
              <a:t>в Москве.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1443600" y="335160"/>
            <a:ext cx="7472160" cy="137016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2800">
                <a:solidFill>
                  <a:srgbClr val="8a0000"/>
                </a:solidFill>
                <a:latin typeface="Comic Sans MS"/>
              </a:rPr>
              <a:t>Прочитайте стихотворение </a:t>
            </a:r>
            <a:endParaRPr/>
          </a:p>
          <a:p>
            <a:pPr algn="ctr"/>
            <a:r>
              <a:rPr b="1" lang="ru-RU" sz="2800">
                <a:solidFill>
                  <a:srgbClr val="8a0000"/>
                </a:solidFill>
                <a:latin typeface="Comic Sans MS"/>
              </a:rPr>
              <a:t>В. Д. Берестова «Пёсья песня» с. 108 </a:t>
            </a:r>
            <a:endParaRPr/>
          </a:p>
          <a:p>
            <a:pPr algn="ctr"/>
            <a:r>
              <a:rPr b="1" lang="ru-RU" sz="2800">
                <a:solidFill>
                  <a:srgbClr val="8a0000"/>
                </a:solidFill>
                <a:latin typeface="Comic Sans MS"/>
              </a:rPr>
              <a:t>и ответьте на вопросы.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1436040" y="1694520"/>
            <a:ext cx="7472160" cy="5169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4f6228"/>
                </a:solidFill>
                <a:latin typeface="Comic Sans MS"/>
              </a:rPr>
              <a:t>О ком это стихотворение?</a:t>
            </a:r>
            <a:endParaRPr/>
          </a:p>
        </p:txBody>
      </p:sp>
      <p:sp>
        <p:nvSpPr>
          <p:cNvPr id="120" name="CustomShape 3"/>
          <p:cNvSpPr/>
          <p:nvPr/>
        </p:nvSpPr>
        <p:spPr>
          <a:xfrm>
            <a:off x="1459440" y="2163240"/>
            <a:ext cx="7472160" cy="9435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8a0000"/>
                </a:solidFill>
                <a:latin typeface="Comic Sans MS"/>
              </a:rPr>
              <a:t>Это стихотворение о собаках, которые воют на луну. </a:t>
            </a:r>
            <a:endParaRPr/>
          </a:p>
        </p:txBody>
      </p:sp>
      <p:sp>
        <p:nvSpPr>
          <p:cNvPr id="121" name="CustomShape 4"/>
          <p:cNvSpPr/>
          <p:nvPr/>
        </p:nvSpPr>
        <p:spPr>
          <a:xfrm>
            <a:off x="1451520" y="3062880"/>
            <a:ext cx="7472160" cy="5169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4f6228"/>
                </a:solidFill>
                <a:latin typeface="Comic Sans MS"/>
              </a:rPr>
              <a:t>Почему луны не оказалось на небе?</a:t>
            </a:r>
            <a:endParaRPr/>
          </a:p>
        </p:txBody>
      </p:sp>
      <p:sp>
        <p:nvSpPr>
          <p:cNvPr id="122" name="CustomShape 5"/>
          <p:cNvSpPr/>
          <p:nvPr/>
        </p:nvSpPr>
        <p:spPr>
          <a:xfrm>
            <a:off x="1467000" y="3531600"/>
            <a:ext cx="7472160" cy="5169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8a0000"/>
                </a:solidFill>
                <a:latin typeface="Comic Sans MS"/>
              </a:rPr>
              <a:t>Луна спряталась за тучами.</a:t>
            </a:r>
            <a:endParaRPr/>
          </a:p>
        </p:txBody>
      </p:sp>
      <p:sp>
        <p:nvSpPr>
          <p:cNvPr id="123" name="CustomShape 6"/>
          <p:cNvSpPr/>
          <p:nvPr/>
        </p:nvSpPr>
        <p:spPr>
          <a:xfrm>
            <a:off x="1474920" y="4000320"/>
            <a:ext cx="7472160" cy="9435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4f6228"/>
                </a:solidFill>
                <a:latin typeface="Comic Sans MS"/>
              </a:rPr>
              <a:t>Прочитаем это стихотворение хором, передав тревожную интонацию.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dur="indefinite" id="4" nodeType="mainSeq">
                <p:childTnLst>
                  <p:par>
                    <p:cTn fill="hold" id="5">
                      <p:stCondLst>
                        <p:cond delay="indefinite"/>
                      </p:stCondLst>
                      <p:childTnLst>
                        <p:par>
                          <p:cTn fill="hold" id="6">
                            <p:stCondLst>
                              <p:cond delay="0"/>
                            </p:stCondLst>
                            <p:childTnLst>
                              <p:par>
                                <p:cTn fill="hold" id="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9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14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19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24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29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1443600" y="335160"/>
            <a:ext cx="7472160" cy="137016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2800">
                <a:solidFill>
                  <a:srgbClr val="8a0000"/>
                </a:solidFill>
                <a:latin typeface="Comic Sans MS"/>
              </a:rPr>
              <a:t>Прочитайте стихотворение </a:t>
            </a:r>
            <a:endParaRPr/>
          </a:p>
          <a:p>
            <a:pPr algn="ctr"/>
            <a:r>
              <a:rPr b="1" lang="ru-RU" sz="2800">
                <a:solidFill>
                  <a:srgbClr val="8a0000"/>
                </a:solidFill>
                <a:latin typeface="Comic Sans MS"/>
              </a:rPr>
              <a:t>В. Д. Берестова «Прощание с другом» с. 108 и ответьте на вопросы.</a:t>
            </a:r>
            <a:endParaRPr/>
          </a:p>
        </p:txBody>
      </p:sp>
      <p:sp>
        <p:nvSpPr>
          <p:cNvPr id="125" name="CustomShape 2"/>
          <p:cNvSpPr/>
          <p:nvPr/>
        </p:nvSpPr>
        <p:spPr>
          <a:xfrm>
            <a:off x="1406160" y="1720080"/>
            <a:ext cx="7472160" cy="5169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4f6228"/>
                </a:solidFill>
                <a:latin typeface="Comic Sans MS"/>
              </a:rPr>
              <a:t>О ком это стихотворение?</a:t>
            </a:r>
            <a:endParaRPr/>
          </a:p>
        </p:txBody>
      </p:sp>
      <p:sp>
        <p:nvSpPr>
          <p:cNvPr id="126" name="CustomShape 3"/>
          <p:cNvSpPr/>
          <p:nvPr/>
        </p:nvSpPr>
        <p:spPr>
          <a:xfrm>
            <a:off x="1417320" y="2144160"/>
            <a:ext cx="7472160" cy="5169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8a0000"/>
                </a:solidFill>
                <a:latin typeface="Comic Sans MS"/>
              </a:rPr>
              <a:t>Это стихотворение о ёжике. </a:t>
            </a:r>
            <a:endParaRPr/>
          </a:p>
        </p:txBody>
      </p:sp>
      <p:sp>
        <p:nvSpPr>
          <p:cNvPr id="127" name="CustomShape 4"/>
          <p:cNvSpPr/>
          <p:nvPr/>
        </p:nvSpPr>
        <p:spPr>
          <a:xfrm>
            <a:off x="1428120" y="2568600"/>
            <a:ext cx="7472160" cy="9435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4f6228"/>
                </a:solidFill>
                <a:latin typeface="Comic Sans MS"/>
              </a:rPr>
              <a:t>Как вы думаете, кто рассказывает это стихотворение? </a:t>
            </a:r>
            <a:endParaRPr/>
          </a:p>
        </p:txBody>
      </p:sp>
      <p:sp>
        <p:nvSpPr>
          <p:cNvPr id="128" name="CustomShape 5"/>
          <p:cNvSpPr/>
          <p:nvPr/>
        </p:nvSpPr>
        <p:spPr>
          <a:xfrm>
            <a:off x="1438920" y="3423600"/>
            <a:ext cx="7472160" cy="9435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8a0000"/>
                </a:solidFill>
                <a:latin typeface="Comic Sans MS"/>
              </a:rPr>
              <a:t>Автор рассказывает о себе, как он заботился о ёжике.</a:t>
            </a:r>
            <a:endParaRPr/>
          </a:p>
        </p:txBody>
      </p:sp>
      <p:sp>
        <p:nvSpPr>
          <p:cNvPr id="129" name="CustomShape 6"/>
          <p:cNvSpPr/>
          <p:nvPr/>
        </p:nvSpPr>
        <p:spPr>
          <a:xfrm>
            <a:off x="1450080" y="4278600"/>
            <a:ext cx="7472160" cy="5169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4f6228"/>
                </a:solidFill>
                <a:latin typeface="Comic Sans MS"/>
              </a:rPr>
              <a:t>Почему всё - таки ёжик ушёл?</a:t>
            </a:r>
            <a:endParaRPr/>
          </a:p>
        </p:txBody>
      </p:sp>
      <p:sp>
        <p:nvSpPr>
          <p:cNvPr id="130" name="CustomShape 7"/>
          <p:cNvSpPr/>
          <p:nvPr/>
        </p:nvSpPr>
        <p:spPr>
          <a:xfrm>
            <a:off x="1460880" y="4703040"/>
            <a:ext cx="7472160" cy="13701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8a0000"/>
                </a:solidFill>
                <a:latin typeface="Comic Sans MS"/>
              </a:rPr>
              <a:t>Ёжик ушёл, потому что его дом – это лес, дикие звери не могут жить в неволе.</a:t>
            </a:r>
            <a:endParaRPr/>
          </a:p>
        </p:txBody>
      </p:sp>
    </p:spTree>
  </p:cSld>
  <p:timing>
    <p:tnLst>
      <p:par>
        <p:cTn dur="indefinite" id="30" nodeType="tmRoot" restart="never">
          <p:childTnLst>
            <p:seq>
              <p:cTn dur="indefinite" id="31" nodeType="mainSeq">
                <p:childTnLst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36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41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>
                      <p:stCondLst>
                        <p:cond delay="indefinite"/>
                      </p:stCondLst>
                      <p:childTnLst>
                        <p:par>
                          <p:cTn fill="hold" id="43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46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id="4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51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>
                      <p:stCondLst>
                        <p:cond delay="indefinite"/>
                      </p:stCondLst>
                      <p:childTnLst>
                        <p:par>
                          <p:cTn fill="hold" id="53">
                            <p:stCondLst>
                              <p:cond delay="0"/>
                            </p:stCondLst>
                            <p:childTnLst>
                              <p:par>
                                <p:cTn fill="hold" id="54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56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>
                      <p:stCondLst>
                        <p:cond delay="indefinite"/>
                      </p:stCondLst>
                      <p:childTnLst>
                        <p:par>
                          <p:cTn fill="hold" id="58">
                            <p:stCondLst>
                              <p:cond delay="0"/>
                            </p:stCondLst>
                            <p:childTnLst>
                              <p:par>
                                <p:cTn fill="hold" id="59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61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43600" y="335160"/>
            <a:ext cx="7472160" cy="9435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8a0000"/>
                </a:solidFill>
                <a:latin typeface="Comic Sans MS"/>
              </a:rPr>
              <a:t>Чему нас хотел научить автор этим стихотворением?</a:t>
            </a:r>
            <a:endParaRPr/>
          </a:p>
        </p:txBody>
      </p:sp>
      <p:sp>
        <p:nvSpPr>
          <p:cNvPr id="132" name="CustomShape 2"/>
          <p:cNvSpPr/>
          <p:nvPr/>
        </p:nvSpPr>
        <p:spPr>
          <a:xfrm>
            <a:off x="1443600" y="1243080"/>
            <a:ext cx="7434720" cy="9435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2800">
                <a:solidFill>
                  <a:srgbClr val="4f6228"/>
                </a:solidFill>
                <a:latin typeface="Comic Sans MS"/>
              </a:rPr>
              <a:t>Нельзя диких животных забирать из леса и приносить их домой.</a:t>
            </a:r>
            <a:endParaRPr/>
          </a:p>
        </p:txBody>
      </p:sp>
      <p:pic>
        <p:nvPicPr>
          <p:cNvPr descr="" id="13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367720" y="2223000"/>
            <a:ext cx="5587200" cy="4190040"/>
          </a:xfrm>
          <a:prstGeom prst="rect">
            <a:avLst/>
          </a:prstGeom>
          <a:ln w="38160">
            <a:solidFill>
              <a:srgbClr val="8a0000"/>
            </a:solidFill>
            <a:round/>
          </a:ln>
        </p:spPr>
      </p:pic>
    </p:spTree>
  </p:cSld>
  <p:timing>
    <p:tnLst>
      <p:par>
        <p:cTn dur="indefinite" id="62" nodeType="tmRoot" restart="never">
          <p:childTnLst>
            <p:seq>
              <p:cTn dur="indefinite" id="63" nodeType="mainSeq">
                <p:childTnLst>
                  <p:par>
                    <p:cTn fill="hold" id="64">
                      <p:stCondLst>
                        <p:cond delay="indefinite"/>
                      </p:stCondLst>
                      <p:childTnLst>
                        <p:par>
                          <p:cTn fill="hold" id="65">
                            <p:stCondLst>
                              <p:cond delay="0"/>
                            </p:stCondLst>
                            <p:childTnLst>
                              <p:par>
                                <p:cTn fill="hold" id="66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dur="500" fill="freeze" id="68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9">
                            <p:stCondLst>
                              <p:cond delay="500"/>
                            </p:stCondLst>
                            <p:childTnLst>
                              <p:par>
                                <p:cTn fill="hold" id="70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 additive="repl">
                                        <p:cTn dur="500" fill="freeze" id="72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1475640" y="500040"/>
            <a:ext cx="7167960" cy="38167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3200">
                <a:solidFill>
                  <a:srgbClr val="8a0000"/>
                </a:solidFill>
                <a:latin typeface="Comic Sans MS"/>
              </a:rPr>
              <a:t>Информационные источники</a:t>
            </a:r>
            <a:endParaRPr/>
          </a:p>
          <a:p>
            <a:r>
              <a:rPr lang="ru-RU">
                <a:solidFill>
                  <a:srgbClr val="8a0000"/>
                </a:solidFill>
                <a:latin typeface="Comic Sans MS"/>
              </a:rPr>
              <a:t>Элементы спирали нарисованы автором при помощи фигур </a:t>
            </a:r>
            <a:endParaRPr/>
          </a:p>
          <a:p>
            <a:r>
              <a:rPr lang="ru-RU">
                <a:solidFill>
                  <a:srgbClr val="8a0000"/>
                </a:solidFill>
                <a:latin typeface="Comic Sans MS"/>
              </a:rPr>
              <a:t>Microsoft Office PowerPoint 2010</a:t>
            </a:r>
            <a:endParaRPr/>
          </a:p>
          <a:p>
            <a:r>
              <a:rPr lang="ru-RU">
                <a:solidFill>
                  <a:srgbClr val="8a0000"/>
                </a:solidFill>
                <a:latin typeface="Comic Sans MS"/>
                <a:ea typeface="Calibri"/>
              </a:rPr>
              <a:t>Автор фонов  Ольга Бор </a:t>
            </a:r>
            <a:r>
              <a:rPr lang="ru-RU" u="sng">
                <a:solidFill>
                  <a:srgbClr val="8a0000"/>
                </a:solidFill>
                <a:latin typeface="Comic Sans MS"/>
                <a:ea typeface="Calibri"/>
                <a:hlinkClick r:id="rId1"/>
              </a:rPr>
              <a:t>http://www.olgabor.com/</a:t>
            </a:r>
            <a:endParaRPr/>
          </a:p>
          <a:p>
            <a:r>
              <a:rPr lang="ru-RU">
                <a:solidFill>
                  <a:srgbClr val="8a0000"/>
                </a:solidFill>
                <a:latin typeface="Comic Sans MS"/>
                <a:ea typeface="Calibri"/>
              </a:rPr>
              <a:t>Игнатьева Т. В. Поурочные разработки по обучению грамоте: </a:t>
            </a:r>
            <a:endParaRPr/>
          </a:p>
          <a:p>
            <a:r>
              <a:rPr lang="ru-RU">
                <a:solidFill>
                  <a:srgbClr val="8a0000"/>
                </a:solidFill>
                <a:latin typeface="Comic Sans MS"/>
                <a:ea typeface="Calibri"/>
              </a:rPr>
              <a:t>1 класс. М.: Издательство «Экзамен», 2017 (Серия «Учебно-методический комплект»)</a:t>
            </a:r>
            <a:endParaRPr/>
          </a:p>
          <a:p>
            <a:r>
              <a:rPr lang="ru-RU">
                <a:solidFill>
                  <a:srgbClr val="8a0000"/>
                </a:solidFill>
                <a:latin typeface="Comic Sans MS"/>
                <a:ea typeface="Calibri"/>
              </a:rPr>
              <a:t>В. Д. Берестов </a:t>
            </a:r>
            <a:r>
              <a:rPr lang="ru-RU" u="sng">
                <a:solidFill>
                  <a:srgbClr val="8a0000"/>
                </a:solidFill>
                <a:latin typeface="Comic Sans MS"/>
                <a:ea typeface="Calibri"/>
                <a:hlinkClick r:id="rId2"/>
              </a:rPr>
              <a:t>http://</a:t>
            </a:r>
            <a:r>
              <a:rPr lang="ru-RU" u="sng">
                <a:solidFill>
                  <a:srgbClr val="8a0000"/>
                </a:solidFill>
                <a:latin typeface="Comic Sans MS"/>
                <a:ea typeface="Calibri"/>
                <a:hlinkClick r:id="rId3"/>
              </a:rPr>
              <a:t>lit-yaz.ru/pars_docs/refs/90/89581/89581_html_7901685c.jpg</a:t>
            </a:r>
            <a:r>
              <a:rPr lang="ru-RU">
                <a:solidFill>
                  <a:srgbClr val="8a0000"/>
                </a:solidFill>
                <a:latin typeface="Comic Sans MS"/>
                <a:ea typeface="Calibri"/>
              </a:rPr>
              <a:t> </a:t>
            </a:r>
            <a:endParaRPr/>
          </a:p>
          <a:p>
            <a:r>
              <a:rPr lang="ru-RU">
                <a:solidFill>
                  <a:srgbClr val="8a0000"/>
                </a:solidFill>
                <a:latin typeface="Comic Sans MS"/>
                <a:ea typeface="Calibri"/>
              </a:rPr>
              <a:t>Ёжик </a:t>
            </a:r>
            <a:r>
              <a:rPr lang="ru-RU" u="sng">
                <a:solidFill>
                  <a:srgbClr val="8a0000"/>
                </a:solidFill>
                <a:latin typeface="Comic Sans MS"/>
                <a:ea typeface="Calibri"/>
                <a:hlinkClick r:id="rId4"/>
              </a:rPr>
              <a:t>http://</a:t>
            </a:r>
            <a:r>
              <a:rPr lang="ru-RU" u="sng">
                <a:solidFill>
                  <a:srgbClr val="8a0000"/>
                </a:solidFill>
                <a:latin typeface="Comic Sans MS"/>
                <a:ea typeface="Calibri"/>
                <a:hlinkClick r:id="rId5"/>
              </a:rPr>
              <a:t>national-travel.ru/images/photos/medium/yozhik-73-5909cc7c6b871.jpg</a:t>
            </a:r>
            <a:r>
              <a:rPr lang="ru-RU">
                <a:solidFill>
                  <a:srgbClr val="8a0000"/>
                </a:solidFill>
                <a:latin typeface="Comic Sans MS"/>
                <a:ea typeface="Calibri"/>
              </a:rPr>
              <a:t> 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