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32984B-12A3-4C8C-AB10-1AF65B85B540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3C3E26-509B-4FA9-A26E-4FFC662CE36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84B-12A3-4C8C-AB10-1AF65B85B540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E26-509B-4FA9-A26E-4FFC662CE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84B-12A3-4C8C-AB10-1AF65B85B540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3C3E26-509B-4FA9-A26E-4FFC662CE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84B-12A3-4C8C-AB10-1AF65B85B540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E26-509B-4FA9-A26E-4FFC662CE36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32984B-12A3-4C8C-AB10-1AF65B85B540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3C3E26-509B-4FA9-A26E-4FFC662CE3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84B-12A3-4C8C-AB10-1AF65B85B540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E26-509B-4FA9-A26E-4FFC662CE3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84B-12A3-4C8C-AB10-1AF65B85B540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E26-509B-4FA9-A26E-4FFC662CE3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84B-12A3-4C8C-AB10-1AF65B85B540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E26-509B-4FA9-A26E-4FFC662CE36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84B-12A3-4C8C-AB10-1AF65B85B540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E26-509B-4FA9-A26E-4FFC662CE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84B-12A3-4C8C-AB10-1AF65B85B540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3C3E26-509B-4FA9-A26E-4FFC662CE3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84B-12A3-4C8C-AB10-1AF65B85B540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E26-509B-4FA9-A26E-4FFC662CE3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032984B-12A3-4C8C-AB10-1AF65B85B540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C3C3E26-509B-4FA9-A26E-4FFC662CE3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628293" cy="2232248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/>
              <a:t>Предпосылки объединения русских земель. Усиление Московского княжества</a:t>
            </a:r>
            <a:endParaRPr lang="ru-RU" sz="2400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4824536" cy="355809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263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16633"/>
            <a:ext cx="7632848" cy="151216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4. Для свержения Орды было необходимо объединение всех земель (Почему?)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504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Политическая система Руси</a:t>
            </a:r>
            <a:endParaRPr lang="ru-RU" dirty="0"/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2943951" y="1196752"/>
            <a:ext cx="2808312" cy="864096"/>
          </a:xfrm>
          <a:prstGeom prst="pen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Золотая Орда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4737" y="3140968"/>
            <a:ext cx="2088232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03991" y="2708920"/>
            <a:ext cx="2088232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Главный князь</a:t>
            </a:r>
            <a:endParaRPr lang="ru-RU" dirty="0"/>
          </a:p>
        </p:txBody>
      </p:sp>
      <p:sp>
        <p:nvSpPr>
          <p:cNvPr id="9" name="Двойные круглые скобки 8"/>
          <p:cNvSpPr/>
          <p:nvPr/>
        </p:nvSpPr>
        <p:spPr>
          <a:xfrm>
            <a:off x="5728672" y="3320988"/>
            <a:ext cx="2088232" cy="50405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Назначался Золотой Ордой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3330" y="4581128"/>
            <a:ext cx="622869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Великие княжества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9862" y="5653683"/>
            <a:ext cx="1224136" cy="5400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0661" y="5653683"/>
            <a:ext cx="1368152" cy="5400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63227" y="5646725"/>
            <a:ext cx="1257992" cy="5265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84244" y="5590455"/>
            <a:ext cx="1280407" cy="5040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211960" y="249289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47676" y="20608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691680" y="501317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39852" y="4993457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363365" y="400506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92223" y="501317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246236" y="4993457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1304г- Ярлык на Великое Владимирское княжение передано тверским князьям </a:t>
            </a:r>
            <a:endParaRPr lang="ru-RU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Борьба Москвы и Твери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44407"/>
              </p:ext>
            </p:extLst>
          </p:nvPr>
        </p:nvGraphicFramePr>
        <p:xfrm>
          <a:off x="14037" y="2420888"/>
          <a:ext cx="9129962" cy="449687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564981"/>
                <a:gridCol w="4564981"/>
              </a:tblGrid>
              <a:tr h="37605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Тверское княжество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Московское княжество</a:t>
                      </a:r>
                      <a:endParaRPr lang="ru-RU" sz="2400" dirty="0"/>
                    </a:p>
                  </a:txBody>
                  <a:tcPr/>
                </a:tc>
              </a:tr>
              <a:tr h="367391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dirty="0" smtClean="0"/>
                        <a:t>Князья: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Ярослав  Ярославич (брат</a:t>
                      </a:r>
                      <a:r>
                        <a:rPr lang="ru-RU" baseline="0" dirty="0" smtClean="0"/>
                        <a:t> Александра Невского)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Михаил Ярославич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Князья: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Даниил Александрович (сын Александра Невского)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Юрий Данилович</a:t>
                      </a:r>
                      <a:endParaRPr lang="ru-RU" dirty="0"/>
                    </a:p>
                  </a:txBody>
                  <a:tcPr/>
                </a:tc>
              </a:tr>
              <a:tr h="11736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9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1.Присоединение земель:  </a:t>
            </a:r>
          </a:p>
          <a:p>
            <a:r>
              <a:rPr lang="ru-RU" dirty="0" smtClean="0"/>
              <a:t>_________________</a:t>
            </a:r>
          </a:p>
          <a:p>
            <a:r>
              <a:rPr lang="ru-RU" dirty="0" smtClean="0"/>
              <a:t>_________________</a:t>
            </a:r>
          </a:p>
          <a:p>
            <a:r>
              <a:rPr lang="ru-RU" dirty="0" smtClean="0"/>
              <a:t>_________________</a:t>
            </a:r>
          </a:p>
          <a:p>
            <a:pPr marL="45720" indent="0">
              <a:buNone/>
            </a:pPr>
            <a:r>
              <a:rPr lang="ru-RU" dirty="0" smtClean="0"/>
              <a:t>2. Привлечение Юрием Даниловичем на свою сторону_______</a:t>
            </a:r>
          </a:p>
          <a:p>
            <a:pPr marL="45720" indent="0">
              <a:buNone/>
            </a:pPr>
            <a:r>
              <a:rPr lang="ru-RU" dirty="0" smtClean="0"/>
              <a:t>3. Юрий Данилович______________________________(</a:t>
            </a:r>
            <a:r>
              <a:rPr lang="ru-RU" dirty="0" err="1" smtClean="0"/>
              <a:t>Кончаке</a:t>
            </a:r>
            <a:r>
              <a:rPr lang="ru-RU" dirty="0" smtClean="0"/>
              <a:t>)</a:t>
            </a:r>
          </a:p>
          <a:p>
            <a:pPr marL="45720" indent="0">
              <a:buNone/>
            </a:pPr>
            <a:r>
              <a:rPr lang="ru-RU" dirty="0" smtClean="0"/>
              <a:t>4.____________________________________ярлык на княжение</a:t>
            </a:r>
          </a:p>
          <a:p>
            <a:pPr marL="45720" indent="0">
              <a:buNone/>
            </a:pPr>
            <a:r>
              <a:rPr lang="ru-RU" dirty="0" smtClean="0"/>
              <a:t>5. Тверское княжество отказалось_______________________</a:t>
            </a:r>
          </a:p>
          <a:p>
            <a:pPr marL="45720" indent="0">
              <a:buNone/>
            </a:pPr>
            <a:r>
              <a:rPr lang="ru-RU" dirty="0" smtClean="0"/>
              <a:t>6. </a:t>
            </a:r>
            <a:r>
              <a:rPr lang="ru-RU" dirty="0" err="1" smtClean="0"/>
              <a:t>Разбиты</a:t>
            </a:r>
            <a:r>
              <a:rPr lang="ru-RU" dirty="0" err="1" smtClean="0"/>
              <a:t>___________________войска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7. Михаил Тверской вызван в Орду и приговорен к смерти (почему?)</a:t>
            </a:r>
          </a:p>
          <a:p>
            <a:pPr marL="45720" indent="0">
              <a:buNone/>
            </a:pPr>
            <a:r>
              <a:rPr lang="ru-RU" dirty="0" smtClean="0"/>
              <a:t>8.Юрий Данилович убит сыном________________________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Действия Московского княжества: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0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4695057" cy="4662257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dirty="0" smtClean="0"/>
              <a:t>(</a:t>
            </a:r>
            <a:r>
              <a:rPr lang="ru-RU" dirty="0" err="1" smtClean="0"/>
              <a:t>Калита</a:t>
            </a:r>
            <a:r>
              <a:rPr lang="ru-RU" dirty="0" smtClean="0"/>
              <a:t>-кошель с деньгами, прикрепляемый к поясу)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 smtClean="0"/>
              <a:t>Для достижения своих целей стремился использовать Золотую Орду</a:t>
            </a:r>
          </a:p>
          <a:p>
            <a:r>
              <a:rPr lang="ru-RU" dirty="0" smtClean="0"/>
              <a:t>Получил право на сбор дани на всех русских землях</a:t>
            </a:r>
          </a:p>
          <a:p>
            <a:r>
              <a:rPr lang="ru-RU" dirty="0" smtClean="0"/>
              <a:t>Установил деловые отношения с Ордой(в следствии отсутствие разорительных походов на Русь)</a:t>
            </a:r>
          </a:p>
          <a:p>
            <a:r>
              <a:rPr lang="ru-RU" dirty="0" smtClean="0"/>
              <a:t>Московское княжество-самое сильное на Руси</a:t>
            </a:r>
          </a:p>
          <a:p>
            <a:r>
              <a:rPr lang="ru-RU" dirty="0" smtClean="0"/>
              <a:t>Нарушал договор и покупал земли в других княжествах, отдавая их своим людям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</a:t>
            </a:r>
            <a:r>
              <a:rPr lang="ru-RU" dirty="0" err="1" smtClean="0"/>
              <a:t>Калита</a:t>
            </a:r>
            <a:r>
              <a:rPr lang="ru-RU" dirty="0" smtClean="0"/>
              <a:t> (1325-1340)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61737"/>
            <a:ext cx="3916288" cy="49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Установление благоприятных отношений с ордынскими ханами</a:t>
            </a:r>
          </a:p>
          <a:p>
            <a:r>
              <a:rPr lang="ru-RU" dirty="0" smtClean="0"/>
              <a:t>Увеличивали свои владения и богатствами всевозможными способами</a:t>
            </a:r>
          </a:p>
          <a:p>
            <a:r>
              <a:rPr lang="ru-RU" dirty="0" smtClean="0"/>
              <a:t>Москва-церковный центр. Поддержка церкви</a:t>
            </a:r>
          </a:p>
          <a:p>
            <a:r>
              <a:rPr lang="ru-RU" dirty="0" smtClean="0"/>
              <a:t>Иван </a:t>
            </a:r>
            <a:r>
              <a:rPr lang="ru-RU" dirty="0" err="1" smtClean="0"/>
              <a:t>Калита</a:t>
            </a:r>
            <a:r>
              <a:rPr lang="ru-RU" dirty="0" smtClean="0"/>
              <a:t> провозгласил себя князем: московским и всея Руси</a:t>
            </a:r>
          </a:p>
          <a:p>
            <a:r>
              <a:rPr lang="ru-RU" dirty="0" smtClean="0"/>
              <a:t>Московское княжество избежало дробления (</a:t>
            </a:r>
            <a:r>
              <a:rPr lang="ru-RU" dirty="0" smtClean="0"/>
              <a:t>почему?        </a:t>
            </a:r>
            <a:r>
              <a:rPr lang="ru-RU" dirty="0" err="1" smtClean="0"/>
              <a:t>Стр</a:t>
            </a:r>
            <a:r>
              <a:rPr lang="ru-RU" dirty="0" smtClean="0"/>
              <a:t> 155)</a:t>
            </a:r>
            <a:endParaRPr lang="ru-RU" dirty="0" smtClean="0"/>
          </a:p>
          <a:p>
            <a:r>
              <a:rPr lang="ru-RU" dirty="0" smtClean="0"/>
              <a:t>Неосмотрительность ордынских ханов ( что именно</a:t>
            </a:r>
            <a:r>
              <a:rPr lang="ru-RU" dirty="0" smtClean="0"/>
              <a:t>?         </a:t>
            </a:r>
            <a:r>
              <a:rPr lang="ru-RU" dirty="0" err="1" smtClean="0"/>
              <a:t>Стр</a:t>
            </a:r>
            <a:r>
              <a:rPr lang="ru-RU" dirty="0" smtClean="0"/>
              <a:t> 155)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возвышения Москвы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6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§ 17 </a:t>
            </a:r>
            <a:r>
              <a:rPr lang="ru-RU" dirty="0" smtClean="0"/>
              <a:t>ЧИТАТЬ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ПОВТОРИТЬ НОВЫЕ СЛОВА(§9-§16 ВКЛЮЧИТЕЛЬНО)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ПОДГОТОВКА К САМОСТОЯТЕЛЬНОЙ РАБОТЕ (§16,17)</a:t>
            </a:r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60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2348879"/>
            <a:ext cx="8407893" cy="377759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0839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Завоевание Батыя привело к сильному упадку хозяйства, ремесла и торговли.</a:t>
            </a:r>
          </a:p>
          <a:p>
            <a:r>
              <a:rPr lang="ru-RU" dirty="0" smtClean="0"/>
              <a:t>Однако с 13 века начинается восстановление хозяйства.</a:t>
            </a:r>
          </a:p>
          <a:p>
            <a:r>
              <a:rPr lang="ru-RU" dirty="0" smtClean="0"/>
              <a:t>Возрождены: Владимир, Торжок, Суздаль, Москва</a:t>
            </a:r>
          </a:p>
          <a:p>
            <a:r>
              <a:rPr lang="ru-RU" dirty="0" smtClean="0"/>
              <a:t>Вокруг городов складываются местные рынки (Город-центр ремесла и торговли)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объединения русских земель: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0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132739"/>
              </p:ext>
            </p:extLst>
          </p:nvPr>
        </p:nvGraphicFramePr>
        <p:xfrm>
          <a:off x="24069" y="-22853"/>
          <a:ext cx="8950664" cy="689571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475332"/>
                <a:gridCol w="4475332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Термин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Определение</a:t>
                      </a:r>
                      <a:endParaRPr lang="ru-RU" sz="3600" dirty="0"/>
                    </a:p>
                  </a:txBody>
                  <a:tcPr/>
                </a:tc>
              </a:tr>
              <a:tr h="1507636">
                <a:tc>
                  <a:txBody>
                    <a:bodyPr/>
                    <a:lstStyle/>
                    <a:p>
                      <a:r>
                        <a:rPr lang="ru-RU" sz="3600" u="sng" dirty="0" smtClean="0"/>
                        <a:t>Баскак</a:t>
                      </a:r>
                      <a:endParaRPr lang="ru-RU" sz="3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Глава новгородской</a:t>
                      </a:r>
                      <a:r>
                        <a:rPr lang="ru-RU" sz="2400" baseline="0" dirty="0" smtClean="0"/>
                        <a:t> церкви</a:t>
                      </a:r>
                      <a:endParaRPr lang="ru-RU" sz="2400" dirty="0"/>
                    </a:p>
                  </a:txBody>
                  <a:tcPr/>
                </a:tc>
              </a:tr>
              <a:tr h="1872208">
                <a:tc>
                  <a:txBody>
                    <a:bodyPr/>
                    <a:lstStyle/>
                    <a:p>
                      <a:r>
                        <a:rPr lang="ru-RU" sz="3600" u="sng" dirty="0" smtClean="0"/>
                        <a:t>Ярлык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Представитель хана</a:t>
                      </a:r>
                      <a:r>
                        <a:rPr lang="ru-RU" sz="2400" baseline="0" dirty="0" smtClean="0"/>
                        <a:t> на Руси</a:t>
                      </a:r>
                      <a:endParaRPr lang="ru-RU" sz="2400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r>
                        <a:rPr lang="ru-RU" sz="3600" u="sng" dirty="0" smtClean="0"/>
                        <a:t>Рать</a:t>
                      </a:r>
                      <a:endParaRPr lang="ru-RU" sz="3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Войско, вооруженные люди</a:t>
                      </a:r>
                      <a:endParaRPr lang="ru-RU" sz="2400" dirty="0"/>
                    </a:p>
                  </a:txBody>
                  <a:tcPr/>
                </a:tc>
              </a:tr>
              <a:tr h="1219605">
                <a:tc>
                  <a:txBody>
                    <a:bodyPr/>
                    <a:lstStyle/>
                    <a:p>
                      <a:r>
                        <a:rPr lang="ru-RU" sz="3600" u="sng" dirty="0" smtClean="0"/>
                        <a:t>Владыка</a:t>
                      </a:r>
                      <a:endParaRPr lang="ru-RU" sz="3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Ханская грамота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84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В связи с развитием ремесла, земледелия и торговли появлялось все больше людей заинтересованных в ликвидации раздробленности (почему?)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4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89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2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1. Существование различных денег, мер веса и длины затрудняло торговлю и хозяйственные связи между княжествами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3674104" cy="2766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4176464" cy="1602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5" y="4325686"/>
            <a:ext cx="4638426" cy="23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3600" dirty="0" smtClean="0"/>
              <a:t>2.Крупным землевладельцам было тесно в мелких княжествах, но боярам запрещалось приобретать землю в другом княжестве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-1"/>
            <a:ext cx="9128974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556792"/>
            <a:ext cx="7863409" cy="232055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/>
              <a:t>3. Сохранение общего языка, культуры, исторической памяти о единстве и православной веры. Русская церковь поддерживала именно тех князей, кто проводил объединительную политику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02290"/>
            <a:ext cx="4061048" cy="29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234</TotalTime>
  <Words>423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Сетка</vt:lpstr>
      <vt:lpstr>Предпосылки объединения русских земель. Усиление Московского княжества</vt:lpstr>
      <vt:lpstr>Причины объединения русских земель:</vt:lpstr>
      <vt:lpstr>Презентация PowerPoint</vt:lpstr>
      <vt:lpstr>В связи с развитием ремесла, земледелия и торговли появлялось все больше людей заинтересованных в ликвидации раздробленности (почему?)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Политическая система Руси</vt:lpstr>
      <vt:lpstr>Борьба Москвы и Твери</vt:lpstr>
      <vt:lpstr>Действия Московского княжества:</vt:lpstr>
      <vt:lpstr>Иван Калита (1325-1340)</vt:lpstr>
      <vt:lpstr>Причины возвышения Москвы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Предпосылки объединения русских земель. Усиление Московского княжества</dc:title>
  <dc:creator>пользователь</dc:creator>
  <cp:lastModifiedBy>пользователь</cp:lastModifiedBy>
  <cp:revision>19</cp:revision>
  <dcterms:created xsi:type="dcterms:W3CDTF">2015-03-31T08:25:54Z</dcterms:created>
  <dcterms:modified xsi:type="dcterms:W3CDTF">2015-04-02T11:50:10Z</dcterms:modified>
</cp:coreProperties>
</file>