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7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90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032984B-12A3-4C8C-AB10-1AF65B85B540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3C3E26-509B-4FA9-A26E-4FFC662CE36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984B-12A3-4C8C-AB10-1AF65B85B540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3E26-509B-4FA9-A26E-4FFC662CE3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984B-12A3-4C8C-AB10-1AF65B85B540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C3C3E26-509B-4FA9-A26E-4FFC662CE3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984B-12A3-4C8C-AB10-1AF65B85B540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3E26-509B-4FA9-A26E-4FFC662CE36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032984B-12A3-4C8C-AB10-1AF65B85B540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C3C3E26-509B-4FA9-A26E-4FFC662CE36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984B-12A3-4C8C-AB10-1AF65B85B540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3E26-509B-4FA9-A26E-4FFC662CE36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984B-12A3-4C8C-AB10-1AF65B85B540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3E26-509B-4FA9-A26E-4FFC662CE36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984B-12A3-4C8C-AB10-1AF65B85B540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3E26-509B-4FA9-A26E-4FFC662CE362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984B-12A3-4C8C-AB10-1AF65B85B540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3E26-509B-4FA9-A26E-4FFC662CE3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984B-12A3-4C8C-AB10-1AF65B85B540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3C3E26-509B-4FA9-A26E-4FFC662CE36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984B-12A3-4C8C-AB10-1AF65B85B540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C3E26-509B-4FA9-A26E-4FFC662CE36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2032984B-12A3-4C8C-AB10-1AF65B85B540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AC3C3E26-509B-4FA9-A26E-4FFC662CE36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6628293" cy="2232248"/>
          </a:xfrm>
        </p:spPr>
        <p:txBody>
          <a:bodyPr>
            <a:normAutofit/>
          </a:bodyPr>
          <a:lstStyle/>
          <a:p>
            <a:pPr algn="ctr"/>
            <a:r>
              <a:rPr lang="ru-RU" sz="2400" u="sng" dirty="0" smtClean="0"/>
              <a:t>Предпосылки объединения русских земель. Усиление Московского княжества</a:t>
            </a:r>
            <a:endParaRPr lang="ru-RU" sz="2400" u="sng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636912"/>
            <a:ext cx="4824536" cy="355809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02638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9" y="116633"/>
            <a:ext cx="7632848" cy="1512168"/>
          </a:xfrm>
        </p:spPr>
        <p:txBody>
          <a:bodyPr>
            <a:normAutofit fontScale="92500" lnSpcReduction="10000"/>
          </a:bodyPr>
          <a:lstStyle/>
          <a:p>
            <a:pPr marL="45720" indent="0" algn="ctr">
              <a:buNone/>
            </a:pPr>
            <a:r>
              <a:rPr lang="ru-RU" sz="3600" dirty="0" smtClean="0">
                <a:solidFill>
                  <a:schemeClr val="bg1"/>
                </a:solidFill>
              </a:rPr>
              <a:t>4. Для свержения Орды было необходимо объединение всех земель (Почему?)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28800"/>
            <a:ext cx="8784976" cy="504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1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Политическая система Руси</a:t>
            </a:r>
            <a:endParaRPr lang="ru-RU" dirty="0"/>
          </a:p>
        </p:txBody>
      </p:sp>
      <p:sp>
        <p:nvSpPr>
          <p:cNvPr id="4" name="Правильный пятиугольник 3"/>
          <p:cNvSpPr/>
          <p:nvPr/>
        </p:nvSpPr>
        <p:spPr>
          <a:xfrm>
            <a:off x="2943951" y="1196752"/>
            <a:ext cx="2808312" cy="864096"/>
          </a:xfrm>
          <a:prstGeom prst="pent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Золотая Орда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324737" y="3140968"/>
            <a:ext cx="2088232" cy="86409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03991" y="2708920"/>
            <a:ext cx="2088232" cy="21602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Главный князь</a:t>
            </a:r>
            <a:endParaRPr lang="ru-RU" dirty="0"/>
          </a:p>
        </p:txBody>
      </p:sp>
      <p:sp>
        <p:nvSpPr>
          <p:cNvPr id="9" name="Двойные круглые скобки 8"/>
          <p:cNvSpPr/>
          <p:nvPr/>
        </p:nvSpPr>
        <p:spPr>
          <a:xfrm>
            <a:off x="5728672" y="3320988"/>
            <a:ext cx="2088232" cy="504056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Назначался Золотой Ордой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333330" y="4581128"/>
            <a:ext cx="6228692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Великие княжества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69862" y="5653683"/>
            <a:ext cx="1224136" cy="5400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640661" y="5653683"/>
            <a:ext cx="1368152" cy="5400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63227" y="5646725"/>
            <a:ext cx="1257992" cy="52650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584244" y="5590455"/>
            <a:ext cx="1280407" cy="50406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?</a:t>
            </a:r>
            <a:endParaRPr lang="ru-RU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4211960" y="2492896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447676" y="2060848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1691680" y="5013176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239852" y="4993457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4363365" y="4005064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392223" y="5013176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7246236" y="4993457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33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u="sng" dirty="0" smtClean="0"/>
              <a:t>1304г- Ярлык на Великое Владимирское княжение передано тверским князьям </a:t>
            </a:r>
            <a:endParaRPr lang="ru-RU" u="sng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Борьба Москвы и Твери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344407"/>
              </p:ext>
            </p:extLst>
          </p:nvPr>
        </p:nvGraphicFramePr>
        <p:xfrm>
          <a:off x="14037" y="2420888"/>
          <a:ext cx="9129962" cy="449687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564981"/>
                <a:gridCol w="4564981"/>
              </a:tblGrid>
              <a:tr h="376054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          Тверское княжество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        Московское княжество</a:t>
                      </a:r>
                      <a:endParaRPr lang="ru-RU" sz="2400" dirty="0"/>
                    </a:p>
                  </a:txBody>
                  <a:tcPr/>
                </a:tc>
              </a:tr>
              <a:tr h="3673910"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ru-RU" dirty="0" smtClean="0"/>
                        <a:t>Князья: 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dirty="0" smtClean="0"/>
                        <a:t>Ярослав  Ярославич (брат</a:t>
                      </a:r>
                      <a:r>
                        <a:rPr lang="ru-RU" baseline="0" dirty="0" smtClean="0"/>
                        <a:t> Александра Невского)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baseline="0" dirty="0" smtClean="0"/>
                        <a:t>Михаил Ярославич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Князья: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dirty="0" smtClean="0"/>
                        <a:t>Даниил Александрович (сын Александра Невского)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dirty="0" smtClean="0"/>
                        <a:t>Юрий Данилович</a:t>
                      </a:r>
                      <a:endParaRPr lang="ru-RU" dirty="0"/>
                    </a:p>
                  </a:txBody>
                  <a:tcPr/>
                </a:tc>
              </a:tr>
              <a:tr h="117362"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098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/>
              <a:t>1.Присоединение земель:  </a:t>
            </a:r>
          </a:p>
          <a:p>
            <a:r>
              <a:rPr lang="ru-RU" dirty="0" smtClean="0"/>
              <a:t>_________________</a:t>
            </a:r>
          </a:p>
          <a:p>
            <a:r>
              <a:rPr lang="ru-RU" dirty="0" smtClean="0"/>
              <a:t>_________________</a:t>
            </a:r>
          </a:p>
          <a:p>
            <a:r>
              <a:rPr lang="ru-RU" dirty="0" smtClean="0"/>
              <a:t>_________________</a:t>
            </a:r>
          </a:p>
          <a:p>
            <a:pPr marL="45720" indent="0">
              <a:buNone/>
            </a:pPr>
            <a:r>
              <a:rPr lang="ru-RU" dirty="0" smtClean="0"/>
              <a:t>2. Привлечение Юрием Даниловичем на свою сторону_______</a:t>
            </a:r>
          </a:p>
          <a:p>
            <a:pPr marL="45720" indent="0">
              <a:buNone/>
            </a:pPr>
            <a:r>
              <a:rPr lang="ru-RU" dirty="0" smtClean="0"/>
              <a:t>3. Юрий Данилович______________________________(</a:t>
            </a:r>
            <a:r>
              <a:rPr lang="ru-RU" dirty="0" err="1" smtClean="0"/>
              <a:t>Кончаке</a:t>
            </a:r>
            <a:r>
              <a:rPr lang="ru-RU" dirty="0" smtClean="0"/>
              <a:t>)</a:t>
            </a:r>
          </a:p>
          <a:p>
            <a:pPr marL="45720" indent="0">
              <a:buNone/>
            </a:pPr>
            <a:r>
              <a:rPr lang="ru-RU" dirty="0" smtClean="0"/>
              <a:t>4.____________________________________ярлык на княжение</a:t>
            </a:r>
          </a:p>
          <a:p>
            <a:pPr marL="45720" indent="0">
              <a:buNone/>
            </a:pPr>
            <a:r>
              <a:rPr lang="ru-RU" dirty="0" smtClean="0"/>
              <a:t>5. Тверское княжество отказалось_______________________</a:t>
            </a:r>
          </a:p>
          <a:p>
            <a:pPr marL="45720" indent="0">
              <a:buNone/>
            </a:pPr>
            <a:r>
              <a:rPr lang="ru-RU" dirty="0" smtClean="0"/>
              <a:t>6. </a:t>
            </a:r>
            <a:r>
              <a:rPr lang="ru-RU" dirty="0" err="1" smtClean="0"/>
              <a:t>Разбиты</a:t>
            </a:r>
            <a:r>
              <a:rPr lang="ru-RU" dirty="0" err="1" smtClean="0"/>
              <a:t>___________________войска</a:t>
            </a:r>
            <a:endParaRPr lang="ru-RU" dirty="0" smtClean="0"/>
          </a:p>
          <a:p>
            <a:pPr marL="45720" indent="0">
              <a:buNone/>
            </a:pPr>
            <a:r>
              <a:rPr lang="ru-RU" dirty="0" smtClean="0"/>
              <a:t>7. Михаил Тверской вызван в Орду и приговорен к смерти (почему?)</a:t>
            </a:r>
          </a:p>
          <a:p>
            <a:pPr marL="45720" indent="0">
              <a:buNone/>
            </a:pPr>
            <a:r>
              <a:rPr lang="ru-RU" dirty="0" smtClean="0"/>
              <a:t>8.Юрий Данилович убит сыном________________________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Действия Московского княжества: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209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80999" y="1719070"/>
            <a:ext cx="4695057" cy="4662257"/>
          </a:xfrm>
        </p:spPr>
        <p:txBody>
          <a:bodyPr>
            <a:normAutofit fontScale="92500" lnSpcReduction="10000"/>
          </a:bodyPr>
          <a:lstStyle/>
          <a:p>
            <a:pPr marL="45720" indent="0" algn="ctr">
              <a:buNone/>
            </a:pPr>
            <a:r>
              <a:rPr lang="ru-RU" dirty="0" smtClean="0"/>
              <a:t>(</a:t>
            </a:r>
            <a:r>
              <a:rPr lang="ru-RU" dirty="0" err="1" smtClean="0"/>
              <a:t>Калита</a:t>
            </a:r>
            <a:r>
              <a:rPr lang="ru-RU" dirty="0" smtClean="0"/>
              <a:t>-кошель с деньгами, прикрепляемый к поясу)</a:t>
            </a:r>
          </a:p>
          <a:p>
            <a:pPr marL="45720" indent="0">
              <a:buNone/>
            </a:pPr>
            <a:endParaRPr lang="ru-RU" dirty="0"/>
          </a:p>
          <a:p>
            <a:r>
              <a:rPr lang="ru-RU" dirty="0" smtClean="0"/>
              <a:t>Для достижения своих целей стремился использовать Золотую Орду</a:t>
            </a:r>
          </a:p>
          <a:p>
            <a:r>
              <a:rPr lang="ru-RU" dirty="0" smtClean="0"/>
              <a:t>Получил право на сбор дани на всех русских землях</a:t>
            </a:r>
          </a:p>
          <a:p>
            <a:r>
              <a:rPr lang="ru-RU" dirty="0" smtClean="0"/>
              <a:t>Установил деловые отношения с Ордой(в следствии отсутствие разорительных походов на Русь)</a:t>
            </a:r>
          </a:p>
          <a:p>
            <a:r>
              <a:rPr lang="ru-RU" dirty="0" smtClean="0"/>
              <a:t>Московское княжество-самое сильное на Руси</a:t>
            </a:r>
          </a:p>
          <a:p>
            <a:r>
              <a:rPr lang="ru-RU" dirty="0" smtClean="0"/>
              <a:t>Нарушал договор и покупал земли в других княжествах, отдавая их своим людям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Иван </a:t>
            </a:r>
            <a:r>
              <a:rPr lang="ru-RU" dirty="0" err="1" smtClean="0"/>
              <a:t>Калита</a:t>
            </a:r>
            <a:r>
              <a:rPr lang="ru-RU" dirty="0" smtClean="0"/>
              <a:t> (1325-1340)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661737"/>
            <a:ext cx="3916288" cy="499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86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Установление благоприятных отношений с ордынскими ханами</a:t>
            </a:r>
          </a:p>
          <a:p>
            <a:r>
              <a:rPr lang="ru-RU" dirty="0" smtClean="0"/>
              <a:t>Увеличивали свои владения и богатствами всевозможными способами</a:t>
            </a:r>
          </a:p>
          <a:p>
            <a:r>
              <a:rPr lang="ru-RU" dirty="0" smtClean="0"/>
              <a:t>Москва-церковный центр. Поддержка церкви</a:t>
            </a:r>
          </a:p>
          <a:p>
            <a:r>
              <a:rPr lang="ru-RU" dirty="0" smtClean="0"/>
              <a:t>Иван </a:t>
            </a:r>
            <a:r>
              <a:rPr lang="ru-RU" dirty="0" err="1" smtClean="0"/>
              <a:t>Калита</a:t>
            </a:r>
            <a:r>
              <a:rPr lang="ru-RU" dirty="0" smtClean="0"/>
              <a:t> провозгласил себя князем: московским и всея Руси</a:t>
            </a:r>
          </a:p>
          <a:p>
            <a:r>
              <a:rPr lang="ru-RU" dirty="0" smtClean="0"/>
              <a:t>Московское княжество избежало дробления (</a:t>
            </a:r>
            <a:r>
              <a:rPr lang="ru-RU" dirty="0" smtClean="0"/>
              <a:t>почему?        </a:t>
            </a:r>
            <a:r>
              <a:rPr lang="ru-RU" dirty="0" err="1" smtClean="0"/>
              <a:t>Стр</a:t>
            </a:r>
            <a:r>
              <a:rPr lang="ru-RU" dirty="0" smtClean="0"/>
              <a:t> 155)</a:t>
            </a:r>
            <a:endParaRPr lang="ru-RU" dirty="0" smtClean="0"/>
          </a:p>
          <a:p>
            <a:r>
              <a:rPr lang="ru-RU" dirty="0" smtClean="0"/>
              <a:t>Неосмотрительность ордынских ханов ( что именно</a:t>
            </a:r>
            <a:r>
              <a:rPr lang="ru-RU" dirty="0" smtClean="0"/>
              <a:t>?         </a:t>
            </a:r>
            <a:r>
              <a:rPr lang="ru-RU" dirty="0" err="1" smtClean="0"/>
              <a:t>Стр</a:t>
            </a:r>
            <a:r>
              <a:rPr lang="ru-RU" dirty="0" smtClean="0"/>
              <a:t> 155)</a:t>
            </a: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Причины возвышения Москвы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762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02920" indent="-457200">
              <a:buFont typeface="+mj-lt"/>
              <a:buAutoNum type="arabicPeriod"/>
            </a:pPr>
            <a:r>
              <a:rPr lang="en-US" dirty="0" smtClean="0"/>
              <a:t>§ 17 </a:t>
            </a:r>
            <a:r>
              <a:rPr lang="ru-RU" dirty="0" smtClean="0"/>
              <a:t>ЧИТАТЬ</a:t>
            </a:r>
          </a:p>
          <a:p>
            <a:pPr marL="502920" indent="-457200">
              <a:buFont typeface="+mj-lt"/>
              <a:buAutoNum type="arabicPeriod"/>
            </a:pPr>
            <a:r>
              <a:rPr lang="ru-RU" dirty="0" smtClean="0"/>
              <a:t>ПОВТОРИТЬ НОВЫЕ СЛОВА(§9-§16 ВКЛЮЧИТЕЛЬНО)</a:t>
            </a:r>
          </a:p>
          <a:p>
            <a:pPr marL="502920" indent="-457200">
              <a:buFont typeface="+mj-lt"/>
              <a:buAutoNum type="arabicPeriod"/>
            </a:pPr>
            <a:r>
              <a:rPr lang="ru-RU" dirty="0" smtClean="0"/>
              <a:t>ПОДГОТОВКА К САМОСТОЯТЕЛЬНОЙ РАБОТЕ (§16,17)</a:t>
            </a:r>
          </a:p>
          <a:p>
            <a:pPr marL="502920" indent="-457200">
              <a:buFont typeface="+mj-lt"/>
              <a:buAutoNum type="arabicPeriod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86099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80999" y="2348879"/>
            <a:ext cx="8407893" cy="3777599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6000" dirty="0" smtClean="0"/>
              <a:t>СПАСИБО ЗА ВНИМАНИЕ!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808399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Завоевание Батыя привело к сильному упадку хозяйства, ремесла и торговли.</a:t>
            </a:r>
          </a:p>
          <a:p>
            <a:r>
              <a:rPr lang="ru-RU" dirty="0" smtClean="0"/>
              <a:t>Однако с 13 века начинается восстановление хозяйства.</a:t>
            </a:r>
          </a:p>
          <a:p>
            <a:r>
              <a:rPr lang="ru-RU" dirty="0" smtClean="0"/>
              <a:t>Возрождены: Владимир, Торжок, Суздаль, Москва</a:t>
            </a:r>
          </a:p>
          <a:p>
            <a:r>
              <a:rPr lang="ru-RU" dirty="0" smtClean="0"/>
              <a:t>Вокруг городов складываются местные рынки (Город-центр ремесла и торговли)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Причины объединения русских земель: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307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8132739"/>
              </p:ext>
            </p:extLst>
          </p:nvPr>
        </p:nvGraphicFramePr>
        <p:xfrm>
          <a:off x="24069" y="-22853"/>
          <a:ext cx="8950664" cy="6895713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4475332"/>
                <a:gridCol w="4475332"/>
              </a:tblGrid>
              <a:tr h="576065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Термин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Определение</a:t>
                      </a:r>
                      <a:endParaRPr lang="ru-RU" sz="3600" dirty="0"/>
                    </a:p>
                  </a:txBody>
                  <a:tcPr/>
                </a:tc>
              </a:tr>
              <a:tr h="1507636">
                <a:tc>
                  <a:txBody>
                    <a:bodyPr/>
                    <a:lstStyle/>
                    <a:p>
                      <a:r>
                        <a:rPr lang="ru-RU" sz="3600" u="sng" dirty="0" smtClean="0"/>
                        <a:t>Баскак</a:t>
                      </a:r>
                      <a:endParaRPr lang="ru-RU" sz="3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Глава новгородской</a:t>
                      </a:r>
                      <a:r>
                        <a:rPr lang="ru-RU" sz="2400" baseline="0" dirty="0" smtClean="0"/>
                        <a:t> церкви</a:t>
                      </a:r>
                      <a:endParaRPr lang="ru-RU" sz="2400" dirty="0"/>
                    </a:p>
                  </a:txBody>
                  <a:tcPr/>
                </a:tc>
              </a:tr>
              <a:tr h="1872208">
                <a:tc>
                  <a:txBody>
                    <a:bodyPr/>
                    <a:lstStyle/>
                    <a:p>
                      <a:r>
                        <a:rPr lang="ru-RU" sz="3600" u="sng" dirty="0" smtClean="0"/>
                        <a:t>Ярлык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Представитель хана</a:t>
                      </a:r>
                      <a:r>
                        <a:rPr lang="ru-RU" sz="2400" baseline="0" dirty="0" smtClean="0"/>
                        <a:t> на Руси</a:t>
                      </a:r>
                      <a:endParaRPr lang="ru-RU" sz="2400" dirty="0"/>
                    </a:p>
                  </a:txBody>
                  <a:tcPr/>
                </a:tc>
              </a:tr>
              <a:tr h="1656184">
                <a:tc>
                  <a:txBody>
                    <a:bodyPr/>
                    <a:lstStyle/>
                    <a:p>
                      <a:r>
                        <a:rPr lang="ru-RU" sz="3600" u="sng" dirty="0" smtClean="0"/>
                        <a:t>Рать</a:t>
                      </a:r>
                      <a:endParaRPr lang="ru-RU" sz="3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Войско, вооруженные люди</a:t>
                      </a:r>
                      <a:endParaRPr lang="ru-RU" sz="2400" dirty="0"/>
                    </a:p>
                  </a:txBody>
                  <a:tcPr/>
                </a:tc>
              </a:tr>
              <a:tr h="1219605">
                <a:tc>
                  <a:txBody>
                    <a:bodyPr/>
                    <a:lstStyle/>
                    <a:p>
                      <a:r>
                        <a:rPr lang="ru-RU" sz="3600" u="sng" dirty="0" smtClean="0"/>
                        <a:t>Владыка</a:t>
                      </a:r>
                      <a:endParaRPr lang="ru-RU" sz="3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Ханская грамота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3845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>В связи с развитием ремесла, земледелия и торговли появлялось все больше людей заинтересованных в ликвидации раздробленности (почему?)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928992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042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897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726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600" dirty="0" smtClean="0"/>
              <a:t>1. Существование различных денег, мер веса и длины затрудняло торговлю и хозяйственные связи между княжествами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77072"/>
            <a:ext cx="3674104" cy="27662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0"/>
            <a:ext cx="4176464" cy="16028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655" y="4325686"/>
            <a:ext cx="4638426" cy="231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26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 algn="ctr">
              <a:buNone/>
            </a:pPr>
            <a:r>
              <a:rPr lang="ru-RU" sz="3600" dirty="0" smtClean="0"/>
              <a:t>2.Крупным землевладельцам было тесно в мелких княжествах, но боярам запрещалось приобретать землю в другом княжестве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1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12" y="-1"/>
            <a:ext cx="9128974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450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556792"/>
            <a:ext cx="7863409" cy="2320557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dirty="0" smtClean="0"/>
              <a:t>3. Сохранение общего языка, культуры, исторической памяти о единстве и православной веры. Русская церковь поддерживала именно тех князей, кто проводил объединительную политику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802290"/>
            <a:ext cx="4061048" cy="290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43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234</TotalTime>
  <Words>423</Words>
  <Application>Microsoft Office PowerPoint</Application>
  <PresentationFormat>Экран (4:3)</PresentationFormat>
  <Paragraphs>73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Сетка</vt:lpstr>
      <vt:lpstr>Предпосылки объединения русских земель. Усиление Московского княжества</vt:lpstr>
      <vt:lpstr>Причины объединения русских земель:</vt:lpstr>
      <vt:lpstr>Презентация PowerPoint</vt:lpstr>
      <vt:lpstr>В связи с развитием ремесла, земледелия и торговли появлялось все больше людей заинтересованных в ликвидации раздробленности (почему?)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Политическая система Руси</vt:lpstr>
      <vt:lpstr>Борьба Москвы и Твери</vt:lpstr>
      <vt:lpstr>Действия Московского княжества:</vt:lpstr>
      <vt:lpstr>Иван Калита (1325-1340)</vt:lpstr>
      <vt:lpstr>Причины возвышения Москвы</vt:lpstr>
      <vt:lpstr>ДОМАШНЕЕ ЗАДАНИЕ: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Предпосылки объединения русских земель. Усиление Московского княжества</dc:title>
  <dc:creator>пользователь</dc:creator>
  <cp:lastModifiedBy>пользователь</cp:lastModifiedBy>
  <cp:revision>19</cp:revision>
  <dcterms:created xsi:type="dcterms:W3CDTF">2015-03-31T08:25:54Z</dcterms:created>
  <dcterms:modified xsi:type="dcterms:W3CDTF">2015-04-02T11:50:10Z</dcterms:modified>
</cp:coreProperties>
</file>