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1.jpeg" ContentType="image/jpeg"/>
  <Override PartName="/ppt/media/image4.jpeg" ContentType="image/jpeg"/>
  <Override PartName="/ppt/media/image8.jpeg" ContentType="image/jpeg"/>
  <Override PartName="/ppt/media/image12.jpeg" ContentType="image/jpeg"/>
  <Override PartName="/ppt/media/image5.jpeg" ContentType="image/jpeg"/>
  <Override PartName="/ppt/media/image9.jpeg" ContentType="image/jpeg"/>
  <Override PartName="/ppt/media/image6.jpeg" ContentType="image/jpeg"/>
  <Override PartName="/ppt/media/image10.jpeg" ContentType="image/jpeg"/>
  <Override PartName="/ppt/media/image3.jpeg" ContentType="image/jpeg"/>
  <Override PartName="/ppt/media/image1.png" ContentType="image/png"/>
  <Override PartName="/ppt/media/image2.gif" ContentType="image/gif"/>
  <Override PartName="/ppt/media/image7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1343880" y="671760"/>
            <a:ext cx="7725600" cy="1440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Franklin Gothic Book"/>
              </a:rPr>
              <a:t>Литературное чтение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Franklin Gothic Book"/>
              </a:rPr>
              <a:t>Тема урока-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200">
                <a:solidFill>
                  <a:srgbClr val="0000ff"/>
                </a:solidFill>
                <a:latin typeface="Franklin Gothic Book"/>
              </a:rPr>
              <a:t>И.Токмакова «Мы играли в хохотушки»,Я.Тайц «Волк», Г.Кружков «РРРЫ!»</a:t>
            </a:r>
            <a:endParaRPr/>
          </a:p>
        </p:txBody>
      </p:sp>
      <p:pic>
        <p:nvPicPr>
          <p:cNvPr descr="" id="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6840" y="3384000"/>
            <a:ext cx="3809160" cy="3755880"/>
          </a:xfrm>
          <a:prstGeom prst="rect">
            <a:avLst/>
          </a:prstGeom>
        </p:spPr>
      </p:pic>
      <p:pic>
        <p:nvPicPr>
          <p:cNvPr descr="" id="3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88000" y="3384000"/>
            <a:ext cx="3808440" cy="367164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931760" y="671760"/>
            <a:ext cx="6885720" cy="7023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70c0"/>
                </a:solidFill>
                <a:latin typeface="Franklin Gothic Book"/>
              </a:rPr>
              <a:t>Ирина Петровна Токмакова</a:t>
            </a:r>
            <a:endParaRPr/>
          </a:p>
        </p:txBody>
      </p:sp>
      <p:sp>
        <p:nvSpPr>
          <p:cNvPr id="38" name="CustomShape 2"/>
          <p:cNvSpPr/>
          <p:nvPr/>
        </p:nvSpPr>
        <p:spPr>
          <a:xfrm>
            <a:off x="4955760" y="1931760"/>
            <a:ext cx="5121720" cy="3321720"/>
          </a:xfrm>
          <a:prstGeom prst="rect">
            <a:avLst/>
          </a:prstGeom>
        </p:spPr>
        <p:txBody>
          <a:bodyPr bIns="45000" lIns="90000" rIns="72000" tIns="45000"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400">
                <a:solidFill>
                  <a:srgbClr val="000000"/>
                </a:solidFill>
                <a:latin typeface="Franklin Gothic Book"/>
              </a:rPr>
              <a:t>Родилась в Москве в 1929 г.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400">
                <a:solidFill>
                  <a:srgbClr val="000000"/>
                </a:solidFill>
                <a:latin typeface="Franklin Gothic Book"/>
              </a:rPr>
              <a:t>Прозаик.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400">
                <a:solidFill>
                  <a:srgbClr val="000000"/>
                </a:solidFill>
                <a:latin typeface="Franklin Gothic Book"/>
              </a:rPr>
              <a:t>Детский поэт.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ru-RU" sz="2400">
                <a:solidFill>
                  <a:srgbClr val="000000"/>
                </a:solidFill>
                <a:latin typeface="Franklin Gothic Book"/>
              </a:rPr>
              <a:t>Переводчик.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1584000"/>
            <a:ext cx="4175640" cy="53276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>
                  <p:par>
                    <p:cTn fill="freeze" id="5">
                      <p:stCondLst>
                        <p:cond delay="indefinite"/>
                      </p:stCondLst>
                      <p:childTnLst>
                        <p:par>
                          <p:cTn fill="freeze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0">
                      <p:stCondLst>
                        <p:cond delay="indefinite"/>
                      </p:stCondLst>
                      <p:childTnLst>
                        <p:par>
                          <p:cTn fill="freeze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37960" y="671760"/>
            <a:ext cx="9681120" cy="2919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 sz="2800">
                <a:latin typeface="Franklin Gothic Book"/>
              </a:rPr>
              <a:t>                        </a:t>
            </a:r>
            <a:r>
              <a:rPr b="1" i="1" lang="ru-RU" sz="2800">
                <a:latin typeface="Franklin Gothic Book"/>
              </a:rPr>
              <a:t>Словарная работа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latin typeface="Franklin Gothic Book"/>
              </a:rPr>
              <a:t>         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latin typeface="Franklin Gothic Book"/>
              </a:rPr>
              <a:t>Хохот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у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шки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      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перехох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о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чет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     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ч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е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стно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 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(честь)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Свин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у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шки  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     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пересме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ё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т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       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неизв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е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стно</a:t>
            </a:r>
            <a:r>
              <a:rPr b="1" i="1" lang="ru-RU" sz="2800">
                <a:solidFill>
                  <a:srgbClr val="ff0000"/>
                </a:solidFill>
                <a:latin typeface="Franklin Gothic Book"/>
              </a:rPr>
              <a:t> </a:t>
            </a:r>
            <a:r>
              <a:rPr b="1" i="1" lang="ru-RU" sz="2800">
                <a:solidFill>
                  <a:srgbClr val="000000"/>
                </a:solidFill>
                <a:latin typeface="Franklin Gothic Book"/>
              </a:rPr>
              <a:t>(весть)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4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52200" y="3181680"/>
            <a:ext cx="8331840" cy="437616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324800" y="2855880"/>
            <a:ext cx="7828200" cy="2784240"/>
          </a:xfrm>
          <a:prstGeom prst="rect">
            <a:avLst/>
          </a:prstGeom>
        </p:spPr>
      </p:sp>
      <p:sp>
        <p:nvSpPr>
          <p:cNvPr id="43" name="CustomShape 2"/>
          <p:cNvSpPr/>
          <p:nvPr/>
        </p:nvSpPr>
        <p:spPr>
          <a:xfrm>
            <a:off x="634680" y="555480"/>
            <a:ext cx="8252640" cy="1347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 sz="3600">
                <a:solidFill>
                  <a:srgbClr val="0084d1"/>
                </a:solidFill>
                <a:latin typeface="Franklin Gothic Book"/>
              </a:rPr>
              <a:t>Тайц Яков Моисеевич</a:t>
            </a:r>
            <a:endParaRPr/>
          </a:p>
        </p:txBody>
      </p:sp>
      <p:pic>
        <p:nvPicPr>
          <p:cNvPr descr="" id="4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3440" y="1507680"/>
            <a:ext cx="3966480" cy="5315760"/>
          </a:xfrm>
          <a:prstGeom prst="rect">
            <a:avLst/>
          </a:prstGeom>
        </p:spPr>
      </p:pic>
      <p:sp>
        <p:nvSpPr>
          <p:cNvPr id="45" name="CustomShape 3"/>
          <p:cNvSpPr/>
          <p:nvPr/>
        </p:nvSpPr>
        <p:spPr>
          <a:xfrm>
            <a:off x="5158800" y="1983960"/>
            <a:ext cx="4601520" cy="4566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000"/>
              <a:t>1.Дата рождения: 30 марта 1905</a:t>
            </a:r>
            <a:endParaRPr/>
          </a:p>
          <a:p>
            <a:r>
              <a:rPr b="1" lang="ru-RU" sz="2000"/>
              <a:t> </a:t>
            </a:r>
            <a:r>
              <a:rPr b="1" lang="ru-RU" sz="2000"/>
              <a:t>Место рождения: Сморгонь.</a:t>
            </a:r>
            <a:endParaRPr/>
          </a:p>
          <a:p>
            <a:r>
              <a:rPr b="1" lang="ru-RU" sz="2000"/>
              <a:t>2. Прозаик</a:t>
            </a:r>
            <a:endParaRPr/>
          </a:p>
          <a:p>
            <a:r>
              <a:rPr b="1" lang="ru-RU" sz="2000"/>
              <a:t>3. переводчик</a:t>
            </a:r>
            <a:endParaRPr/>
          </a:p>
          <a:p>
            <a:r>
              <a:rPr b="1" lang="ru-RU" sz="2000"/>
              <a:t>4 художник-иллюстратор.</a:t>
            </a:r>
            <a:endParaRPr/>
          </a:p>
          <a:p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3254040" y="570240"/>
            <a:ext cx="3590640" cy="533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/>
              <a:t>Словарная работа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1087560" y="1666440"/>
            <a:ext cx="8037720" cy="600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/>
              <a:t>Зооп</a:t>
            </a:r>
            <a:r>
              <a:rPr lang="ru-RU" sz="2400">
                <a:solidFill>
                  <a:srgbClr val="ff0000"/>
                </a:solidFill>
              </a:rPr>
              <a:t>а</a:t>
            </a:r>
            <a:r>
              <a:rPr lang="ru-RU" sz="2400">
                <a:solidFill>
                  <a:srgbClr val="000000"/>
                </a:solidFill>
              </a:rPr>
              <a:t>рк</a:t>
            </a:r>
            <a:r>
              <a:rPr lang="ru-RU" sz="2400">
                <a:solidFill>
                  <a:srgbClr val="ff0000"/>
                </a:solidFill>
              </a:rPr>
              <a:t>        </a:t>
            </a:r>
            <a:r>
              <a:rPr lang="ru-RU" sz="2400">
                <a:solidFill>
                  <a:srgbClr val="000000"/>
                </a:solidFill>
              </a:rPr>
              <a:t>с</a:t>
            </a:r>
            <a:r>
              <a:rPr lang="ru-RU" sz="2400">
                <a:solidFill>
                  <a:srgbClr val="00ae00"/>
                </a:solidFill>
              </a:rPr>
              <a:t>ъ</a:t>
            </a:r>
            <a:r>
              <a:rPr lang="ru-RU" sz="2400">
                <a:solidFill>
                  <a:srgbClr val="000000"/>
                </a:solidFill>
              </a:rPr>
              <a:t>ел  </a:t>
            </a:r>
            <a:r>
              <a:rPr lang="ru-RU" sz="2400">
                <a:solidFill>
                  <a:srgbClr val="00ae00"/>
                </a:solidFill>
              </a:rPr>
              <a:t>    </a:t>
            </a:r>
            <a:r>
              <a:rPr lang="ru-RU" sz="2400">
                <a:solidFill>
                  <a:srgbClr val="000000"/>
                </a:solidFill>
              </a:rPr>
              <a:t>ст</a:t>
            </a:r>
            <a:r>
              <a:rPr lang="ru-RU" sz="2400">
                <a:solidFill>
                  <a:srgbClr val="ff0000"/>
                </a:solidFill>
              </a:rPr>
              <a:t>ы</a:t>
            </a:r>
            <a:r>
              <a:rPr lang="ru-RU" sz="2400">
                <a:solidFill>
                  <a:srgbClr val="000000"/>
                </a:solidFill>
              </a:rPr>
              <a:t>дно </a:t>
            </a:r>
            <a:r>
              <a:rPr lang="ru-RU" sz="2400">
                <a:solidFill>
                  <a:srgbClr val="ff0000"/>
                </a:solidFill>
              </a:rPr>
              <a:t>        </a:t>
            </a:r>
            <a:r>
              <a:rPr lang="ru-RU" sz="2800">
                <a:solidFill>
                  <a:srgbClr val="ff0000"/>
                </a:solidFill>
              </a:rPr>
              <a:t>       </a:t>
            </a:r>
            <a:endParaRPr/>
          </a:p>
        </p:txBody>
      </p:sp>
      <p:pic>
        <p:nvPicPr>
          <p:cNvPr descr="" id="4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5920" y="2916000"/>
            <a:ext cx="4442760" cy="2479320"/>
          </a:xfrm>
          <a:prstGeom prst="rect">
            <a:avLst/>
          </a:prstGeom>
        </p:spPr>
      </p:pic>
      <p:pic>
        <p:nvPicPr>
          <p:cNvPr descr="" id="4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79600" y="4523760"/>
            <a:ext cx="4522320" cy="2617200"/>
          </a:xfrm>
          <a:prstGeom prst="rect">
            <a:avLst/>
          </a:prstGeom>
        </p:spPr>
      </p:pic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952200" y="569520"/>
            <a:ext cx="7855560" cy="618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99ff"/>
                </a:solidFill>
              </a:rPr>
              <a:t>      </a:t>
            </a:r>
            <a:r>
              <a:rPr lang="ru-RU" sz="2800">
                <a:solidFill>
                  <a:srgbClr val="0099ff"/>
                </a:solidFill>
              </a:rPr>
              <a:t>Кружков Григорий Михайлович</a:t>
            </a:r>
            <a:endParaRPr/>
          </a:p>
        </p:txBody>
      </p:sp>
      <p:sp>
        <p:nvSpPr>
          <p:cNvPr id="51" name="CustomShape 2"/>
          <p:cNvSpPr/>
          <p:nvPr/>
        </p:nvSpPr>
        <p:spPr>
          <a:xfrm>
            <a:off x="6905160" y="1825200"/>
            <a:ext cx="1506240" cy="4919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000"/>
              <a:t>Дата рождения 14 сентября 1945)</a:t>
            </a:r>
            <a:endParaRPr/>
          </a:p>
          <a:p>
            <a:r>
              <a:rPr b="1" lang="ru-RU" sz="2000"/>
              <a:t>место рождения: Москва </a:t>
            </a:r>
            <a:endParaRPr/>
          </a:p>
          <a:p>
            <a:r>
              <a:rPr b="1" lang="ru-RU" sz="2000"/>
              <a:t>1.русский поэт </a:t>
            </a:r>
            <a:endParaRPr/>
          </a:p>
          <a:p>
            <a:r>
              <a:rPr b="1" lang="ru-RU" sz="2000"/>
              <a:t>2.эссеист</a:t>
            </a:r>
            <a:endParaRPr/>
          </a:p>
          <a:p>
            <a:r>
              <a:rPr b="1" lang="ru-RU" sz="2000"/>
              <a:t>3.переводчик поэзии. </a:t>
            </a:r>
            <a:endParaRPr/>
          </a:p>
        </p:txBody>
      </p:sp>
      <p:pic>
        <p:nvPicPr>
          <p:cNvPr descr="" id="5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4920" y="1661760"/>
            <a:ext cx="4163760" cy="5241240"/>
          </a:xfrm>
          <a:prstGeom prst="rect">
            <a:avLst/>
          </a:prstGeom>
        </p:spPr>
      </p:pic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3174480" y="496440"/>
            <a:ext cx="3590640" cy="533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/>
              <a:t>Словарная работа</a:t>
            </a:r>
            <a:endParaRPr/>
          </a:p>
        </p:txBody>
      </p:sp>
      <p:sp>
        <p:nvSpPr>
          <p:cNvPr id="54" name="CustomShape 2"/>
          <p:cNvSpPr/>
          <p:nvPr/>
        </p:nvSpPr>
        <p:spPr>
          <a:xfrm>
            <a:off x="1428480" y="1746000"/>
            <a:ext cx="5077800" cy="533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/>
              <a:t>какад</a:t>
            </a:r>
            <a:r>
              <a:rPr lang="ru-RU" sz="2800">
                <a:solidFill>
                  <a:srgbClr val="ff0000"/>
                </a:solidFill>
              </a:rPr>
              <a:t>у                           </a:t>
            </a:r>
            <a:r>
              <a:rPr lang="ru-RU" sz="2800">
                <a:solidFill>
                  <a:srgbClr val="000000"/>
                </a:solidFill>
              </a:rPr>
              <a:t>лев</a:t>
            </a:r>
            <a:endParaRPr/>
          </a:p>
        </p:txBody>
      </p:sp>
      <p:pic>
        <p:nvPicPr>
          <p:cNvPr descr="" id="5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7160" y="2523960"/>
            <a:ext cx="4197600" cy="3030120"/>
          </a:xfrm>
          <a:prstGeom prst="rect">
            <a:avLst/>
          </a:prstGeom>
        </p:spPr>
      </p:pic>
      <p:pic>
        <p:nvPicPr>
          <p:cNvPr descr="" id="5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41280" y="3730320"/>
            <a:ext cx="5008320" cy="296676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8960"/>
            <a:ext cx="10077120" cy="75578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