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1" r:id="rId3"/>
    <p:sldId id="260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82" r:id="rId14"/>
    <p:sldId id="280" r:id="rId15"/>
    <p:sldId id="283" r:id="rId16"/>
    <p:sldId id="277" r:id="rId17"/>
    <p:sldId id="289" r:id="rId18"/>
    <p:sldId id="279" r:id="rId19"/>
    <p:sldId id="284" r:id="rId20"/>
    <p:sldId id="285" r:id="rId21"/>
    <p:sldId id="290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B906C-5381-418A-A641-F992B2078378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6EBA0-F4E0-4012-9C81-2E0924BFC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Выделить электронным фломастером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8B1D14-BCA8-41F1-8D2A-97AA67731457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Выделить электронным фломастером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8B1D14-BCA8-41F1-8D2A-97AA67731457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E247-108F-4197-ADC5-E9F4D07723E2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38B-33DC-4B95-9CDA-CC7CC6D4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2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E247-108F-4197-ADC5-E9F4D07723E2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38B-33DC-4B95-9CDA-CC7CC6D4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5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E247-108F-4197-ADC5-E9F4D07723E2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38B-33DC-4B95-9CDA-CC7CC6D4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2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0F1F-A2CC-4594-92BB-89C4E0903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8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E247-108F-4197-ADC5-E9F4D07723E2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38B-33DC-4B95-9CDA-CC7CC6D4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1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E247-108F-4197-ADC5-E9F4D07723E2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38B-33DC-4B95-9CDA-CC7CC6D4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E247-108F-4197-ADC5-E9F4D07723E2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38B-33DC-4B95-9CDA-CC7CC6D4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E247-108F-4197-ADC5-E9F4D07723E2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38B-33DC-4B95-9CDA-CC7CC6D4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3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E247-108F-4197-ADC5-E9F4D07723E2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38B-33DC-4B95-9CDA-CC7CC6D4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1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E247-108F-4197-ADC5-E9F4D07723E2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38B-33DC-4B95-9CDA-CC7CC6D4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3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E247-108F-4197-ADC5-E9F4D07723E2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38B-33DC-4B95-9CDA-CC7CC6D4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0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E247-108F-4197-ADC5-E9F4D07723E2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38B-33DC-4B95-9CDA-CC7CC6D4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3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E247-108F-4197-ADC5-E9F4D07723E2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5F38B-33DC-4B95-9CDA-CC7CC6D4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7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8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В строчках этого большого буквенного квадрата вы должны найти  фамилию писателя. 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Кто он?</a:t>
            </a:r>
          </a:p>
        </p:txBody>
      </p:sp>
      <p:graphicFrame>
        <p:nvGraphicFramePr>
          <p:cNvPr id="47194" name="Group 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431027"/>
              </p:ext>
            </p:extLst>
          </p:nvPr>
        </p:nvGraphicFramePr>
        <p:xfrm>
          <a:off x="2555875" y="2060575"/>
          <a:ext cx="4619625" cy="4145184"/>
        </p:xfrm>
        <a:graphic>
          <a:graphicData uri="http://schemas.openxmlformats.org/drawingml/2006/table">
            <a:tbl>
              <a:tblPr/>
              <a:tblGrid>
                <a:gridCol w="577850"/>
                <a:gridCol w="577850"/>
                <a:gridCol w="576263"/>
                <a:gridCol w="577850"/>
                <a:gridCol w="577850"/>
                <a:gridCol w="577850"/>
                <a:gridCol w="576262"/>
                <a:gridCol w="577850"/>
              </a:tblGrid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Н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4182" name="Picture 92" descr="Гал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200818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3" name="Picture 93" descr="Чебурашк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08050"/>
            <a:ext cx="20415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4" name="Picture 94" descr="Матроскин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224472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5" name="Picture 95" descr="лев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573463"/>
            <a:ext cx="1857375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86" name="TextBox 12"/>
          <p:cNvSpPr txBox="1">
            <a:spLocks noChangeArrowheads="1"/>
          </p:cNvSpPr>
          <p:nvPr/>
        </p:nvSpPr>
        <p:spPr bwMode="auto">
          <a:xfrm>
            <a:off x="2857500" y="1571625"/>
            <a:ext cx="3500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ВЫДЕЛИ  КАРАНАШОМ </a:t>
            </a:r>
          </a:p>
        </p:txBody>
      </p:sp>
    </p:spTree>
    <p:extLst>
      <p:ext uri="{BB962C8B-B14F-4D97-AF65-F5344CB8AC3E}">
        <p14:creationId xmlns:p14="http://schemas.microsoft.com/office/powerpoint/2010/main" val="36380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RISUNKI!\skvoreshnya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36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16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RISUNKI!\skvoreshnya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34400" cy="638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28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RISUNKI!\skvoreshnya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534400" cy="638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5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060" y="206084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1026" name="Picture 2" descr="http://img1.labirint.ru/books/561947/scrn_big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541">
            <a:off x="4825105" y="3073996"/>
            <a:ext cx="3205871" cy="345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ilya.gorod.tomsk.ru/uploads/2657/1229920114/uspenskijed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5464">
            <a:off x="5431488" y="372492"/>
            <a:ext cx="3050842" cy="2735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2316388"/>
            <a:ext cx="5055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FontTx/>
              <a:buNone/>
            </a:pP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ru-RU" sz="6000" b="1" dirty="0" err="1" smtClean="0">
                <a:latin typeface="Comic Sans MS" pitchFamily="66" charset="0"/>
                <a:cs typeface="Arial" pitchFamily="34" charset="0"/>
              </a:rPr>
              <a:t>физминутка</a:t>
            </a:r>
            <a:r>
              <a:rPr lang="ru-RU" sz="6000" b="1" dirty="0" smtClean="0">
                <a:latin typeface="Comic Sans MS" pitchFamily="66" charset="0"/>
                <a:cs typeface="Arial" pitchFamily="34" charset="0"/>
              </a:rPr>
              <a:t> </a:t>
            </a:r>
            <a:endParaRPr lang="ru-RU" sz="6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060" y="206084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1026" name="Picture 2" descr="http://img1.labirint.ru/books/561947/scrn_big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541">
            <a:off x="4682019" y="3013629"/>
            <a:ext cx="2744267" cy="343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ilya.gorod.tomsk.ru/uploads/2657/1229920114/uspenskijed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5464">
            <a:off x="5532539" y="374021"/>
            <a:ext cx="2868210" cy="246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2316388"/>
            <a:ext cx="5055012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FontTx/>
              <a:buNone/>
            </a:pPr>
            <a:r>
              <a:rPr lang="ru-RU" sz="2400" b="1" dirty="0">
                <a:latin typeface="Comic Sans MS" pitchFamily="66" charset="0"/>
                <a:cs typeface="Arial" pitchFamily="34" charset="0"/>
              </a:rPr>
              <a:t>Задачи:</a:t>
            </a:r>
          </a:p>
          <a:p>
            <a:r>
              <a:rPr lang="ru-RU" sz="2400" dirty="0">
                <a:latin typeface="Comic Sans MS" pitchFamily="66" charset="0"/>
              </a:rPr>
              <a:t>1) Составить  характеристику на </a:t>
            </a:r>
            <a:r>
              <a:rPr lang="ru-RU" sz="2400" dirty="0" smtClean="0">
                <a:latin typeface="Comic Sans MS" pitchFamily="66" charset="0"/>
              </a:rPr>
              <a:t>мальчика.</a:t>
            </a:r>
            <a:endParaRPr lang="ru-RU" sz="2400" dirty="0">
              <a:latin typeface="Comic Sans MS" pitchFamily="66" charset="0"/>
            </a:endParaRPr>
          </a:p>
          <a:p>
            <a:r>
              <a:rPr lang="ru-RU" sz="2400" dirty="0">
                <a:latin typeface="Comic Sans MS" pitchFamily="66" charset="0"/>
              </a:rPr>
              <a:t>2) Составить   </a:t>
            </a:r>
            <a:r>
              <a:rPr lang="ru-RU" sz="2400" dirty="0" err="1">
                <a:latin typeface="Comic Sans MS" pitchFamily="66" charset="0"/>
              </a:rPr>
              <a:t>синквейн</a:t>
            </a:r>
            <a:r>
              <a:rPr lang="ru-RU" sz="2400" dirty="0">
                <a:latin typeface="Comic Sans MS" pitchFamily="66" charset="0"/>
              </a:rPr>
              <a:t> на </a:t>
            </a:r>
            <a:r>
              <a:rPr lang="ru-RU" sz="2400" dirty="0" smtClean="0">
                <a:latin typeface="Comic Sans MS" pitchFamily="66" charset="0"/>
              </a:rPr>
              <a:t>мальчика.</a:t>
            </a:r>
            <a:endParaRPr lang="ru-RU" sz="2400" dirty="0">
              <a:latin typeface="Comic Sans MS" pitchFamily="66" charset="0"/>
            </a:endParaRPr>
          </a:p>
          <a:p>
            <a:r>
              <a:rPr lang="ru-RU" sz="2400" dirty="0">
                <a:latin typeface="Comic Sans MS" pitchFamily="66" charset="0"/>
              </a:rPr>
              <a:t>3) Дать </a:t>
            </a:r>
            <a:r>
              <a:rPr lang="ru-RU" sz="2400" dirty="0" smtClean="0">
                <a:latin typeface="Comic Sans MS" pitchFamily="66" charset="0"/>
              </a:rPr>
              <a:t>советы по работе, которые можно делать как мальчикам, так </a:t>
            </a:r>
            <a:r>
              <a:rPr lang="ru-RU" sz="2400" smtClean="0">
                <a:latin typeface="Comic Sans MS" pitchFamily="66" charset="0"/>
              </a:rPr>
              <a:t>и девочкам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  <a:p>
            <a:r>
              <a:rPr lang="ru-RU" sz="2400" dirty="0">
                <a:latin typeface="Comic Sans MS" pitchFamily="66" charset="0"/>
              </a:rPr>
              <a:t>4)Объяснить мудрые </a:t>
            </a:r>
            <a:r>
              <a:rPr lang="ru-RU" sz="2400" dirty="0" smtClean="0">
                <a:latin typeface="Comic Sans MS" pitchFamily="66" charset="0"/>
              </a:rPr>
              <a:t>мысли. </a:t>
            </a:r>
            <a:endParaRPr lang="ru-RU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060" y="206084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1026" name="Picture 2" descr="http://img1.labirint.ru/books/561947/scrn_big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541">
            <a:off x="6268048" y="3598684"/>
            <a:ext cx="2666903" cy="28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ilya.gorod.tomsk.ru/uploads/2657/1229920114/uspenskijed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5464">
            <a:off x="6412313" y="1087908"/>
            <a:ext cx="2378370" cy="246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2316388"/>
            <a:ext cx="505501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FontTx/>
              <a:buNone/>
            </a:pPr>
            <a:r>
              <a:rPr lang="ru-RU" sz="2400" dirty="0" smtClean="0">
                <a:latin typeface="Comic Sans MS" pitchFamily="66" charset="0"/>
              </a:rPr>
              <a:t> </a:t>
            </a:r>
            <a:endParaRPr lang="ru-RU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843"/>
            <a:ext cx="6192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mic Sans MS" pitchFamily="66" charset="0"/>
              </a:rPr>
              <a:t>Правила работы группы:</a:t>
            </a:r>
            <a:endParaRPr lang="ru-RU" sz="2000" dirty="0">
              <a:latin typeface="Comic Sans MS" pitchFamily="66" charset="0"/>
            </a:endParaRPr>
          </a:p>
          <a:p>
            <a:r>
              <a:rPr lang="ru-RU" sz="2000" dirty="0">
                <a:latin typeface="Comic Sans MS" pitchFamily="66" charset="0"/>
              </a:rPr>
              <a:t>- при обсуждении задания говорите так, чтобы вас слышала только ваша группа</a:t>
            </a:r>
          </a:p>
          <a:p>
            <a:r>
              <a:rPr lang="ru-RU" sz="2000" dirty="0">
                <a:latin typeface="Comic Sans MS" pitchFamily="66" charset="0"/>
              </a:rPr>
              <a:t>- в процессе работы нужно дать высказаться каждому желающему</a:t>
            </a:r>
          </a:p>
          <a:p>
            <a:r>
              <a:rPr lang="ru-RU" sz="2000" dirty="0">
                <a:latin typeface="Comic Sans MS" pitchFamily="66" charset="0"/>
              </a:rPr>
              <a:t>- выполнив задание, убедитесь в том, что каждый член группы готов ответить от имени группы</a:t>
            </a:r>
          </a:p>
          <a:p>
            <a:r>
              <a:rPr lang="ru-RU" sz="2000" dirty="0">
                <a:latin typeface="Comic Sans MS" pitchFamily="66" charset="0"/>
              </a:rPr>
              <a:t>- как только завершите работу, возьмитесь за руки</a:t>
            </a:r>
          </a:p>
          <a:p>
            <a:r>
              <a:rPr lang="ru-RU" sz="2000" dirty="0">
                <a:latin typeface="Comic Sans MS" pitchFamily="66" charset="0"/>
              </a:rPr>
              <a:t>- как только прозвучит сигнал учителя об окончании работы, в классе должна быть тишина</a:t>
            </a:r>
          </a:p>
          <a:p>
            <a:r>
              <a:rPr lang="ru-RU" sz="2000" dirty="0">
                <a:latin typeface="Comic Sans MS" pitchFamily="66" charset="0"/>
              </a:rPr>
              <a:t>- будьте внимательны к ответам каждой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19197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13338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b="1" dirty="0"/>
              <a:t>Определи, мальчик какой. Подчеркни нужные слова,  впишите в вывод. Обоснуй свое мнение. </a:t>
            </a:r>
            <a:endParaRPr lang="ru-RU" sz="2800" dirty="0"/>
          </a:p>
          <a:p>
            <a:r>
              <a:rPr lang="ru-RU" sz="2800" dirty="0"/>
              <a:t>Хвастун, лентяй, весёлый, трудолюбивый, любящий маму, заботящийся о маме, умный, хитрый, злой, плаксивый</a:t>
            </a:r>
          </a:p>
        </p:txBody>
      </p:sp>
      <p:pic>
        <p:nvPicPr>
          <p:cNvPr id="1026" name="Picture 2" descr="http://img1.labirint.ru/books/561947/scrn_big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541">
            <a:off x="5594762" y="3035706"/>
            <a:ext cx="3205871" cy="34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ilya.gorod.tomsk.ru/uploads/2657/1229920114/uspenskijed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5464">
            <a:off x="6019302" y="412719"/>
            <a:ext cx="2378370" cy="246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06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13338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b="1" dirty="0"/>
              <a:t>Определи, мальчик какой. Подчеркни нужные слова,  впишите в вывод. Обоснуй свое мнение. </a:t>
            </a:r>
            <a:endParaRPr lang="ru-RU" sz="2800" dirty="0"/>
          </a:p>
          <a:p>
            <a:r>
              <a:rPr lang="ru-RU" sz="2800" dirty="0"/>
              <a:t>Хвастун, </a:t>
            </a:r>
            <a:r>
              <a:rPr lang="ru-RU" sz="2800" u="sng" dirty="0"/>
              <a:t>лентяй</a:t>
            </a:r>
            <a:r>
              <a:rPr lang="ru-RU" sz="2800" dirty="0"/>
              <a:t>, весёлый, трудолюбивый, </a:t>
            </a:r>
            <a:r>
              <a:rPr lang="ru-RU" sz="2800" u="sng" dirty="0"/>
              <a:t>любящий маму, заботящийся о маме</a:t>
            </a:r>
            <a:r>
              <a:rPr lang="ru-RU" sz="2800" dirty="0"/>
              <a:t>, умный, хитрый, злой, плаксивый</a:t>
            </a:r>
          </a:p>
        </p:txBody>
      </p:sp>
      <p:pic>
        <p:nvPicPr>
          <p:cNvPr id="1026" name="Picture 2" descr="http://img1.labirint.ru/books/561947/scrn_big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541">
            <a:off x="5594762" y="3035706"/>
            <a:ext cx="3205871" cy="34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ilya.gorod.tomsk.ru/uploads/2657/1229920114/uspenskijed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5464">
            <a:off x="6019302" y="412719"/>
            <a:ext cx="2378370" cy="246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87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1333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1026" name="Picture 2" descr="http://img1.labirint.ru/books/561947/scrn_big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541">
            <a:off x="5626674" y="2634355"/>
            <a:ext cx="3205871" cy="39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ilya.gorod.tomsk.ru/uploads/2657/1229920114/uspenskijed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5464">
            <a:off x="6019302" y="412719"/>
            <a:ext cx="2378370" cy="246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8110" y="1443841"/>
            <a:ext cx="50705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Comic Sans MS" pitchFamily="66" charset="0"/>
              </a:rPr>
              <a:t>Если был бы я девчонкой -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Я бы время не ___________!</a:t>
            </a:r>
          </a:p>
          <a:p>
            <a:r>
              <a:rPr lang="ru-RU" sz="2000" dirty="0">
                <a:latin typeface="Comic Sans MS" pitchFamily="66" charset="0"/>
              </a:rPr>
              <a:t>Я б на улице не __________,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Я б рубашки _____________,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Я бы _________ в кухне пол,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Я бы в комнате ___________,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___________ бы чашки, ложки,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Сам ____________бы картошки,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Все свои игрушки сам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Я б _____________ по местам!</a:t>
            </a:r>
          </a:p>
          <a:p>
            <a:r>
              <a:rPr lang="ru-RU" sz="2000" dirty="0">
                <a:latin typeface="Comic Sans MS" pitchFamily="66" charset="0"/>
              </a:rPr>
              <a:t>Отчего я не девчонка?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Я бы маме так __________!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Мама сразу бы сказала: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"Молодчина ты, сынок!</a:t>
            </a:r>
          </a:p>
        </p:txBody>
      </p:sp>
    </p:spTree>
    <p:extLst>
      <p:ext uri="{BB962C8B-B14F-4D97-AF65-F5344CB8AC3E}">
        <p14:creationId xmlns:p14="http://schemas.microsoft.com/office/powerpoint/2010/main" val="38497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1333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1026" name="Picture 2" descr="http://img1.labirint.ru/books/561947/scrn_big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541">
            <a:off x="5626674" y="2634355"/>
            <a:ext cx="3205871" cy="39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ilya.gorod.tomsk.ru/uploads/2657/1229920114/uspenskijed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5464">
            <a:off x="6019302" y="412719"/>
            <a:ext cx="2378370" cy="246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8110" y="1443841"/>
            <a:ext cx="59600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Comic Sans MS" pitchFamily="66" charset="0"/>
              </a:rPr>
              <a:t> </a:t>
            </a:r>
            <a:r>
              <a:rPr lang="ru-RU" sz="4400" dirty="0" smtClean="0">
                <a:latin typeface="Comic Sans MS" pitchFamily="66" charset="0"/>
              </a:rPr>
              <a:t> </a:t>
            </a:r>
            <a:r>
              <a:rPr lang="ru-RU" sz="4400" b="1" dirty="0">
                <a:latin typeface="Comic Sans MS" pitchFamily="66" charset="0"/>
              </a:rPr>
              <a:t>К</a:t>
            </a:r>
            <a:r>
              <a:rPr lang="ru-RU" sz="4400" b="1" dirty="0" smtClean="0">
                <a:latin typeface="Comic Sans MS" pitchFamily="66" charset="0"/>
              </a:rPr>
              <a:t>акие </a:t>
            </a:r>
            <a:r>
              <a:rPr lang="ru-RU" sz="4400" b="1" dirty="0">
                <a:latin typeface="Comic Sans MS" pitchFamily="66" charset="0"/>
              </a:rPr>
              <a:t>дела по дому можно делать как мальчикам, так и </a:t>
            </a:r>
            <a:r>
              <a:rPr lang="ru-RU" sz="4400" b="1" dirty="0" smtClean="0">
                <a:latin typeface="Comic Sans MS" pitchFamily="66" charset="0"/>
              </a:rPr>
              <a:t>девочкам?</a:t>
            </a:r>
            <a:endParaRPr lang="ru-RU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8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В строчках этого большого буквенного квадрата вы должны найти  фамилию писателя. 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Кто он?</a:t>
            </a:r>
          </a:p>
        </p:txBody>
      </p:sp>
      <p:graphicFrame>
        <p:nvGraphicFramePr>
          <p:cNvPr id="47194" name="Group 90"/>
          <p:cNvGraphicFramePr>
            <a:graphicFrameLocks noGrp="1"/>
          </p:cNvGraphicFramePr>
          <p:nvPr>
            <p:ph idx="1"/>
          </p:nvPr>
        </p:nvGraphicFramePr>
        <p:xfrm>
          <a:off x="2555875" y="2060575"/>
          <a:ext cx="4619625" cy="4145184"/>
        </p:xfrm>
        <a:graphic>
          <a:graphicData uri="http://schemas.openxmlformats.org/drawingml/2006/table">
            <a:tbl>
              <a:tblPr/>
              <a:tblGrid>
                <a:gridCol w="577850"/>
                <a:gridCol w="577850"/>
                <a:gridCol w="576263"/>
                <a:gridCol w="577850"/>
                <a:gridCol w="577850"/>
                <a:gridCol w="577850"/>
                <a:gridCol w="576262"/>
                <a:gridCol w="577850"/>
              </a:tblGrid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С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Н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18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4182" name="Picture 92" descr="Гал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200818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3" name="Picture 93" descr="Чебурашк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08050"/>
            <a:ext cx="20415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4" name="Picture 94" descr="Матроскин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224472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5" name="Picture 95" descr="лев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573463"/>
            <a:ext cx="1857375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86" name="TextBox 12"/>
          <p:cNvSpPr txBox="1">
            <a:spLocks noChangeArrowheads="1"/>
          </p:cNvSpPr>
          <p:nvPr/>
        </p:nvSpPr>
        <p:spPr bwMode="auto">
          <a:xfrm>
            <a:off x="2857500" y="1571625"/>
            <a:ext cx="3500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ВЫДЕЛИ  КАРАНАШОМ </a:t>
            </a:r>
          </a:p>
        </p:txBody>
      </p:sp>
    </p:spTree>
    <p:extLst>
      <p:ext uri="{BB962C8B-B14F-4D97-AF65-F5344CB8AC3E}">
        <p14:creationId xmlns:p14="http://schemas.microsoft.com/office/powerpoint/2010/main" val="22692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1333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1026" name="Picture 2" descr="http://img1.labirint.ru/books/561947/scrn_big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541">
            <a:off x="5626674" y="2634355"/>
            <a:ext cx="3205871" cy="39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ilya.gorod.tomsk.ru/uploads/2657/1229920114/uspenskijed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5464">
            <a:off x="6019302" y="412719"/>
            <a:ext cx="2378370" cy="246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8110" y="1443841"/>
            <a:ext cx="5960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 </a:t>
            </a:r>
            <a:endParaRPr lang="ru-RU" sz="4400" dirty="0"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46038"/>
              </p:ext>
            </p:extLst>
          </p:nvPr>
        </p:nvGraphicFramePr>
        <p:xfrm>
          <a:off x="268109" y="1828561"/>
          <a:ext cx="5104992" cy="3763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664"/>
                <a:gridCol w="1701664"/>
                <a:gridCol w="1701664"/>
              </a:tblGrid>
              <a:tr h="680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Больше дела –</a:t>
                      </a: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по работе.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680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Видно мастера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меньше слов.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03067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За двумя зайцами погонишься —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большого безделья.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264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Маленькое дело лучше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ни одного не поймаешь.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3525" y="2189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1333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1026" name="Picture 2" descr="http://img1.labirint.ru/books/561947/scrn_big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541">
            <a:off x="5626674" y="2634355"/>
            <a:ext cx="3205871" cy="39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ilya.gorod.tomsk.ru/uploads/2657/1229920114/uspenskijed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5464">
            <a:off x="6019302" y="412719"/>
            <a:ext cx="2378370" cy="246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8110" y="1443841"/>
            <a:ext cx="5960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 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3525" y="2189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5" y="2967335"/>
            <a:ext cx="51125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Больше дела  - меньше слов.</a:t>
            </a:r>
          </a:p>
          <a:p>
            <a:r>
              <a:rPr lang="ru-RU" sz="2800" dirty="0">
                <a:latin typeface="Comic Sans MS" pitchFamily="66" charset="0"/>
              </a:rPr>
              <a:t>Видно мастера по работе.</a:t>
            </a:r>
          </a:p>
          <a:p>
            <a:r>
              <a:rPr lang="ru-RU" sz="2800" dirty="0">
                <a:latin typeface="Comic Sans MS" pitchFamily="66" charset="0"/>
              </a:rPr>
              <a:t>Маленькое дело лучше большого безделья.</a:t>
            </a:r>
          </a:p>
        </p:txBody>
      </p:sp>
    </p:spTree>
    <p:extLst>
      <p:ext uri="{BB962C8B-B14F-4D97-AF65-F5344CB8AC3E}">
        <p14:creationId xmlns:p14="http://schemas.microsoft.com/office/powerpoint/2010/main" val="23787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1333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1026" name="Picture 2" descr="http://img1.labirint.ru/books/561947/scrn_big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541">
            <a:off x="5626674" y="2634355"/>
            <a:ext cx="3205871" cy="39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ilya.gorod.tomsk.ru/uploads/2657/1229920114/uspenskijed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5464">
            <a:off x="6019302" y="412719"/>
            <a:ext cx="2378370" cy="246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8110" y="1443841"/>
            <a:ext cx="5960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err="1" smtClean="0">
                <a:latin typeface="Comic Sans MS" pitchFamily="66" charset="0"/>
              </a:rPr>
              <a:t>синквейн</a:t>
            </a:r>
            <a:endParaRPr lang="ru-RU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1333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1026" name="Picture 2" descr="http://img1.labirint.ru/books/561947/scrn_big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541">
            <a:off x="5626674" y="2634355"/>
            <a:ext cx="3205871" cy="39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ilya.gorod.tomsk.ru/uploads/2657/1229920114/uspenskijed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5464">
            <a:off x="6019302" y="412719"/>
            <a:ext cx="2378370" cy="246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8110" y="1443841"/>
            <a:ext cx="596007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latin typeface="Comic Sans MS" pitchFamily="66" charset="0"/>
              </a:rPr>
              <a:t>Вывод:</a:t>
            </a:r>
            <a:r>
              <a:rPr lang="ru-RU" sz="2800" dirty="0" smtClean="0">
                <a:latin typeface="Comic Sans MS" pitchFamily="66" charset="0"/>
              </a:rPr>
              <a:t> автор </a:t>
            </a:r>
            <a:r>
              <a:rPr lang="ru-RU" sz="2800" dirty="0">
                <a:latin typeface="Comic Sans MS" pitchFamily="66" charset="0"/>
              </a:rPr>
              <a:t>смеется над мальчиком, которые сожалеет о том, что не девочка, но которому не приходит в голову простая вещь, что и он будучи мальчиком мог выполнить все те же работы.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1333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1026" name="Picture 2" descr="http://img1.labirint.ru/books/561947/scrn_big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541">
            <a:off x="5626674" y="2634355"/>
            <a:ext cx="3205871" cy="39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ilya.gorod.tomsk.ru/uploads/2657/1229920114/uspenskijed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5464">
            <a:off x="6019302" y="412719"/>
            <a:ext cx="2378370" cy="246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8110" y="1443841"/>
            <a:ext cx="5960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316388"/>
            <a:ext cx="6534472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FontTx/>
              <a:buNone/>
            </a:pPr>
            <a:r>
              <a:rPr lang="ru-RU" sz="3200" b="1" dirty="0">
                <a:latin typeface="Comic Sans MS" pitchFamily="66" charset="0"/>
                <a:cs typeface="Arial" pitchFamily="34" charset="0"/>
              </a:rPr>
              <a:t>Закончи предложения: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Comic Sans MS" pitchFamily="66" charset="0"/>
                <a:cs typeface="Arial" pitchFamily="34" charset="0"/>
              </a:rPr>
              <a:t>«Мне было интересно…»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Comic Sans MS" pitchFamily="66" charset="0"/>
                <a:cs typeface="Arial" pitchFamily="34" charset="0"/>
              </a:rPr>
              <a:t>«Мы сегодня разобрались…»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Comic Sans MS" pitchFamily="66" charset="0"/>
                <a:cs typeface="Arial" pitchFamily="34" charset="0"/>
              </a:rPr>
              <a:t>«Я сегодня понял, что…»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Comic Sans MS" pitchFamily="66" charset="0"/>
                <a:cs typeface="Arial" pitchFamily="34" charset="0"/>
              </a:rPr>
              <a:t>«Мне было трудно…»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Comic Sans MS" pitchFamily="66" charset="0"/>
                <a:cs typeface="Arial" pitchFamily="34" charset="0"/>
              </a:rPr>
              <a:t>«Мне не понравилось…»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Comic Sans MS" pitchFamily="66" charset="0"/>
                <a:cs typeface="Arial" pitchFamily="34" charset="0"/>
              </a:rPr>
              <a:t>«На следующем уроке я хочу…» </a:t>
            </a:r>
          </a:p>
        </p:txBody>
      </p:sp>
    </p:spTree>
    <p:extLst>
      <p:ext uri="{BB962C8B-B14F-4D97-AF65-F5344CB8AC3E}">
        <p14:creationId xmlns:p14="http://schemas.microsoft.com/office/powerpoint/2010/main" val="39412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Comic Sans MS" pitchFamily="66" charset="0"/>
              </a:rPr>
              <a:t>Эдуард Николаевич </a:t>
            </a:r>
            <a:r>
              <a:rPr lang="ru-RU" sz="4000" dirty="0" smtClean="0">
                <a:latin typeface="Comic Sans MS" pitchFamily="66" charset="0"/>
              </a:rPr>
              <a:t>Успенский 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27163"/>
            <a:ext cx="5256213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2291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05273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Comic Sans MS" pitchFamily="66" charset="0"/>
                <a:cs typeface="Aharoni" pitchFamily="2" charset="-79"/>
              </a:rPr>
              <a:t>Родился 22 декабря 1937 года в Егорьевске Московской области в семье служащих</a:t>
            </a:r>
            <a:r>
              <a:rPr lang="ru-RU" sz="2000" dirty="0">
                <a:cs typeface="Aharoni" pitchFamily="2" charset="-79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04664"/>
            <a:ext cx="6492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omic Sans MS" pitchFamily="66" charset="0"/>
                <a:cs typeface="Aharoni" pitchFamily="2" charset="-79"/>
              </a:rPr>
              <a:t>Эдуард Николаевич Успенский </a:t>
            </a:r>
            <a:endParaRPr lang="ru-RU" sz="3200" dirty="0">
              <a:cs typeface="Aharoni" pitchFamily="2" charset="-79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2" y="260648"/>
            <a:ext cx="215954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202" y="2204864"/>
            <a:ext cx="87132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Еще </a:t>
            </a:r>
            <a:r>
              <a:rPr lang="ru-RU" sz="2000" dirty="0">
                <a:latin typeface="Comic Sans MS" pitchFamily="66" charset="0"/>
              </a:rPr>
              <a:t>в школе, учась в старших классах, был назначен вожатым к малышне. С тех пор прирос к этой малышне на всю жизнь.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02" y="2996952"/>
            <a:ext cx="8713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Поступил </a:t>
            </a:r>
            <a:r>
              <a:rPr lang="ru-RU" sz="2000" dirty="0">
                <a:latin typeface="Comic Sans MS" pitchFamily="66" charset="0"/>
              </a:rPr>
              <a:t>учиться в Московский авиационный институт, получил профессию инженер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686763"/>
            <a:ext cx="8640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Три </a:t>
            </a:r>
            <a:r>
              <a:rPr lang="ru-RU" dirty="0">
                <a:latin typeface="Comic Sans MS" pitchFamily="66" charset="0"/>
              </a:rPr>
              <a:t>года проработал в конструкторском бюро, затем ушел в литературу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979809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latin typeface="Comic Sans MS" pitchFamily="66" charset="0"/>
              </a:rPr>
              <a:t>О</a:t>
            </a:r>
            <a:r>
              <a:rPr lang="ru-RU" sz="2000" dirty="0" smtClean="0">
                <a:latin typeface="Comic Sans MS" pitchFamily="66" charset="0"/>
              </a:rPr>
              <a:t>дин </a:t>
            </a:r>
            <a:r>
              <a:rPr lang="ru-RU" sz="2000" dirty="0">
                <a:latin typeface="Comic Sans MS" pitchFamily="66" charset="0"/>
              </a:rPr>
              <a:t>из организаторов и авторов «</a:t>
            </a:r>
            <a:r>
              <a:rPr lang="ru-RU" sz="2000" dirty="0" err="1">
                <a:latin typeface="Comic Sans MS" pitchFamily="66" charset="0"/>
              </a:rPr>
              <a:t>Радионяни</a:t>
            </a:r>
            <a:r>
              <a:rPr lang="ru-RU" sz="2000" dirty="0">
                <a:latin typeface="Comic Sans MS" pitchFamily="66" charset="0"/>
              </a:rPr>
              <a:t>», «</a:t>
            </a:r>
            <a:r>
              <a:rPr lang="ru-RU" sz="2000" dirty="0" err="1">
                <a:latin typeface="Comic Sans MS" pitchFamily="66" charset="0"/>
              </a:rPr>
              <a:t>АБВГДейки»и</a:t>
            </a:r>
            <a:r>
              <a:rPr lang="ru-RU" sz="2000" dirty="0">
                <a:latin typeface="Comic Sans MS" pitchFamily="66" charset="0"/>
              </a:rPr>
              <a:t> других популярнейших детских радиопередач.</a:t>
            </a:r>
            <a:r>
              <a:rPr lang="ru-RU" sz="2000" b="1" i="1" dirty="0">
                <a:latin typeface="Comic Sans MS" pitchFamily="66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12" name="Picture 23" descr="C:\Documents and Settings\teacher\Рабочий стол\д.федор рисунки\untitled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12141" y="5373320"/>
            <a:ext cx="1164315" cy="1436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2" descr="C:\Documents and Settings\teacher\Рабочий стол\д.федор рисунки\2799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9" y="5373320"/>
            <a:ext cx="1152128" cy="145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1" descr="C:\Documents and Settings\teacher\Рабочий стол\д.федор рисунки\32681_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46693" y="5373320"/>
            <a:ext cx="1127332" cy="1436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0" descr="C:\Documents and Settings\teacher\Рабочий стол\д.федор рисунки\ol1500_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09172" y="5373320"/>
            <a:ext cx="1143000" cy="1430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6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RISUNKI!\skvoreshnya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421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1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RISUNKI!\skvoreshnya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402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RISUNKI!\skvoreshnya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45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19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RISUNKI!\skvoreshnya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RISUNKI!\skvoreshnya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38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7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563</Words>
  <Application>Microsoft Office PowerPoint</Application>
  <PresentationFormat>Экран (4:3)</PresentationFormat>
  <Paragraphs>211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 строчках этого большого буквенного квадрата вы должны найти  фамилию писателя.  Кто он?</vt:lpstr>
      <vt:lpstr>В строчках этого большого буквенного квадрата вы должны найти  фамилию писателя.  Кто он?</vt:lpstr>
      <vt:lpstr>Эдуард Николаевич Успенский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строчках этого большого буквенного квадрата вы должны найти  фамилию писателя.  Кто он?</dc:title>
  <dc:creator>Павел</dc:creator>
  <cp:lastModifiedBy>Павел</cp:lastModifiedBy>
  <cp:revision>26</cp:revision>
  <dcterms:created xsi:type="dcterms:W3CDTF">2018-03-06T13:32:27Z</dcterms:created>
  <dcterms:modified xsi:type="dcterms:W3CDTF">2018-03-15T03:40:21Z</dcterms:modified>
</cp:coreProperties>
</file>