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64" r:id="rId3"/>
    <p:sldId id="265" r:id="rId4"/>
    <p:sldId id="266" r:id="rId5"/>
    <p:sldId id="267" r:id="rId6"/>
    <p:sldId id="268" r:id="rId7"/>
    <p:sldId id="258" r:id="rId8"/>
    <p:sldId id="259" r:id="rId9"/>
    <p:sldId id="269" r:id="rId10"/>
    <p:sldId id="270" r:id="rId11"/>
    <p:sldId id="271" r:id="rId12"/>
    <p:sldId id="272" r:id="rId13"/>
    <p:sldId id="260" r:id="rId14"/>
    <p:sldId id="273" r:id="rId15"/>
    <p:sldId id="274" r:id="rId16"/>
    <p:sldId id="275" r:id="rId17"/>
    <p:sldId id="276" r:id="rId18"/>
    <p:sldId id="277" r:id="rId19"/>
    <p:sldId id="261" r:id="rId20"/>
    <p:sldId id="262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206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D5BAF-51B2-44D4-80FD-DCC617FA649A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7FE72-CFEF-4A64-BAE3-43CD75D3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dars.ru/student/mirovaya-ekonomika/mbrr.html" TargetMode="External"/><Relationship Id="rId4" Type="http://schemas.openxmlformats.org/officeDocument/2006/relationships/hyperlink" Target="http://www.grandars.ru/student/mirovaya-ekonomika/mvf.html" TargetMode="External"/><Relationship Id="rId5" Type="http://schemas.openxmlformats.org/officeDocument/2006/relationships/hyperlink" Target="http://www.grandars.ru/student/mirovaya-ekonomika/mar.html" TargetMode="External"/><Relationship Id="rId6" Type="http://schemas.openxmlformats.org/officeDocument/2006/relationships/hyperlink" Target="http://www.grandars.ru/student/mirovaya-ekonomika/mfk.html" TargetMode="External"/><Relationship Id="rId7" Type="http://schemas.openxmlformats.org/officeDocument/2006/relationships/hyperlink" Target="http://www.grandars.ru/student/mirovaya-ekonomika/magi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hlinkClick r:id="rId3" tooltip="Международный банк реконструкции и развития"/>
              </a:rPr>
              <a:t>Международный банк реконструкции и развития</a:t>
            </a:r>
            <a:r>
              <a:rPr lang="ru-RU" b="1" dirty="0" smtClean="0"/>
              <a:t> (МБРР</a:t>
            </a:r>
            <a:r>
              <a:rPr lang="ru-RU" dirty="0" smtClean="0"/>
              <a:t>) широко известный как Мировой банк, является основным кредитным учреждением </a:t>
            </a:r>
            <a:r>
              <a:rPr lang="ru-RU" b="1" dirty="0" smtClean="0"/>
              <a:t>группы Всемирного банка</a:t>
            </a:r>
            <a:r>
              <a:rPr lang="ru-RU" dirty="0" smtClean="0"/>
              <a:t> (создан на </a:t>
            </a:r>
            <a:r>
              <a:rPr lang="ru-RU" dirty="0" err="1" smtClean="0"/>
              <a:t>Бреттон-Вудской</a:t>
            </a:r>
            <a:r>
              <a:rPr lang="ru-RU" dirty="0" smtClean="0"/>
              <a:t> конференции в 1944 г). </a:t>
            </a:r>
            <a:r>
              <a:rPr lang="ru-RU" b="1" dirty="0" smtClean="0"/>
              <a:t>В отличие </a:t>
            </a:r>
            <a:r>
              <a:rPr lang="ru-RU" b="1" dirty="0" err="1" smtClean="0"/>
              <a:t>от</a:t>
            </a:r>
            <a:r>
              <a:rPr lang="ru-RU" b="1" dirty="0" err="1" smtClean="0">
                <a:hlinkClick r:id="rId4" tooltip="МВФ"/>
              </a:rPr>
              <a:t>МВФ</a:t>
            </a:r>
            <a:r>
              <a:rPr lang="ru-RU" b="1" dirty="0" smtClean="0"/>
              <a:t>, ВБ предоставляет кредиты для экономического развития стран</a:t>
            </a:r>
            <a:r>
              <a:rPr lang="ru-RU" dirty="0" smtClean="0"/>
              <a:t>. МБРР — самый крупный кредитор проектов развития в развивающихся странах со средним уровнем доходов на душу населения.</a:t>
            </a:r>
          </a:p>
          <a:p>
            <a:r>
              <a:rPr lang="ru-RU" b="1" dirty="0" smtClean="0">
                <a:hlinkClick r:id="rId5" tooltip="Международная ассоциация развития"/>
              </a:rPr>
              <a:t>Международная ассоциация развития</a:t>
            </a:r>
            <a:r>
              <a:rPr lang="ru-RU" b="1" dirty="0" smtClean="0"/>
              <a:t> (МАР</a:t>
            </a:r>
            <a:r>
              <a:rPr lang="ru-RU" dirty="0" smtClean="0"/>
              <a:t>), созданная в 1960 г. Ее цель — оказание помощи самым бедным странам. Право на получение займов из МАР имеют страны с ВВП на душу населения не более 835 долл. МАР предоставляет беспроцентные займы с 30-40-летним сроком погашения и отсрочкой основных платежей в течение первых десяти лет. Членами МАР являются более 160 стран.</a:t>
            </a:r>
          </a:p>
          <a:p>
            <a:r>
              <a:rPr lang="ru-RU" b="1" dirty="0" smtClean="0">
                <a:hlinkClick r:id="rId6" tooltip="Международная финансовая корпорация"/>
              </a:rPr>
              <a:t>Международная финансовая корпорация</a:t>
            </a:r>
            <a:r>
              <a:rPr lang="ru-RU" b="1" dirty="0" smtClean="0"/>
              <a:t> (МФК),</a:t>
            </a:r>
            <a:r>
              <a:rPr lang="ru-RU" dirty="0" smtClean="0"/>
              <a:t> созданная в 1956 г. Ее цель — стимулирование работы частного сектора в развивающихся странах. МФК финансирует проекты частного сектора. Процентные ставки кредиторов зависят от страны и проекта. Погашение займов осуществляется в течение 3-15 лет. Отсрочка платежей возможна в течение первых 3-5 лет. МФК насчитывает более 170 стран-членов.</a:t>
            </a:r>
          </a:p>
          <a:p>
            <a:r>
              <a:rPr lang="ru-RU" b="1" dirty="0" smtClean="0">
                <a:hlinkClick r:id="rId7" tooltip="Многостороннее агентство по гарантированию инвестиций"/>
              </a:rPr>
              <a:t>Многостороннее агентство по гарантированию инвестиций</a:t>
            </a:r>
            <a:r>
              <a:rPr lang="ru-RU" b="1" dirty="0" smtClean="0"/>
              <a:t> (МАГИ).</a:t>
            </a:r>
            <a:r>
              <a:rPr lang="ru-RU" dirty="0" smtClean="0"/>
              <a:t> (Создано в 1982 г.) Цель организации — оказание помощи развивающимся странам в привлечении иностранных инвестиций через предоставление инвесторам гарантий от политических рисков.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7FE72-CFEF-4A64-BAE3-43CD75D398C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4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FF347FD-A03A-4053-A6B7-1E04F313C3FC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ru.wikipedia.org/wiki/USD" TargetMode="External"/><Relationship Id="rId3" Type="http://schemas.openxmlformats.org/officeDocument/2006/relationships/hyperlink" Target="http://ru.wikipedia.org/wiki/%D0%92%D0%92%D0%9F" TargetMode="External"/><Relationship Id="rId4" Type="http://schemas.openxmlformats.org/officeDocument/2006/relationships/hyperlink" Target="http://ru.wikipedia.org/wiki/%D0%95%D0%B2%D1%80%D0%BE%D0%BF%D0%B5%D0%B9%D1%81%D0%BA%D0%B8%D0%B9_%D1%81%D0%BE%D1%8E%D0%B7" TargetMode="External"/><Relationship Id="rId5" Type="http://schemas.openxmlformats.org/officeDocument/2006/relationships/hyperlink" Target="http://ru.wikipedia.org/wiki/%D0%93%D0%B5%D1%80%D0%BC%D0%B0%D0%BD%D0%B8%D1%8F" TargetMode="External"/><Relationship Id="rId6" Type="http://schemas.openxmlformats.org/officeDocument/2006/relationships/hyperlink" Target="http://ru.wikipedia.org/wiki/%D0%9A%D0%B8%D1%82%D0%B0%D0%B9%D1%81%D0%BA%D0%B0%D1%8F_%D0%9D%D0%B0%D1%80%D0%BE%D0%B4%D0%BD%D0%B0%D1%8F_%D0%A0%D0%B5%D1%81%D0%BF%D1%83%D0%B1%D0%BB%D0%B8%D0%BA%D0%B0" TargetMode="External"/><Relationship Id="rId7" Type="http://schemas.openxmlformats.org/officeDocument/2006/relationships/hyperlink" Target="http://ru.wikipedia.org/wiki/%D0%A0%D0%BE%D1%81%D1%81%D0%B8%D1%8F" TargetMode="External"/><Relationship Id="rId8" Type="http://schemas.openxmlformats.org/officeDocument/2006/relationships/hyperlink" Target="http://ru.wikipedia.org/wiki/%D0%A1%D0%B0%D1%83%D0%B4%D0%BE%D0%B2%D1%81%D0%BA%D0%B0%D1%8F_%D0%90%D1%80%D0%B0%D0%B2%D0%B8%D1%8F" TargetMode="External"/><Relationship Id="rId9" Type="http://schemas.openxmlformats.org/officeDocument/2006/relationships/hyperlink" Target="http://ru.wikipedia.org/wiki/%D0%AF%D0%BF%D0%BE%D0%BD%D0%B8%D1%8F" TargetMode="External"/><Relationship Id="rId10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ru.wikipedia.org/wiki/%D0%A2%D1%83%D1%80%D1%86%D0%B8%D1%8F" TargetMode="External"/><Relationship Id="rId3" Type="http://schemas.openxmlformats.org/officeDocument/2006/relationships/hyperlink" Target="http://ru.wikipedia.org/wiki/%D0%98%D1%81%D0%BF%D0%B0%D0%BD%D0%B8%D1%8F" TargetMode="External"/><Relationship Id="rId4" Type="http://schemas.openxmlformats.org/officeDocument/2006/relationships/hyperlink" Target="http://ru.wikipedia.org/wiki/%D0%A4%D1%80%D0%B0%D0%BD%D1%86%D0%B8%D1%8F" TargetMode="External"/><Relationship Id="rId5" Type="http://schemas.openxmlformats.org/officeDocument/2006/relationships/hyperlink" Target="http://ru.wikipedia.org/wiki/%D0%98%D0%BD%D0%B4%D0%B8%D1%8F" TargetMode="External"/><Relationship Id="rId6" Type="http://schemas.openxmlformats.org/officeDocument/2006/relationships/hyperlink" Target="http://ru.wikipedia.org/wiki/%D0%92%D0%B5%D0%BB%D0%B8%D0%BA%D0%BE%D0%B1%D1%80%D0%B8%D1%82%D0%B0%D0%BD%D0%B8%D1%8F" TargetMode="External"/><Relationship Id="rId7" Type="http://schemas.openxmlformats.org/officeDocument/2006/relationships/hyperlink" Target="http://ru.wikipedia.org/wiki/%D0%A1%D0%BE%D0%B5%D0%B4%D0%B8%D0%BD%D1%91%D0%BD%D0%BD%D1%8B%D0%B5_%D0%A8%D1%82%D0%B0%D1%82%D1%8B_%D0%90%D0%BC%D0%B5%D1%80%D0%B8%D0%BA%D0%B8" TargetMode="External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rgwto.com/wto.asp?id=522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randars.ru/student/mirovaya-ekonomika/mbrr.html" TargetMode="External"/><Relationship Id="rId3" Type="http://schemas.openxmlformats.org/officeDocument/2006/relationships/hyperlink" Target="http://www.grandars.ru/student/mirovaya-ekonomika/mvf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ru.wikipedia.org/wiki/%D0%92%D0%B0%D1%88%D0%B8%D0%BD%D0%B3%D1%82%D0%BE%D0%BD_(%D0%BE%D0%BA%D1%80%D1%83%D0%B3_%D0%9A%D0%BE%D0%BB%D1%83%D0%BC%D0%B1%D0%B8%D1%8F)" TargetMode="External"/><Relationship Id="rId3" Type="http://schemas.openxmlformats.org/officeDocument/2006/relationships/hyperlink" Target="http://ru.wikipedia.org/wiki/%D0%A1%D0%A8%D0%90" TargetMode="Externa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ru.wikipedia.org/wiki/%D0%93%D0%BE%D1%81%D1%83%D0%B4%D0%B0%D1%80%D1%81%D1%82%D0%B2%D0%B0_%E2%80%94_%D1%87%D0%BB%D0%B5%D0%BD%D1%8B_%D0%9C%D0%92%D0%A4" TargetMode="External"/><Relationship Id="rId3" Type="http://schemas.openxmlformats.org/officeDocument/2006/relationships/hyperlink" Target="http://ru.wikipedia.org/wiki/%D0%92%D0%B0%D1%88%D0%B8%D0%BD%D0%B3%D1%82%D0%BE%D0%BD_(%D0%BE%D0%BA%D1%80%D1%83%D0%B3_%D0%9A%D0%BE%D0%BB%D1%83%D0%BC%D0%B1%D0%B8%D1%8F)" TargetMode="External"/><Relationship Id="rId4" Type="http://schemas.openxmlformats.org/officeDocument/2006/relationships/hyperlink" Target="http://ru.wikipedia.org/wiki/%D0%A1%D0%A8%D0%90" TargetMode="External"/><Relationship Id="rId5" Type="http://schemas.openxmlformats.org/officeDocument/2006/relationships/hyperlink" Target="http://ru.wikipedia.org/wiki/%D0%A1%D0%BF%D0%B5%D1%86%D0%B8%D0%B0%D0%BB%D0%B8%D0%B7%D0%B8%D1%80%D0%BE%D0%B2%D0%B0%D0%BD%D0%BD%D1%8B%D0%B5_%D1%83%D1%87%D1%80%D0%B5%D0%B6%D0%B4%D0%B5%D0%BD%D0%B8%D1%8F_%D0%9E%D0%9E%D0%9D" TargetMode="External"/><Relationship Id="rId6" Type="http://schemas.openxmlformats.org/officeDocument/2006/relationships/hyperlink" Target="http://ru.wikipedia.org/wiki/%D0%9A%D1%80%D0%B8%D1%81%D1%82%D0%B8%D0%BD_%D0%9B%D0%B0%D0%B3%D0%B0%D1%80%D0%B4" TargetMode="External"/><Relationship Id="rId7" Type="http://schemas.openxmlformats.org/officeDocument/2006/relationships/hyperlink" Target="http://ru.wikipedia.org/wiki/22_%D0%B8%D1%8E%D0%BB%D1%8F" TargetMode="External"/><Relationship Id="rId8" Type="http://schemas.openxmlformats.org/officeDocument/2006/relationships/hyperlink" Target="http://ru.wikipedia.org/wiki/1944" TargetMode="External"/><Relationship Id="rId9" Type="http://schemas.openxmlformats.org/officeDocument/2006/relationships/hyperlink" Target="http://ru.wikipedia.org/wiki/27_%D0%B4%D0%B5%D0%BA%D0%B0%D0%B1%D1%80%D1%8F" TargetMode="External"/><Relationship Id="rId10" Type="http://schemas.openxmlformats.org/officeDocument/2006/relationships/hyperlink" Target="http://ru.wikipedia.org/wiki/1945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nyu.edu/dental/nexus/images/winter2009/uncaptial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260648"/>
            <a:ext cx="9144000" cy="6391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2353" y="1412776"/>
            <a:ext cx="882164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i="1" dirty="0" smtClean="0"/>
              <a:t>ВСЕМИРНЫЕ</a:t>
            </a:r>
          </a:p>
          <a:p>
            <a:pPr algn="ctr"/>
            <a:r>
              <a:rPr lang="ru-RU" sz="6600" b="1" i="1" dirty="0" smtClean="0"/>
              <a:t>(МЕЖДУНАРОДНЫЕ)</a:t>
            </a:r>
          </a:p>
          <a:p>
            <a:pPr algn="ctr"/>
            <a:r>
              <a:rPr lang="ru-RU" sz="6600" b="1" i="1" dirty="0" smtClean="0"/>
              <a:t> ЭКОНОМИЧЕСКИЕ</a:t>
            </a:r>
          </a:p>
          <a:p>
            <a:pPr algn="ctr"/>
            <a:r>
              <a:rPr lang="ru-RU" sz="6600" b="1" i="1" dirty="0" smtClean="0"/>
              <a:t> ОТНОШЕНИЯ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411471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521761"/>
              </p:ext>
            </p:extLst>
          </p:nvPr>
        </p:nvGraphicFramePr>
        <p:xfrm>
          <a:off x="179511" y="404664"/>
          <a:ext cx="8784978" cy="8464272"/>
        </p:xfrm>
        <a:graphic>
          <a:graphicData uri="http://schemas.openxmlformats.org/drawingml/2006/table">
            <a:tbl>
              <a:tblPr/>
              <a:tblGrid>
                <a:gridCol w="1152129"/>
                <a:gridCol w="2361861"/>
                <a:gridCol w="1756996"/>
                <a:gridCol w="1756996"/>
                <a:gridCol w="1756996"/>
              </a:tblGrid>
              <a:tr h="187220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ранг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страна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торговый баланс</a:t>
                      </a:r>
                      <a:br>
                        <a:rPr lang="ru-RU" sz="2400" b="1">
                          <a:effectLst/>
                        </a:rPr>
                      </a:br>
                      <a:r>
                        <a:rPr lang="ru-RU" sz="2400" b="1">
                          <a:effectLst/>
                        </a:rPr>
                        <a:t>(млн </a:t>
                      </a:r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2" tooltip="USD"/>
                        </a:rPr>
                        <a:t>$ США</a:t>
                      </a:r>
                      <a:r>
                        <a:rPr lang="ru-RU" sz="2400" b="1">
                          <a:effectLst/>
                        </a:rPr>
                        <a:t>)</a:t>
                      </a:r>
                      <a:r>
                        <a:rPr lang="ru-RU" sz="2400" b="1" u="none" strike="noStrike" baseline="30000">
                          <a:solidFill>
                            <a:srgbClr val="0B0080"/>
                          </a:solidFill>
                          <a:effectLst/>
                          <a:hlinkClick r:id=""/>
                        </a:rPr>
                        <a:t>[1]</a:t>
                      </a:r>
                      <a:endParaRPr lang="ru-RU" sz="2400" b="1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 %% от </a:t>
                      </a:r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3" tooltip="ВВП"/>
                        </a:rPr>
                        <a:t>ВВП</a:t>
                      </a:r>
                      <a:r>
                        <a:rPr lang="ru-RU" sz="2400" b="1" u="none" strike="noStrike" baseline="30000">
                          <a:solidFill>
                            <a:srgbClr val="0B0080"/>
                          </a:solidFill>
                          <a:effectLst/>
                          <a:hlinkClick r:id=""/>
                        </a:rPr>
                        <a:t>[2]</a:t>
                      </a:r>
                      <a:endParaRPr lang="ru-RU" sz="2400" b="1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год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—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>
                          <a:effectLst/>
                        </a:rPr>
                        <a:t> </a:t>
                      </a:r>
                      <a:r>
                        <a:rPr lang="ru-RU" sz="2400" b="1" i="1" u="none" strike="noStrike">
                          <a:solidFill>
                            <a:srgbClr val="0B0080"/>
                          </a:solidFill>
                          <a:effectLst/>
                          <a:hlinkClick r:id="rId4" tooltip="Европейский союз"/>
                        </a:rPr>
                        <a:t>Европейский союз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262 000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—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2007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 </a:t>
                      </a:r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5" tooltip="Германия"/>
                        </a:rPr>
                        <a:t>Германия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217 000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6.6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2010 </a:t>
                      </a:r>
                      <a:r>
                        <a:rPr lang="ru-RU" sz="2400" b="1" u="none" strike="noStrike" baseline="30000">
                          <a:solidFill>
                            <a:srgbClr val="0B0080"/>
                          </a:solidFill>
                          <a:effectLst/>
                          <a:hlinkClick r:id=""/>
                        </a:rPr>
                        <a:t>[3]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 </a:t>
                      </a:r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6" tooltip="Китайская Народная Республика"/>
                        </a:rPr>
                        <a:t>КНР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199 000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3.5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2010 </a:t>
                      </a:r>
                      <a:r>
                        <a:rPr lang="ru-RU" sz="2400" b="1" u="none" strike="noStrike" baseline="30000">
                          <a:solidFill>
                            <a:srgbClr val="0B0080"/>
                          </a:solidFill>
                          <a:effectLst/>
                          <a:hlinkClick r:id=""/>
                        </a:rPr>
                        <a:t>[3]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 </a:t>
                      </a:r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7" tooltip="Россия"/>
                        </a:rPr>
                        <a:t>Россия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139 400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9.4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2010 </a:t>
                      </a:r>
                      <a:r>
                        <a:rPr lang="ru-RU" sz="2400" b="1" u="none" strike="noStrike" baseline="30000">
                          <a:solidFill>
                            <a:srgbClr val="0B0080"/>
                          </a:solidFill>
                          <a:effectLst/>
                          <a:hlinkClick r:id=""/>
                        </a:rPr>
                        <a:t>[3]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 </a:t>
                      </a:r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8" tooltip="Саудовская Аравия"/>
                        </a:rPr>
                        <a:t>Саудовская Аравия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136 130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31.3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2010 </a:t>
                      </a:r>
                      <a:r>
                        <a:rPr lang="ru-RU" sz="2400" b="1" u="none" strike="noStrike" baseline="30000">
                          <a:solidFill>
                            <a:srgbClr val="0B0080"/>
                          </a:solidFill>
                          <a:effectLst/>
                          <a:hlinkClick r:id=""/>
                        </a:rPr>
                        <a:t>[3]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 </a:t>
                      </a:r>
                      <a:r>
                        <a:rPr lang="ru-RU" sz="2400" b="1" u="none" strike="noStrike" dirty="0">
                          <a:solidFill>
                            <a:srgbClr val="0B0080"/>
                          </a:solidFill>
                          <a:effectLst/>
                          <a:hlinkClick r:id="rId9" tooltip="Япония"/>
                        </a:rPr>
                        <a:t>Япония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128 400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2.4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2010 </a:t>
                      </a:r>
                      <a:r>
                        <a:rPr lang="ru-RU" sz="2400" b="1" u="none" strike="noStrike" baseline="30000" dirty="0">
                          <a:solidFill>
                            <a:srgbClr val="0B0080"/>
                          </a:solidFill>
                          <a:effectLst/>
                          <a:hlinkClick r:id=""/>
                        </a:rPr>
                        <a:t>[3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Flag of Europe.sv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3263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lag of Germany.sv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3263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g of the People's Republic of China.sv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3263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lag of Russia.sv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3263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lag of Saudi Arabia.sv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3263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lag of Japan.sv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3263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1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845876"/>
              </p:ext>
            </p:extLst>
          </p:nvPr>
        </p:nvGraphicFramePr>
        <p:xfrm>
          <a:off x="251520" y="332656"/>
          <a:ext cx="8712970" cy="708655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42594"/>
                <a:gridCol w="1742594"/>
                <a:gridCol w="1742594"/>
                <a:gridCol w="1742594"/>
                <a:gridCol w="1742594"/>
              </a:tblGrid>
              <a:tr h="93877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185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r>
                        <a:rPr lang="ru-RU" sz="2400" u="none" strike="noStrike">
                          <a:effectLst/>
                          <a:hlinkClick r:id="rId2" tooltip="Турция"/>
                        </a:rPr>
                        <a:t>Турция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-48 900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-6.7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2010 </a:t>
                      </a:r>
                      <a:r>
                        <a:rPr lang="ru-RU" sz="2400" u="none" strike="noStrike" baseline="30000">
                          <a:effectLst/>
                          <a:hlinkClick r:id=""/>
                        </a:rPr>
                        <a:t>[3]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8771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186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r>
                        <a:rPr lang="ru-RU" sz="2400" u="none" strike="noStrike">
                          <a:effectLst/>
                          <a:hlinkClick r:id="rId3" tooltip="Испания"/>
                        </a:rPr>
                        <a:t>Испания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-56 300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-4.1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2010 </a:t>
                      </a:r>
                      <a:r>
                        <a:rPr lang="ru-RU" sz="2400" u="none" strike="noStrike" baseline="30000">
                          <a:effectLst/>
                          <a:hlinkClick r:id=""/>
                        </a:rPr>
                        <a:t>[3]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877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187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r>
                        <a:rPr lang="ru-RU" sz="2400" u="none" strike="noStrike">
                          <a:effectLst/>
                          <a:hlinkClick r:id="rId4" tooltip="Франция"/>
                        </a:rPr>
                        <a:t>Франция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-69 000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-2.7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2010 </a:t>
                      </a:r>
                      <a:r>
                        <a:rPr lang="ru-RU" sz="2400" u="none" strike="noStrike" baseline="30000">
                          <a:effectLst/>
                          <a:hlinkClick r:id=""/>
                        </a:rPr>
                        <a:t>[3]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8771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188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r>
                        <a:rPr lang="ru-RU" sz="2400" u="none" strike="noStrike">
                          <a:effectLst/>
                          <a:hlinkClick r:id="rId5" tooltip="Индия"/>
                        </a:rPr>
                        <a:t>Индия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-126 000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-8.8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2010 </a:t>
                      </a:r>
                      <a:r>
                        <a:rPr lang="ru-RU" sz="2400" u="none" strike="noStrike" baseline="30000">
                          <a:effectLst/>
                          <a:hlinkClick r:id=""/>
                        </a:rPr>
                        <a:t>[3]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2849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189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r>
                        <a:rPr lang="ru-RU" sz="2400" u="none" strike="noStrike">
                          <a:effectLst/>
                          <a:hlinkClick r:id="rId6" tooltip="Великобритания"/>
                        </a:rPr>
                        <a:t>Великобритания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-140 900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-6.2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2010 </a:t>
                      </a:r>
                      <a:r>
                        <a:rPr lang="ru-RU" sz="2400" u="none" strike="noStrike" baseline="30000">
                          <a:effectLst/>
                          <a:hlinkClick r:id=""/>
                        </a:rPr>
                        <a:t>[3]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877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190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u="none" strike="noStrike" dirty="0">
                          <a:effectLst/>
                          <a:hlinkClick r:id="rId7" tooltip="Соединённые Штаты Америки"/>
                        </a:rPr>
                        <a:t>США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-633 000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-4.3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2010 </a:t>
                      </a:r>
                      <a:r>
                        <a:rPr lang="ru-RU" sz="2400" u="none" strike="noStrike" baseline="30000" dirty="0">
                          <a:effectLst/>
                          <a:hlinkClick r:id=""/>
                        </a:rPr>
                        <a:t>[3]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Flag of Turkey.sv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51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lag of Spain.sv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51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lag of France.sv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51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lag of India.sv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51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lag of the United Kingdom.sv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51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lag of the United States.sv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5100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6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373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ВТО (Всемирная торговая организация)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(159 стран)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1597" y="113463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ВТО – это и организация, и одновременно комплекс правовых документов, своего рода многосторонний торговый договор, определяющий права и обязанности правительств в сфере международной торговли товарами и услугами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75939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hlinkClick r:id="rId2"/>
              </a:rPr>
              <a:t>http://www.rgwto.com/wto.asp?id=5223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8575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40" y="4278740"/>
            <a:ext cx="3237148" cy="242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357" y="133550"/>
            <a:ext cx="868298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Международные </a:t>
            </a:r>
          </a:p>
          <a:p>
            <a:pPr algn="ctr"/>
            <a:r>
              <a:rPr lang="ru-RU" sz="4000" b="1" dirty="0" smtClean="0"/>
              <a:t>финансово-кредитные отношения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684" y="3252810"/>
            <a:ext cx="369723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1- предоставление</a:t>
            </a:r>
          </a:p>
          <a:p>
            <a:r>
              <a:rPr lang="ru-RU" sz="2800" b="1" dirty="0" smtClean="0"/>
              <a:t> кредитов и займов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62515" y="3252810"/>
            <a:ext cx="430197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2- экспорт капитала</a:t>
            </a:r>
          </a:p>
          <a:p>
            <a:r>
              <a:rPr lang="ru-RU" sz="2800" b="1" dirty="0" smtClean="0"/>
              <a:t> (прямые инвестиции </a:t>
            </a:r>
          </a:p>
          <a:p>
            <a:r>
              <a:rPr lang="ru-RU" sz="2800" b="1" dirty="0" smtClean="0"/>
              <a:t>в создание объектов)</a:t>
            </a:r>
            <a:endParaRPr lang="ru-RU" sz="28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03808" y="2029659"/>
            <a:ext cx="2354560" cy="1103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3" idx="0"/>
          </p:cNvCxnSpPr>
          <p:nvPr/>
        </p:nvCxnSpPr>
        <p:spPr>
          <a:xfrm flipH="1">
            <a:off x="2003302" y="2029659"/>
            <a:ext cx="1848618" cy="1223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38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25" y="2143614"/>
            <a:ext cx="9172425" cy="468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88640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Группа Всемирного банка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5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0" y="25102"/>
            <a:ext cx="932289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Группу Всемирного банка образуют несколько организаций, выполняющих различные </a:t>
            </a:r>
            <a:r>
              <a:rPr lang="ru-RU" sz="2800" dirty="0" smtClean="0"/>
              <a:t>функции: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/>
              <a:t>Международный банк реконструкции и развития (МБРР);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/>
              <a:t>Международная ассоциация развития (МАР);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/>
              <a:t>Международная финансовая корпорация (МФК);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/>
              <a:t>Многостороннее агентство по гарантированию инвестиций (МАГИ);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/>
              <a:t>Международный центр по урегулированию инвестиционных споров (МЦУИС).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Штаб-квартира Группы располагается в г. Вашингтоне, округ Колумбия, США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0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76672"/>
            <a:ext cx="8820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hlinkClick r:id="rId2" tooltip="Международный банк реконструкции и развития"/>
              </a:rPr>
              <a:t>Международный банк реконструкции и развития</a:t>
            </a:r>
            <a:r>
              <a:rPr lang="ru-RU" sz="3200" b="1" dirty="0"/>
              <a:t> (МБРР</a:t>
            </a:r>
            <a:r>
              <a:rPr lang="ru-RU" sz="3200" dirty="0"/>
              <a:t>) широко известный как Мировой банк, является основным кредитным учреждением </a:t>
            </a:r>
            <a:r>
              <a:rPr lang="ru-RU" sz="3200" b="1" dirty="0"/>
              <a:t>группы Всемирного банка</a:t>
            </a:r>
            <a:r>
              <a:rPr lang="ru-RU" sz="3200" dirty="0"/>
              <a:t> (создан на </a:t>
            </a:r>
            <a:r>
              <a:rPr lang="ru-RU" sz="3200" dirty="0" err="1"/>
              <a:t>Бреттон-Вудской</a:t>
            </a:r>
            <a:r>
              <a:rPr lang="ru-RU" sz="3200" dirty="0"/>
              <a:t> конференции в 1944 г). </a:t>
            </a:r>
            <a:r>
              <a:rPr lang="ru-RU" sz="3200" b="1" dirty="0"/>
              <a:t>В отличие </a:t>
            </a:r>
            <a:r>
              <a:rPr lang="ru-RU" sz="3200" b="1" dirty="0" smtClean="0"/>
              <a:t>от </a:t>
            </a:r>
            <a:r>
              <a:rPr lang="ru-RU" sz="3200" b="1" dirty="0" smtClean="0">
                <a:hlinkClick r:id="rId3" tooltip="МВФ"/>
              </a:rPr>
              <a:t>МВФ</a:t>
            </a:r>
            <a:r>
              <a:rPr lang="ru-RU" sz="3200" b="1" dirty="0"/>
              <a:t>, ВБ предоставляет кредиты для экономического развития стран</a:t>
            </a:r>
            <a:r>
              <a:rPr lang="ru-RU" sz="3200" dirty="0"/>
              <a:t>. МБРР — самый крупный кредитор проектов развития в развивающихся странах со средним уровнем доходов на душу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36719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639" y="117693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rgbClr val="C00000"/>
                </a:solidFill>
              </a:rPr>
              <a:t>МВФ</a:t>
            </a:r>
            <a:r>
              <a:rPr lang="ru-RU" sz="3600" dirty="0"/>
              <a:t> — межправительственная валютно-кредитная организация по содействию международному валютному сотрудничеству на основе консультаций его членов и представления им кредитов.</a:t>
            </a:r>
          </a:p>
          <a:p>
            <a:r>
              <a:rPr lang="ru-RU" sz="3600" dirty="0"/>
              <a:t> </a:t>
            </a:r>
            <a:r>
              <a:rPr lang="ru-RU" sz="3600" dirty="0" smtClean="0"/>
              <a:t>Был </a:t>
            </a:r>
            <a:r>
              <a:rPr lang="ru-RU" sz="3600" dirty="0"/>
              <a:t>создан по решению </a:t>
            </a:r>
            <a:r>
              <a:rPr lang="ru-RU" sz="3600" dirty="0" err="1"/>
              <a:t>Бреттон-Вудской</a:t>
            </a:r>
            <a:r>
              <a:rPr lang="ru-RU" sz="3600" dirty="0"/>
              <a:t> конференции в 1944 г. при участии делегатов из 44 стран. Функционировать МВФ начал в мае 1946 </a:t>
            </a:r>
            <a:r>
              <a:rPr lang="ru-RU" sz="3600" dirty="0" smtClean="0"/>
              <a:t>г.</a:t>
            </a:r>
            <a:r>
              <a:rPr lang="ru-RU" sz="3600" dirty="0"/>
              <a:t> </a:t>
            </a:r>
            <a:endParaRPr lang="ru-RU" sz="3600" dirty="0" smtClean="0"/>
          </a:p>
          <a:p>
            <a:r>
              <a:rPr lang="ru-RU" sz="3600" dirty="0" smtClean="0"/>
              <a:t>Штаб-квартира в </a:t>
            </a:r>
            <a:r>
              <a:rPr lang="ru-RU" sz="3600" dirty="0"/>
              <a:t> </a:t>
            </a:r>
            <a:r>
              <a:rPr lang="ru-RU" sz="3600" b="1" dirty="0">
                <a:solidFill>
                  <a:srgbClr val="C00000"/>
                </a:solidFill>
                <a:hlinkClick r:id="rId2" tooltip="Вашингтон (округ Колумбия)"/>
              </a:rPr>
              <a:t>Вашингтоне</a:t>
            </a:r>
            <a:r>
              <a:rPr lang="ru-RU" sz="3600" b="1" dirty="0">
                <a:solidFill>
                  <a:srgbClr val="C00000"/>
                </a:solidFill>
              </a:rPr>
              <a:t>, </a:t>
            </a:r>
            <a:r>
              <a:rPr lang="ru-RU" sz="3600" b="1" dirty="0">
                <a:solidFill>
                  <a:srgbClr val="C00000"/>
                </a:solidFill>
                <a:hlinkClick r:id="rId3" tooltip="США"/>
              </a:rPr>
              <a:t>США</a:t>
            </a:r>
            <a:r>
              <a:rPr lang="ru-RU" sz="36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788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202003"/>
              </p:ext>
            </p:extLst>
          </p:nvPr>
        </p:nvGraphicFramePr>
        <p:xfrm>
          <a:off x="0" y="1844824"/>
          <a:ext cx="8964488" cy="5949632"/>
        </p:xfrm>
        <a:graphic>
          <a:graphicData uri="http://schemas.openxmlformats.org/drawingml/2006/table">
            <a:tbl>
              <a:tblPr/>
              <a:tblGrid>
                <a:gridCol w="4482244"/>
                <a:gridCol w="4482244"/>
              </a:tblGrid>
              <a:tr h="4826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dirty="0">
                          <a:effectLst/>
                        </a:rPr>
                        <a:t>Членство:</a:t>
                      </a:r>
                      <a:endParaRPr lang="ru-RU" sz="2400" b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2" tooltip="Государства — члены МВФ"/>
                        </a:rPr>
                        <a:t>188 государств</a:t>
                      </a:r>
                      <a:endParaRPr lang="ru-RU" sz="2400" b="1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26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dirty="0">
                          <a:effectLst/>
                        </a:rPr>
                        <a:t>Штаб-квартира:</a:t>
                      </a:r>
                      <a:endParaRPr lang="ru-RU" sz="2400" b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>
                          <a:effectLst/>
                        </a:rPr>
                        <a:t> </a:t>
                      </a:r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3" tooltip="Вашингтон (округ Колумбия)"/>
                        </a:rPr>
                        <a:t>Вашингтон</a:t>
                      </a:r>
                      <a:r>
                        <a:rPr lang="ru-RU" sz="2400" b="1">
                          <a:effectLst/>
                        </a:rPr>
                        <a:t>, </a:t>
                      </a:r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4" tooltip="США"/>
                        </a:rPr>
                        <a:t>США</a:t>
                      </a:r>
                      <a:endParaRPr lang="ru-RU" sz="2400" b="1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68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>
                          <a:effectLst/>
                        </a:rPr>
                        <a:t>Тип организации:</a:t>
                      </a:r>
                      <a:endParaRPr lang="ru-RU" sz="2400" b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5" tooltip="Специализированные учреждения ООН"/>
                        </a:rPr>
                        <a:t>Специализированное учреждение ООН</a:t>
                      </a:r>
                      <a:endParaRPr lang="ru-RU" sz="2400" b="1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262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400" b="1">
                          <a:effectLst/>
                        </a:rPr>
                        <a:t>Руководители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8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>
                          <a:effectLst/>
                        </a:rPr>
                        <a:t>Директор-распорядитель</a:t>
                      </a:r>
                      <a:endParaRPr lang="ru-RU" sz="2400" b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>
                          <a:solidFill>
                            <a:srgbClr val="0B0080"/>
                          </a:solidFill>
                          <a:effectLst/>
                          <a:hlinkClick r:id="rId6" tooltip="Кристин Лагард"/>
                        </a:rPr>
                        <a:t>Кристин </a:t>
                      </a:r>
                      <a:r>
                        <a:rPr lang="ru-RU" sz="2400" b="1" u="none" strike="noStrike" dirty="0" err="1">
                          <a:solidFill>
                            <a:srgbClr val="0B0080"/>
                          </a:solidFill>
                          <a:effectLst/>
                          <a:hlinkClick r:id="rId6" tooltip="Кристин Лагард"/>
                        </a:rPr>
                        <a:t>Лагард</a:t>
                      </a:r>
                      <a:r>
                        <a:rPr lang="ru-RU" sz="2400" b="1" u="none" strike="noStrike" baseline="30000" dirty="0">
                          <a:solidFill>
                            <a:srgbClr val="0B0080"/>
                          </a:solidFill>
                          <a:effectLst/>
                          <a:hlinkClick r:id=""/>
                        </a:rPr>
                        <a:t>[1]</a:t>
                      </a:r>
                      <a:endParaRPr lang="ru-RU" sz="2400" b="1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262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400" b="1">
                          <a:effectLst/>
                        </a:rPr>
                        <a:t>Основание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6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>
                          <a:effectLst/>
                        </a:rPr>
                        <a:t>Создание хартии МВФ</a:t>
                      </a:r>
                      <a:endParaRPr lang="ru-RU" sz="2400" b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7" tooltip="22 июля"/>
                        </a:rPr>
                        <a:t>22 июля</a:t>
                      </a:r>
                      <a:r>
                        <a:rPr lang="ru-RU" sz="2400" b="1">
                          <a:effectLst/>
                        </a:rPr>
                        <a:t> </a:t>
                      </a:r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8" tooltip="1944"/>
                        </a:rPr>
                        <a:t>1944</a:t>
                      </a:r>
                      <a:endParaRPr lang="ru-RU" sz="2400" b="1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68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>
                          <a:effectLst/>
                        </a:rPr>
                        <a:t>Официальная дата создания МВФ</a:t>
                      </a:r>
                      <a:endParaRPr lang="ru-RU" sz="2400" b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>
                          <a:solidFill>
                            <a:srgbClr val="0B0080"/>
                          </a:solidFill>
                          <a:effectLst/>
                          <a:hlinkClick r:id="rId9" tooltip="27 декабря"/>
                        </a:rPr>
                        <a:t>27 декабря</a:t>
                      </a:r>
                      <a:r>
                        <a:rPr lang="ru-RU" sz="2400" b="1" dirty="0">
                          <a:effectLst/>
                        </a:rPr>
                        <a:t> </a:t>
                      </a:r>
                      <a:r>
                        <a:rPr lang="ru-RU" sz="2400" b="1" u="none" strike="noStrike" dirty="0">
                          <a:solidFill>
                            <a:srgbClr val="0B0080"/>
                          </a:solidFill>
                          <a:effectLst/>
                          <a:hlinkClick r:id="rId10" tooltip="1945"/>
                        </a:rPr>
                        <a:t>1945</a:t>
                      </a:r>
                      <a:endParaRPr lang="ru-RU" sz="2400" b="1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7174" name="Picture 6" descr="http://upload.wikimedia.org/wikipedia/ru/3/3d/%D0%9C%D0%B5%D0%B6%D0%B4%D1%83%D0%BD%D0%B0%D1%80%D0%BE%D0%B4%D0%BD%D1%8B%D0%B9_%D0%B2%D0%B0%D0%BB%D1%8E%D1%82%D0%BD%D1%8B%D0%B9_%D1%84%D0%BE%D0%BD%D0%B4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-22933"/>
            <a:ext cx="2483768" cy="252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Соединённые Штаты Америки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9300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04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77" y="223953"/>
            <a:ext cx="8572135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Международное </a:t>
            </a:r>
          </a:p>
          <a:p>
            <a:pPr algn="ctr"/>
            <a:r>
              <a:rPr lang="ru-RU" sz="4000" b="1" dirty="0" smtClean="0"/>
              <a:t>производственное сотрудничество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1085" y="2398987"/>
            <a:ext cx="403454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1- международные</a:t>
            </a:r>
          </a:p>
          <a:p>
            <a:r>
              <a:rPr lang="ru-RU" sz="2800" b="1" dirty="0" smtClean="0"/>
              <a:t> специализация </a:t>
            </a:r>
          </a:p>
          <a:p>
            <a:r>
              <a:rPr lang="ru-RU" sz="2800" b="1" dirty="0" smtClean="0"/>
              <a:t>и кооперирование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85511" y="4182739"/>
            <a:ext cx="350498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2- совместное </a:t>
            </a:r>
          </a:p>
          <a:p>
            <a:r>
              <a:rPr lang="ru-RU" sz="3200" b="1" dirty="0" smtClean="0"/>
              <a:t>производство </a:t>
            </a:r>
          </a:p>
          <a:p>
            <a:r>
              <a:rPr lang="ru-RU" sz="3200" b="1" dirty="0" smtClean="0"/>
              <a:t>продукции (СП)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79236" y="5301208"/>
            <a:ext cx="355725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3- содействие</a:t>
            </a:r>
          </a:p>
          <a:p>
            <a:r>
              <a:rPr lang="ru-RU" sz="3200" b="1" dirty="0" smtClean="0"/>
              <a:t> в капитальном</a:t>
            </a:r>
          </a:p>
          <a:p>
            <a:r>
              <a:rPr lang="ru-RU" sz="3200" b="1" dirty="0" smtClean="0"/>
              <a:t> строительстве</a:t>
            </a:r>
            <a:endParaRPr lang="ru-RU" sz="3200" b="1" dirty="0"/>
          </a:p>
        </p:txBody>
      </p:sp>
      <p:cxnSp>
        <p:nvCxnSpPr>
          <p:cNvPr id="7" name="Прямая соединительная линия 6"/>
          <p:cNvCxnSpPr>
            <a:endCxn id="3" idx="0"/>
          </p:cNvCxnSpPr>
          <p:nvPr/>
        </p:nvCxnSpPr>
        <p:spPr>
          <a:xfrm flipH="1">
            <a:off x="2118359" y="2162945"/>
            <a:ext cx="2017273" cy="2360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4" idx="0"/>
          </p:cNvCxnSpPr>
          <p:nvPr/>
        </p:nvCxnSpPr>
        <p:spPr>
          <a:xfrm flipH="1">
            <a:off x="3738003" y="2156721"/>
            <a:ext cx="1631884" cy="2026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5" idx="0"/>
          </p:cNvCxnSpPr>
          <p:nvPr/>
        </p:nvCxnSpPr>
        <p:spPr>
          <a:xfrm>
            <a:off x="5940152" y="1988840"/>
            <a:ext cx="1317714" cy="33123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07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076"/>
            <a:ext cx="89644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Международные экономические отношения </a:t>
            </a:r>
            <a:r>
              <a:rPr lang="ru-RU" sz="2800" dirty="0"/>
              <a:t>- связи, устанавливающиеся между странами мира в результате торговли, миграции рабочей силы, вывоза капитала, международного кредита, валютных отношений и научно-технического сотрудничества.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715421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СЕВЕР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2751141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ЮГ</a:t>
            </a:r>
            <a:endParaRPr lang="ru-RU" sz="4000" b="1" dirty="0"/>
          </a:p>
        </p:txBody>
      </p:sp>
      <p:cxnSp>
        <p:nvCxnSpPr>
          <p:cNvPr id="8" name="Прямая со стрелкой 7"/>
          <p:cNvCxnSpPr>
            <a:endCxn id="6" idx="1"/>
          </p:cNvCxnSpPr>
          <p:nvPr/>
        </p:nvCxnSpPr>
        <p:spPr>
          <a:xfrm>
            <a:off x="2520131" y="3105084"/>
            <a:ext cx="262793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9931" y="371703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СЕВЕР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371703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СЕВЕР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07963" y="4653136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ЮГ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75737" y="4653136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ЮГ</a:t>
            </a:r>
            <a:endParaRPr lang="ru-RU" sz="40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520130" y="4095862"/>
            <a:ext cx="262793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520129" y="5007079"/>
            <a:ext cx="262793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70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38988"/>
            <a:ext cx="889248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Научно-техническое сотрудничество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61927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1- международный обмен </a:t>
            </a:r>
          </a:p>
          <a:p>
            <a:r>
              <a:rPr lang="ru-RU" sz="3200" b="1" dirty="0" smtClean="0"/>
              <a:t>научно-техническими знаниями</a:t>
            </a:r>
          </a:p>
          <a:p>
            <a:r>
              <a:rPr lang="ru-RU" sz="3200" b="1" dirty="0" smtClean="0"/>
              <a:t> (патентами, лицензиями)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40068" y="3789040"/>
            <a:ext cx="536646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2- совместные научные</a:t>
            </a:r>
          </a:p>
          <a:p>
            <a:r>
              <a:rPr lang="ru-RU" sz="3200" b="1" dirty="0" smtClean="0"/>
              <a:t> разработки, проекты  </a:t>
            </a:r>
          </a:p>
          <a:p>
            <a:r>
              <a:rPr lang="ru-RU" sz="3200" b="1" dirty="0" smtClean="0"/>
              <a:t>( МКС, «</a:t>
            </a:r>
            <a:r>
              <a:rPr lang="ru-RU" sz="3200" b="1" dirty="0" err="1" smtClean="0"/>
              <a:t>Интеркосмос</a:t>
            </a:r>
            <a:r>
              <a:rPr lang="ru-RU" sz="3200" b="1" dirty="0" smtClean="0"/>
              <a:t>», </a:t>
            </a:r>
          </a:p>
          <a:p>
            <a:r>
              <a:rPr lang="ru-RU" sz="3200" b="1" dirty="0" smtClean="0"/>
              <a:t>охрана окружающей среды)</a:t>
            </a:r>
            <a:endParaRPr lang="ru-RU" sz="3200" b="1" dirty="0"/>
          </a:p>
        </p:txBody>
      </p:sp>
      <p:cxnSp>
        <p:nvCxnSpPr>
          <p:cNvPr id="6" name="Прямая соединительная линия 5"/>
          <p:cNvCxnSpPr>
            <a:stCxn id="2" idx="2"/>
            <a:endCxn id="3" idx="0"/>
          </p:cNvCxnSpPr>
          <p:nvPr/>
        </p:nvCxnSpPr>
        <p:spPr>
          <a:xfrm flipH="1" flipV="1">
            <a:off x="3347881" y="1412776"/>
            <a:ext cx="1205863" cy="49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2398"/>
            <a:ext cx="2732564" cy="273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58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365"/>
            <a:ext cx="68407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Международный туризм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960" y="741250"/>
            <a:ext cx="7128328" cy="53520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По целям</a:t>
            </a:r>
            <a:r>
              <a:rPr lang="ru-RU" sz="3200" b="1" i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Оздоровительный (рекреационный)</a:t>
            </a:r>
          </a:p>
          <a:p>
            <a:r>
              <a:rPr lang="ru-RU" sz="3200" b="1" i="1" dirty="0" smtClean="0"/>
              <a:t>- Познавательный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Деловой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Научный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Экологический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Экстремальный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Экзотический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Космический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02034" y="3072380"/>
            <a:ext cx="5241966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 способу передвижения:</a:t>
            </a:r>
          </a:p>
          <a:p>
            <a:r>
              <a:rPr lang="ru-RU" sz="3200" b="1" dirty="0" smtClean="0"/>
              <a:t>- Автомобильный</a:t>
            </a:r>
          </a:p>
          <a:p>
            <a:pPr marL="457200" indent="-457200">
              <a:buFontTx/>
              <a:buChar char="-"/>
            </a:pPr>
            <a:r>
              <a:rPr lang="ru-RU" sz="3200" b="1" dirty="0" err="1" smtClean="0"/>
              <a:t>Ж.д</a:t>
            </a:r>
            <a:r>
              <a:rPr lang="ru-RU" sz="3200" b="1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/>
              <a:t>Авиа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/>
              <a:t>Речной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/>
              <a:t>Морской круизный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1806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76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Страны с открытой экономикой </a:t>
            </a:r>
            <a:r>
              <a:rPr lang="ru-RU" sz="2800" dirty="0"/>
              <a:t>- страны, активно участвующие в международных экономических связях, что позволяет им обеспечить значительную, а иногда и преобладающую часть своих доходов.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861048"/>
            <a:ext cx="8820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Группы стран: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1. Относительно закрытые, с квотой &lt; 10% 2. Страны с </a:t>
            </a:r>
            <a:r>
              <a:rPr lang="ru-RU" sz="2800" dirty="0" smtClean="0"/>
              <a:t>умеренно </a:t>
            </a:r>
            <a:r>
              <a:rPr lang="ru-RU" sz="2800" b="1" dirty="0" smtClean="0"/>
              <a:t>открытой</a:t>
            </a:r>
            <a:r>
              <a:rPr lang="ru-RU" sz="2800" dirty="0"/>
              <a:t> </a:t>
            </a:r>
            <a:r>
              <a:rPr lang="ru-RU" sz="2800" b="1" dirty="0"/>
              <a:t>экономикой</a:t>
            </a:r>
            <a:r>
              <a:rPr lang="ru-RU" sz="2800" dirty="0"/>
              <a:t>, квота от 10 до 25% 3. </a:t>
            </a:r>
            <a:r>
              <a:rPr lang="ru-RU" sz="2800" b="1" dirty="0"/>
              <a:t>Страны</a:t>
            </a:r>
            <a:r>
              <a:rPr lang="ru-RU" sz="2800" dirty="0"/>
              <a:t> </a:t>
            </a:r>
            <a:r>
              <a:rPr lang="ru-RU" sz="2800" b="1" dirty="0"/>
              <a:t>с</a:t>
            </a:r>
            <a:r>
              <a:rPr lang="ru-RU" sz="2800" dirty="0"/>
              <a:t> </a:t>
            </a:r>
            <a:r>
              <a:rPr lang="ru-RU" sz="2800" b="1" dirty="0"/>
              <a:t>открытой</a:t>
            </a:r>
            <a:r>
              <a:rPr lang="ru-RU" sz="2800" dirty="0"/>
              <a:t> </a:t>
            </a:r>
            <a:r>
              <a:rPr lang="ru-RU" sz="2800" b="1" dirty="0"/>
              <a:t>экономикой</a:t>
            </a:r>
            <a:r>
              <a:rPr lang="ru-RU" sz="2800" dirty="0"/>
              <a:t>, квота &gt; 25%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2492896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Экспортная квота- </a:t>
            </a:r>
            <a:r>
              <a:rPr lang="ru-RU" sz="3600" dirty="0" smtClean="0"/>
              <a:t>доля экспорта в создании ВВП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4797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616" y="1412776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Свободная экономическая зона- </a:t>
            </a:r>
            <a:r>
              <a:rPr lang="ru-RU" sz="3600" dirty="0"/>
              <a:t>это город или район с выгодным ЭГП, для которого устанавливаются льготный налоговый и таможенный режим с целью привлечения финансовых, технических и трудовых ресурсов.</a:t>
            </a:r>
          </a:p>
        </p:txBody>
      </p:sp>
    </p:spTree>
    <p:extLst>
      <p:ext uri="{BB962C8B-B14F-4D97-AF65-F5344CB8AC3E}">
        <p14:creationId xmlns:p14="http://schemas.microsoft.com/office/powerpoint/2010/main" val="345334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55076"/>
            <a:ext cx="8712968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283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metaC"/>
                <a:cs typeface="Arial" pitchFamily="34" charset="0"/>
              </a:rPr>
              <a:t>Классификация свободных экономических зон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74014" y="1194230"/>
            <a:ext cx="9252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400" b="1" u="sng" dirty="0" smtClean="0">
                <a:solidFill>
                  <a:srgbClr val="C00000"/>
                </a:solidFill>
                <a:latin typeface="Tahoma"/>
              </a:rPr>
              <a:t>1.Торговые</a:t>
            </a:r>
            <a:r>
              <a:rPr lang="ru-RU" sz="2400" dirty="0">
                <a:latin typeface="Tahoma"/>
              </a:rPr>
              <a:t> — являются одной из простейших форм СЭЗ. Они существуют с 17-18 вв. Они имеются во многих странах, но более всего они распространены в индустриальных странах.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43540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u="sng" dirty="0" smtClean="0">
                <a:solidFill>
                  <a:srgbClr val="C00000"/>
                </a:solidFill>
                <a:latin typeface="Tahoma"/>
              </a:rPr>
              <a:t>2.Промышленно-производственные</a:t>
            </a:r>
            <a:r>
              <a:rPr lang="ru-RU" sz="2400" u="sng" dirty="0">
                <a:solidFill>
                  <a:srgbClr val="C00000"/>
                </a:solidFill>
                <a:latin typeface="Tahoma"/>
              </a:rPr>
              <a:t> </a:t>
            </a:r>
            <a:r>
              <a:rPr lang="ru-RU" sz="2400" dirty="0">
                <a:latin typeface="Tahoma"/>
              </a:rPr>
              <a:t>— относятся к зонам второго поколения. Они возникли в результате эволюции торговых зон, когда в них стали ввозить не только товар, но и капитал.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9754" y="400506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400" b="1" u="sng" dirty="0" smtClean="0">
                <a:solidFill>
                  <a:srgbClr val="C00000"/>
                </a:solidFill>
                <a:latin typeface="Tahoma"/>
              </a:rPr>
              <a:t>3.Технико-внедренческие</a:t>
            </a:r>
            <a:r>
              <a:rPr lang="ru-RU" sz="2400" u="sng" dirty="0">
                <a:solidFill>
                  <a:srgbClr val="C00000"/>
                </a:solidFill>
                <a:latin typeface="Tahoma"/>
              </a:rPr>
              <a:t> </a:t>
            </a:r>
            <a:r>
              <a:rPr lang="ru-RU" sz="2400" dirty="0">
                <a:latin typeface="Tahoma"/>
              </a:rPr>
              <a:t>— относятся к зонам третьего поколения (1970-80-е годы). В них концентрируются национальные и зарубежные исследовательские фирмы, пользующиеся единой системой налоговых льгот.</a:t>
            </a:r>
          </a:p>
        </p:txBody>
      </p:sp>
    </p:spTree>
    <p:extLst>
      <p:ext uri="{BB962C8B-B14F-4D97-AF65-F5344CB8AC3E}">
        <p14:creationId xmlns:p14="http://schemas.microsoft.com/office/powerpoint/2010/main" val="127145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245" y="134076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u="sng" dirty="0" smtClean="0">
                <a:solidFill>
                  <a:srgbClr val="C00000"/>
                </a:solidFill>
                <a:latin typeface="Tahoma"/>
              </a:rPr>
              <a:t>4.Сервисные зоны- </a:t>
            </a:r>
            <a:r>
              <a:rPr lang="ru-RU" sz="2400" dirty="0" smtClean="0">
                <a:latin typeface="Tahoma"/>
              </a:rPr>
              <a:t>представляют </a:t>
            </a:r>
            <a:r>
              <a:rPr lang="ru-RU" sz="2400" dirty="0">
                <a:latin typeface="Tahoma"/>
              </a:rPr>
              <a:t>собой территории с льготным режимом предпринимательской деятельности для фирм и организаций, оказывающих различные финансово-экономические, страховые и иные услуги.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3047" y="45280"/>
            <a:ext cx="8853348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283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metaC"/>
                <a:cs typeface="Arial" pitchFamily="34" charset="0"/>
              </a:rPr>
              <a:t>Классификация свободных экономических зон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652" y="3140968"/>
            <a:ext cx="8385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u="sng" dirty="0" smtClean="0">
                <a:solidFill>
                  <a:srgbClr val="C00000"/>
                </a:solidFill>
                <a:latin typeface="Tahoma"/>
              </a:rPr>
              <a:t>5.Комплексные</a:t>
            </a:r>
            <a:r>
              <a:rPr lang="ru-RU" sz="2400" u="sng" dirty="0">
                <a:solidFill>
                  <a:srgbClr val="C00000"/>
                </a:solidFill>
                <a:latin typeface="Tahoma"/>
              </a:rPr>
              <a:t> </a:t>
            </a:r>
            <a:r>
              <a:rPr lang="ru-RU" sz="2400" dirty="0">
                <a:latin typeface="Tahoma"/>
              </a:rPr>
              <a:t>— образуются путем установления особого, льготного режима хозяйствования на территории отдельных административных образований.</a:t>
            </a:r>
          </a:p>
        </p:txBody>
      </p:sp>
    </p:spTree>
    <p:extLst>
      <p:ext uri="{BB962C8B-B14F-4D97-AF65-F5344CB8AC3E}">
        <p14:creationId xmlns:p14="http://schemas.microsoft.com/office/powerpoint/2010/main" val="34033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90937" y="365492"/>
            <a:ext cx="8690118" cy="5889823"/>
            <a:chOff x="40907" y="365492"/>
            <a:chExt cx="8690118" cy="5889823"/>
          </a:xfrm>
        </p:grpSpPr>
        <p:sp>
          <p:nvSpPr>
            <p:cNvPr id="3" name="TextBox 2"/>
            <p:cNvSpPr txBox="1"/>
            <p:nvPr/>
          </p:nvSpPr>
          <p:spPr>
            <a:xfrm>
              <a:off x="2627784" y="365492"/>
              <a:ext cx="29517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Формы  ВЭО</a:t>
              </a:r>
              <a:endParaRPr lang="ru-RU" sz="36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0907" y="1194093"/>
              <a:ext cx="2982508" cy="95410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 smtClean="0"/>
                <a:t>Мировая </a:t>
              </a:r>
            </a:p>
            <a:p>
              <a:pPr algn="ctr"/>
              <a:r>
                <a:rPr lang="ru-RU" sz="2800" b="1" i="1" dirty="0" smtClean="0"/>
                <a:t>торговля</a:t>
              </a:r>
              <a:endParaRPr lang="ru-RU" sz="2800" b="1" i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44008" y="1536336"/>
              <a:ext cx="4087017" cy="181588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 smtClean="0"/>
                <a:t>Международные</a:t>
              </a:r>
            </a:p>
            <a:p>
              <a:pPr algn="ctr"/>
              <a:r>
                <a:rPr lang="ru-RU" sz="2800" b="1" i="1" dirty="0" smtClean="0"/>
                <a:t>финансово-кредитные</a:t>
              </a:r>
            </a:p>
            <a:p>
              <a:pPr algn="ctr"/>
              <a:r>
                <a:rPr lang="ru-RU" sz="2800" b="1" i="1" dirty="0" smtClean="0"/>
                <a:t>отношения</a:t>
              </a:r>
              <a:endParaRPr lang="ru-RU" sz="2800" b="1" i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951" y="2825005"/>
              <a:ext cx="3716679" cy="14031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i="1" dirty="0" smtClean="0"/>
                <a:t>Международное</a:t>
              </a:r>
            </a:p>
            <a:p>
              <a:r>
                <a:rPr lang="ru-RU" sz="2800" b="1" i="1" dirty="0" smtClean="0"/>
                <a:t> производственное</a:t>
              </a:r>
            </a:p>
            <a:p>
              <a:r>
                <a:rPr lang="ru-RU" sz="2800" b="1" i="1" dirty="0" smtClean="0"/>
                <a:t> сотрудничество</a:t>
              </a:r>
              <a:endParaRPr lang="ru-RU" sz="2800" b="1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03636" y="3704527"/>
              <a:ext cx="3770802" cy="138499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 smtClean="0"/>
                <a:t>Научно-техническое </a:t>
              </a:r>
            </a:p>
            <a:p>
              <a:pPr algn="ctr"/>
              <a:r>
                <a:rPr lang="ru-RU" sz="2800" b="1" i="1" dirty="0" smtClean="0"/>
                <a:t>сотрудничество</a:t>
              </a:r>
              <a:endParaRPr lang="ru-RU" sz="2800" b="1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46974" y="5301208"/>
              <a:ext cx="3332515" cy="95410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 smtClean="0"/>
                <a:t>Международный </a:t>
              </a:r>
            </a:p>
            <a:p>
              <a:pPr algn="ctr"/>
              <a:r>
                <a:rPr lang="ru-RU" sz="2800" b="1" i="1" dirty="0" smtClean="0"/>
                <a:t>туризм</a:t>
              </a:r>
              <a:endParaRPr lang="ru-RU" sz="2800" b="1" i="1" dirty="0"/>
            </a:p>
          </p:txBody>
        </p:sp>
        <p:cxnSp>
          <p:nvCxnSpPr>
            <p:cNvPr id="10" name="Прямая соединительная линия 9"/>
            <p:cNvCxnSpPr>
              <a:endCxn id="8" idx="0"/>
            </p:cNvCxnSpPr>
            <p:nvPr/>
          </p:nvCxnSpPr>
          <p:spPr>
            <a:xfrm flipH="1">
              <a:off x="3913232" y="1052736"/>
              <a:ext cx="111346" cy="424847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endCxn id="5" idx="0"/>
            </p:cNvCxnSpPr>
            <p:nvPr/>
          </p:nvCxnSpPr>
          <p:spPr>
            <a:xfrm>
              <a:off x="5076056" y="895005"/>
              <a:ext cx="1611461" cy="64133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stCxn id="4" idx="0"/>
            </p:cNvCxnSpPr>
            <p:nvPr/>
          </p:nvCxnSpPr>
          <p:spPr>
            <a:xfrm flipV="1">
              <a:off x="1532161" y="921610"/>
              <a:ext cx="1429626" cy="27248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427984" y="1052736"/>
              <a:ext cx="108012" cy="265179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2843808" y="1006724"/>
              <a:ext cx="619372" cy="181828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578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489654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Мировая торговля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588224" y="123111"/>
            <a:ext cx="23956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1- товарами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41731"/>
            <a:ext cx="8562863" cy="62478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    2- предоставление </a:t>
            </a:r>
          </a:p>
          <a:p>
            <a:r>
              <a:rPr lang="ru-RU" sz="3200" b="1" dirty="0" smtClean="0"/>
              <a:t>            международных услуг: 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Обслуживание иностранных судов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Фрахт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Международное страхование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Рекламные услуги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Кинопрокат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Аренда научного и производственного </a:t>
            </a:r>
          </a:p>
          <a:p>
            <a:r>
              <a:rPr lang="ru-RU" sz="2800" b="1" i="1" dirty="0" smtClean="0"/>
              <a:t>       оборудования</a:t>
            </a:r>
          </a:p>
          <a:p>
            <a:r>
              <a:rPr lang="ru-RU" sz="2800" b="1" i="1" dirty="0" smtClean="0"/>
              <a:t>7.  Инженерное проектирование</a:t>
            </a:r>
          </a:p>
          <a:p>
            <a:r>
              <a:rPr lang="ru-RU" sz="2800" b="1" i="1" dirty="0" smtClean="0"/>
              <a:t>8.  Обработка научной информации</a:t>
            </a:r>
          </a:p>
          <a:p>
            <a:r>
              <a:rPr lang="ru-RU" sz="2800" b="1" i="1" dirty="0" smtClean="0"/>
              <a:t>9.  Космическая связь</a:t>
            </a:r>
          </a:p>
          <a:p>
            <a:r>
              <a:rPr lang="ru-RU" sz="2800" b="1" i="1" dirty="0" smtClean="0"/>
              <a:t>10.  Обмен производственным опытом («ноу хау»)</a:t>
            </a:r>
            <a:endParaRPr lang="ru-RU" sz="2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23" y="838545"/>
            <a:ext cx="2015877" cy="237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76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Торговый баланс- </a:t>
            </a:r>
            <a:r>
              <a:rPr lang="ru-RU" sz="3200" dirty="0" smtClean="0"/>
              <a:t>соотношение стоимости ввезенных и вывезенных из нее товаров за один год.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2145050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Активный ТБ</a:t>
            </a:r>
            <a:r>
              <a:rPr lang="ru-RU" sz="4000" b="1" dirty="0" smtClean="0">
                <a:solidFill>
                  <a:srgbClr val="00B0F0"/>
                </a:solidFill>
              </a:rPr>
              <a:t>= Э&gt;И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0908" y="3280142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Пассивный ТБ </a:t>
            </a:r>
            <a:r>
              <a:rPr lang="ru-RU" sz="4000" b="1" dirty="0" smtClean="0">
                <a:solidFill>
                  <a:srgbClr val="00B0F0"/>
                </a:solidFill>
              </a:rPr>
              <a:t>=Э&lt;И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4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200</TotalTime>
  <Words>637</Words>
  <Application>Microsoft Macintosh PowerPoint</Application>
  <PresentationFormat>Экран (4:3)</PresentationFormat>
  <Paragraphs>196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лллл</cp:lastModifiedBy>
  <cp:revision>23</cp:revision>
  <dcterms:created xsi:type="dcterms:W3CDTF">2012-01-16T18:22:22Z</dcterms:created>
  <dcterms:modified xsi:type="dcterms:W3CDTF">2020-03-17T07:34:17Z</dcterms:modified>
</cp:coreProperties>
</file>