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media/image15.jpg" ContentType="image/png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9" r:id="rId14"/>
    <p:sldId id="270" r:id="rId15"/>
    <p:sldId id="271" r:id="rId16"/>
    <p:sldId id="272" r:id="rId17"/>
    <p:sldId id="273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1" d="100"/>
          <a:sy n="71" d="100"/>
        </p:scale>
        <p:origin x="1296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EAA28-988E-4577-B3A1-B05A89E8CD9B}" type="datetimeFigureOut">
              <a:rPr lang="ru-RU" smtClean="0"/>
              <a:t>13.11.2015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A3086-DC78-40A4-B0CE-DB1DE1A163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03457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EAA28-988E-4577-B3A1-B05A89E8CD9B}" type="datetimeFigureOut">
              <a:rPr lang="ru-RU" smtClean="0"/>
              <a:t>13.11.2015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A3086-DC78-40A4-B0CE-DB1DE1A163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23372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EAA28-988E-4577-B3A1-B05A89E8CD9B}" type="datetimeFigureOut">
              <a:rPr lang="ru-RU" smtClean="0"/>
              <a:t>13.11.2015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A3086-DC78-40A4-B0CE-DB1DE1A163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08237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EAA28-988E-4577-B3A1-B05A89E8CD9B}" type="datetimeFigureOut">
              <a:rPr lang="ru-RU" smtClean="0"/>
              <a:t>13.11.2015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A3086-DC78-40A4-B0CE-DB1DE1A163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51799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EAA28-988E-4577-B3A1-B05A89E8CD9B}" type="datetimeFigureOut">
              <a:rPr lang="ru-RU" smtClean="0"/>
              <a:t>13.11.2015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A3086-DC78-40A4-B0CE-DB1DE1A163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46180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EAA28-988E-4577-B3A1-B05A89E8CD9B}" type="datetimeFigureOut">
              <a:rPr lang="ru-RU" smtClean="0"/>
              <a:t>13.11.2015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A3086-DC78-40A4-B0CE-DB1DE1A163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5082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EAA28-988E-4577-B3A1-B05A89E8CD9B}" type="datetimeFigureOut">
              <a:rPr lang="ru-RU" smtClean="0"/>
              <a:t>13.11.2015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A3086-DC78-40A4-B0CE-DB1DE1A163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10651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EAA28-988E-4577-B3A1-B05A89E8CD9B}" type="datetimeFigureOut">
              <a:rPr lang="ru-RU" smtClean="0"/>
              <a:t>13.11.2015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A3086-DC78-40A4-B0CE-DB1DE1A163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99404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EAA28-988E-4577-B3A1-B05A89E8CD9B}" type="datetimeFigureOut">
              <a:rPr lang="ru-RU" smtClean="0"/>
              <a:t>13.11.2015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A3086-DC78-40A4-B0CE-DB1DE1A163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14069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EAA28-988E-4577-B3A1-B05A89E8CD9B}" type="datetimeFigureOut">
              <a:rPr lang="ru-RU" smtClean="0"/>
              <a:t>13.11.2015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A3086-DC78-40A4-B0CE-DB1DE1A163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77665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EAA28-988E-4577-B3A1-B05A89E8CD9B}" type="datetimeFigureOut">
              <a:rPr lang="ru-RU" smtClean="0"/>
              <a:t>13.11.2015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A3086-DC78-40A4-B0CE-DB1DE1A163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92907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BEAA28-988E-4577-B3A1-B05A89E8CD9B}" type="datetimeFigureOut">
              <a:rPr lang="ru-RU" smtClean="0"/>
              <a:t>13.11.2015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6A3086-DC78-40A4-B0CE-DB1DE1A163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84549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9.jp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122362"/>
            <a:ext cx="7772400" cy="3624449"/>
          </a:xfrm>
        </p:spPr>
        <p:txBody>
          <a:bodyPr>
            <a:norm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Великобритания: </a:t>
            </a:r>
            <a:b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конец </a:t>
            </a:r>
            <a:b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Викторианской </a:t>
            </a:r>
            <a:b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эпохи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26285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12694" y="207963"/>
            <a:ext cx="7772400" cy="598862"/>
          </a:xfr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Итог реформ 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Rectangle 7"/>
          <p:cNvSpPr>
            <a:spLocks noChangeArrowheads="1"/>
          </p:cNvSpPr>
          <p:nvPr/>
        </p:nvSpPr>
        <p:spPr bwMode="auto">
          <a:xfrm>
            <a:off x="349624" y="1109943"/>
            <a:ext cx="8511988" cy="1673598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ru-RU" alt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гражданского общества </a:t>
            </a:r>
          </a:p>
          <a:p>
            <a:pPr algn="ctr"/>
            <a:r>
              <a:rPr lang="ru-RU" alt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 правового государства</a:t>
            </a:r>
            <a:endParaRPr lang="ru-RU" alt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244" b="19820"/>
          <a:stretch/>
        </p:blipFill>
        <p:spPr>
          <a:xfrm>
            <a:off x="1264022" y="2978128"/>
            <a:ext cx="6723529" cy="34764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2340378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12694" y="207963"/>
            <a:ext cx="7772400" cy="598862"/>
          </a:xfr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Колониальная политика 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Rectangle 7"/>
          <p:cNvSpPr>
            <a:spLocks noChangeArrowheads="1"/>
          </p:cNvSpPr>
          <p:nvPr/>
        </p:nvSpPr>
        <p:spPr bwMode="auto">
          <a:xfrm>
            <a:off x="215154" y="1109943"/>
            <a:ext cx="8767482" cy="490258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ru-RU" alt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Владения: </a:t>
            </a:r>
            <a:r>
              <a:rPr lang="ru-RU" altLang="ru-RU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Сьера</a:t>
            </a:r>
            <a:r>
              <a:rPr lang="ru-RU" alt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Леоне, Золотой берег, Гамбия (1830 – е гг.)</a:t>
            </a:r>
            <a:endParaRPr lang="ru-RU" alt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121" y="1801906"/>
            <a:ext cx="3186937" cy="48543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5" t="5058" r="2353" b="4117"/>
          <a:stretch/>
        </p:blipFill>
        <p:spPr>
          <a:xfrm>
            <a:off x="3705536" y="1801906"/>
            <a:ext cx="5277100" cy="3765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41334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12694" y="207963"/>
            <a:ext cx="7772400" cy="598862"/>
          </a:xfr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Колониальная политика 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281" y="1039898"/>
            <a:ext cx="3475813" cy="458097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0649" y="1039898"/>
            <a:ext cx="3435729" cy="458097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21023" y="5853943"/>
            <a:ext cx="8754034" cy="490258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ru-RU" alt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Дэвид Ливингстон. Водопад Виктория на </a:t>
            </a:r>
            <a:r>
              <a:rPr lang="ru-RU" altLang="ru-RU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р.Замбези</a:t>
            </a:r>
            <a:r>
              <a:rPr lang="ru-RU" alt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alt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34523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12694" y="207963"/>
            <a:ext cx="7772400" cy="598862"/>
          </a:xfr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Английские колонии 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21170"/>
            <a:ext cx="9144000" cy="4654296"/>
          </a:xfrm>
          <a:prstGeom prst="rect">
            <a:avLst/>
          </a:prstGeom>
        </p:spPr>
      </p:pic>
      <p:sp>
        <p:nvSpPr>
          <p:cNvPr id="9" name="Rectangle 7"/>
          <p:cNvSpPr>
            <a:spLocks noChangeArrowheads="1"/>
          </p:cNvSpPr>
          <p:nvPr/>
        </p:nvSpPr>
        <p:spPr bwMode="auto">
          <a:xfrm>
            <a:off x="221877" y="5675466"/>
            <a:ext cx="8754034" cy="708222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ru-RU" alt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1876 год – королева Виктория провозглашена императрицей </a:t>
            </a:r>
          </a:p>
          <a:p>
            <a:pPr algn="ctr"/>
            <a:r>
              <a:rPr lang="ru-RU" alt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Индии</a:t>
            </a:r>
            <a:endParaRPr lang="ru-RU" alt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29677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12694" y="194516"/>
            <a:ext cx="7772400" cy="598862"/>
          </a:xfr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Лейбористская партия 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891117" y="1008535"/>
            <a:ext cx="3092824" cy="524435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1880 – 1890-е гг.</a:t>
            </a:r>
            <a:endParaRPr lang="ru-RU" sz="3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84094" y="1889309"/>
            <a:ext cx="3092824" cy="531162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Экономический кризис</a:t>
            </a:r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670176" y="1889310"/>
            <a:ext cx="3092824" cy="531161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Потеря «Мастерской мира»</a:t>
            </a:r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84094" y="2680101"/>
            <a:ext cx="8278906" cy="481816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Снижение жизненного уровня неквалифицированных рабочих </a:t>
            </a:r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Тройная стрелка влево/вправо/вверх 9"/>
          <p:cNvSpPr/>
          <p:nvPr/>
        </p:nvSpPr>
        <p:spPr>
          <a:xfrm flipV="1">
            <a:off x="3798794" y="2033508"/>
            <a:ext cx="1667435" cy="510977"/>
          </a:xfrm>
          <a:prstGeom prst="leftRight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484094" y="4108057"/>
            <a:ext cx="3523130" cy="551330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Стачки, забастовки </a:t>
            </a:r>
            <a:endParaRPr lang="ru-RU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Стрелка вниз 11"/>
          <p:cNvSpPr/>
          <p:nvPr/>
        </p:nvSpPr>
        <p:spPr>
          <a:xfrm>
            <a:off x="2185147" y="3268545"/>
            <a:ext cx="255495" cy="73288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6229" y="3421547"/>
            <a:ext cx="2885515" cy="252276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4" name="Стрелка вправо 13"/>
          <p:cNvSpPr/>
          <p:nvPr/>
        </p:nvSpPr>
        <p:spPr>
          <a:xfrm>
            <a:off x="4346761" y="4245889"/>
            <a:ext cx="779930" cy="27566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206188" y="6058547"/>
            <a:ext cx="8278906" cy="481816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Забастовка докеров в 1889 году</a:t>
            </a:r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036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12694" y="194516"/>
            <a:ext cx="7772400" cy="598862"/>
          </a:xfr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Требования: 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59441" y="978739"/>
            <a:ext cx="8278906" cy="357010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8-часовой рабочий день</a:t>
            </a:r>
            <a:endParaRPr lang="ru-RU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459441" y="1521110"/>
            <a:ext cx="8278906" cy="348042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Пенсионное обеспечение с 60 лет</a:t>
            </a:r>
            <a:endParaRPr lang="ru-RU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459441" y="2008279"/>
            <a:ext cx="8278906" cy="380112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Выборы рабочих в парламент</a:t>
            </a:r>
            <a:endParaRPr lang="ru-RU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441" y="2583063"/>
            <a:ext cx="4412597" cy="3223983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07421" y="2583063"/>
            <a:ext cx="2592481" cy="2592481"/>
          </a:xfrm>
          <a:prstGeom prst="rect">
            <a:avLst/>
          </a:prstGeom>
        </p:spPr>
      </p:pic>
      <p:sp>
        <p:nvSpPr>
          <p:cNvPr id="17" name="Прямоугольник 16"/>
          <p:cNvSpPr/>
          <p:nvPr/>
        </p:nvSpPr>
        <p:spPr>
          <a:xfrm>
            <a:off x="5142097" y="5271247"/>
            <a:ext cx="3523130" cy="1223682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Джеймс Макдональд</a:t>
            </a:r>
          </a:p>
          <a:p>
            <a:pPr algn="ctr"/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Лидер лейбористской партии</a:t>
            </a:r>
            <a:endParaRPr lang="ru-RU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459440" y="5970494"/>
            <a:ext cx="4412597" cy="672353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1906 год</a:t>
            </a:r>
            <a:endParaRPr lang="ru-RU" sz="3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8518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12694" y="194516"/>
            <a:ext cx="7772400" cy="598862"/>
          </a:xfr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Мятежный остров 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712694" y="921123"/>
            <a:ext cx="7772400" cy="853890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Ирландия – фактически колония Англии. Борьба за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гормуль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самоуправление </a:t>
            </a:r>
            <a:endParaRPr lang="ru-RU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7476" y="1911309"/>
            <a:ext cx="2717618" cy="3407671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4773706" y="5351930"/>
            <a:ext cx="4370294" cy="1223682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Чарлз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Парнелл</a:t>
            </a:r>
            <a:endParaRPr lang="ru-RU" sz="28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Лидер ирландской лейбористской буржуазии</a:t>
            </a:r>
            <a:endParaRPr lang="ru-RU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832" y="1963271"/>
            <a:ext cx="2906561" cy="363320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3" name="Прямоугольник 12"/>
          <p:cNvSpPr/>
          <p:nvPr/>
        </p:nvSpPr>
        <p:spPr>
          <a:xfrm>
            <a:off x="186297" y="5784730"/>
            <a:ext cx="4412597" cy="672353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Капитан Бойкот</a:t>
            </a:r>
            <a:endParaRPr lang="ru-RU" sz="3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83161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12694" y="194516"/>
            <a:ext cx="7772400" cy="598862"/>
          </a:xfr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Конец Викторианской эпохи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712694" y="921123"/>
            <a:ext cx="7772400" cy="853890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1901 год – смерть королевы Виктории. </a:t>
            </a:r>
            <a:endParaRPr lang="ru-RU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0722" y="2084291"/>
            <a:ext cx="3344956" cy="401394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046" y="2084291"/>
            <a:ext cx="3240891" cy="401394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Прямоугольник 6"/>
          <p:cNvSpPr/>
          <p:nvPr/>
        </p:nvSpPr>
        <p:spPr>
          <a:xfrm>
            <a:off x="3482937" y="3634064"/>
            <a:ext cx="2137785" cy="914400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64 года царствования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2772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89965" y="295836"/>
            <a:ext cx="8458199" cy="6212540"/>
          </a:xfrm>
        </p:spPr>
        <p:txBody>
          <a:bodyPr>
            <a:normAutofit/>
          </a:bodyPr>
          <a:lstStyle/>
          <a:p>
            <a:r>
              <a:rPr lang="ru-RU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Расскажите о политическом устройстве Германской империи</a:t>
            </a:r>
            <a:br>
              <a:rPr lang="ru-RU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Какие факторы обеспечивали Германии быстрый экономический рост?</a:t>
            </a:r>
            <a:br>
              <a:rPr lang="ru-RU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 Что такое </a:t>
            </a:r>
            <a:r>
              <a:rPr lang="ru-RU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пагерманизм</a:t>
            </a:r>
            <a:r>
              <a:rPr lang="ru-RU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 Шовинизм? Антисемитизм?</a:t>
            </a:r>
            <a:br>
              <a:rPr lang="ru-RU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4. Расскажите о германских колониях?</a:t>
            </a:r>
            <a:br>
              <a:rPr lang="ru-RU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0727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122362"/>
            <a:ext cx="7772400" cy="3624449"/>
          </a:xfrm>
        </p:spPr>
        <p:txBody>
          <a:bodyPr>
            <a:norm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Великобритания: </a:t>
            </a:r>
            <a:b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конец </a:t>
            </a:r>
            <a:b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Викторианской </a:t>
            </a:r>
            <a:b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эпохи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3518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217210"/>
            <a:ext cx="7886700" cy="589614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Упадок «Мастерской мира»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03411" y="995082"/>
            <a:ext cx="8444753" cy="5674659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4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Причины: </a:t>
            </a:r>
          </a:p>
          <a:p>
            <a:pPr marL="514350" indent="-514350">
              <a:buAutoNum type="arabicPeriod"/>
            </a:pP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Вывоз капитала</a:t>
            </a:r>
          </a:p>
          <a:p>
            <a:pPr marL="514350" indent="-514350">
              <a:buAutoNum type="arabicPeriod"/>
            </a:pP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Устаревшее оборудование</a:t>
            </a:r>
          </a:p>
          <a:p>
            <a:pPr marL="514350" indent="-514350">
              <a:buAutoNum type="arabicPeriod"/>
            </a:pP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Более дешевые немецкие товары на мировом рынке</a:t>
            </a:r>
          </a:p>
          <a:p>
            <a:pPr marL="514350" indent="-514350">
              <a:buAutoNum type="arabicPeriod"/>
            </a:pP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Колониальное производство дешевле фермерского.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418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217210"/>
            <a:ext cx="7886700" cy="589614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Двухпартийная система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28649" y="1089212"/>
            <a:ext cx="2638985" cy="914400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Тори </a:t>
            </a:r>
          </a:p>
          <a:p>
            <a:pPr algn="ctr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Консерваторы 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568202" y="1089212"/>
            <a:ext cx="2638985" cy="914400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Виги </a:t>
            </a:r>
          </a:p>
          <a:p>
            <a:pPr algn="ctr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Либералы 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28649" y="2767851"/>
            <a:ext cx="2638985" cy="2335305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Поддержка: земельная аристократия, англиканская церковь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568201" y="2767851"/>
            <a:ext cx="2638985" cy="2335305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Поддержка: земледельцы, </a:t>
            </a:r>
          </a:p>
          <a:p>
            <a:pPr algn="ctr"/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Торгово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промышленная буржуазия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833843" y="5867396"/>
            <a:ext cx="5476314" cy="493063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Реформы 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Стрелка вниз 8"/>
          <p:cNvSpPr/>
          <p:nvPr/>
        </p:nvSpPr>
        <p:spPr>
          <a:xfrm>
            <a:off x="1833843" y="2111188"/>
            <a:ext cx="223557" cy="497541"/>
          </a:xfrm>
          <a:prstGeom prst="downArrow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трелка вниз 9"/>
          <p:cNvSpPr/>
          <p:nvPr/>
        </p:nvSpPr>
        <p:spPr>
          <a:xfrm>
            <a:off x="6790765" y="2136961"/>
            <a:ext cx="242047" cy="512110"/>
          </a:xfrm>
          <a:prstGeom prst="downArrow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Выноска со стрелкой вниз 12"/>
          <p:cNvSpPr/>
          <p:nvPr/>
        </p:nvSpPr>
        <p:spPr>
          <a:xfrm>
            <a:off x="2057400" y="5262278"/>
            <a:ext cx="4975412" cy="363070"/>
          </a:xfrm>
          <a:prstGeom prst="downArrowCallou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4285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217210"/>
            <a:ext cx="7886700" cy="364099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Реформы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4204" y="708259"/>
            <a:ext cx="2635624" cy="3508967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924204" y="4344176"/>
            <a:ext cx="2638985" cy="617010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Лидер консерваторов</a:t>
            </a:r>
          </a:p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Бенджамин Дизраэли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46325" y="708259"/>
            <a:ext cx="2638985" cy="3582576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5346326" y="4344176"/>
            <a:ext cx="2638985" cy="617010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Лидер либералов</a:t>
            </a:r>
          </a:p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Уильям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Гладстон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513620" y="5694920"/>
            <a:ext cx="6116760" cy="617010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«Отцы реформ» 1860 – 1870-х годов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Стрелка вниз 8"/>
          <p:cNvSpPr/>
          <p:nvPr/>
        </p:nvSpPr>
        <p:spPr>
          <a:xfrm>
            <a:off x="2393576" y="5056094"/>
            <a:ext cx="672353" cy="543918"/>
          </a:xfrm>
          <a:prstGeom prst="downArrow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трелка вниз 9"/>
          <p:cNvSpPr/>
          <p:nvPr/>
        </p:nvSpPr>
        <p:spPr>
          <a:xfrm>
            <a:off x="5585011" y="5056094"/>
            <a:ext cx="672353" cy="543918"/>
          </a:xfrm>
          <a:prstGeom prst="downArrow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9311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12694" y="207963"/>
            <a:ext cx="7772400" cy="598862"/>
          </a:xfr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Избирательная реформа 1867 года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Rectangle 7"/>
          <p:cNvSpPr>
            <a:spLocks noChangeArrowheads="1"/>
          </p:cNvSpPr>
          <p:nvPr/>
        </p:nvSpPr>
        <p:spPr bwMode="auto">
          <a:xfrm>
            <a:off x="602362" y="1109943"/>
            <a:ext cx="7993063" cy="817563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ru-RU" alt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Уничтожила </a:t>
            </a:r>
            <a:r>
              <a:rPr lang="ru-RU" alt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46 «гнилых местечек» </a:t>
            </a:r>
            <a:endParaRPr lang="ru-RU" alt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ctangle 8"/>
          <p:cNvSpPr>
            <a:spLocks noChangeArrowheads="1"/>
          </p:cNvSpPr>
          <p:nvPr/>
        </p:nvSpPr>
        <p:spPr bwMode="auto">
          <a:xfrm>
            <a:off x="602362" y="2230624"/>
            <a:ext cx="7993063" cy="817563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ru-RU" alt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Предоставила освободившиеся места </a:t>
            </a:r>
          </a:p>
          <a:p>
            <a:pPr algn="ctr"/>
            <a:r>
              <a:rPr lang="ru-RU" alt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крупным </a:t>
            </a:r>
            <a:r>
              <a:rPr lang="ru-RU" alt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городам – Манчестеру, Лондону</a:t>
            </a:r>
            <a:endParaRPr lang="ru-RU" alt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9"/>
          <p:cNvSpPr>
            <a:spLocks noChangeArrowheads="1"/>
          </p:cNvSpPr>
          <p:nvPr/>
        </p:nvSpPr>
        <p:spPr bwMode="auto">
          <a:xfrm>
            <a:off x="602361" y="3351305"/>
            <a:ext cx="7993063" cy="817563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ru-RU" alt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Уменьшался имущественный ценз</a:t>
            </a:r>
          </a:p>
        </p:txBody>
      </p:sp>
      <p:sp>
        <p:nvSpPr>
          <p:cNvPr id="6" name="Rectangle 10"/>
          <p:cNvSpPr>
            <a:spLocks noChangeArrowheads="1"/>
          </p:cNvSpPr>
          <p:nvPr/>
        </p:nvSpPr>
        <p:spPr bwMode="auto">
          <a:xfrm>
            <a:off x="602361" y="4471986"/>
            <a:ext cx="7993063" cy="817563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ru-RU" alt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Число избирателей </a:t>
            </a:r>
            <a:r>
              <a:rPr lang="ru-RU" alt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увеличилось до 2,25 млн. </a:t>
            </a:r>
          </a:p>
          <a:p>
            <a:pPr algn="ctr"/>
            <a:r>
              <a:rPr lang="ru-RU" alt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человек</a:t>
            </a:r>
            <a:endParaRPr lang="ru-RU" alt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00449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12694" y="207963"/>
            <a:ext cx="7772400" cy="598862"/>
          </a:xfr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Реформы 1870 – х годов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Rectangle 7"/>
          <p:cNvSpPr>
            <a:spLocks noChangeArrowheads="1"/>
          </p:cNvSpPr>
          <p:nvPr/>
        </p:nvSpPr>
        <p:spPr bwMode="auto">
          <a:xfrm>
            <a:off x="602362" y="1109943"/>
            <a:ext cx="7993063" cy="817563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ru-RU" alt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Узаконены </a:t>
            </a:r>
            <a:r>
              <a:rPr lang="ru-RU" altLang="ru-RU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тред</a:t>
            </a:r>
            <a:r>
              <a:rPr lang="ru-RU" alt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altLang="ru-RU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юнионы</a:t>
            </a:r>
            <a:r>
              <a:rPr lang="ru-RU" alt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(судебная защита, право </a:t>
            </a:r>
          </a:p>
          <a:p>
            <a:pPr algn="ctr"/>
            <a:r>
              <a:rPr lang="ru-RU" alt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проведения стачек)</a:t>
            </a:r>
            <a:endParaRPr lang="ru-RU" alt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ctangle 8"/>
          <p:cNvSpPr>
            <a:spLocks noChangeArrowheads="1"/>
          </p:cNvSpPr>
          <p:nvPr/>
        </p:nvSpPr>
        <p:spPr bwMode="auto">
          <a:xfrm>
            <a:off x="602362" y="2230624"/>
            <a:ext cx="7993063" cy="817563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ru-RU" alt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Тайное голосование в парламент (богатые не влияют </a:t>
            </a:r>
          </a:p>
          <a:p>
            <a:pPr algn="ctr"/>
            <a:r>
              <a:rPr lang="ru-RU" alt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выборы)</a:t>
            </a:r>
            <a:endParaRPr lang="ru-RU" alt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9"/>
          <p:cNvSpPr>
            <a:spLocks noChangeArrowheads="1"/>
          </p:cNvSpPr>
          <p:nvPr/>
        </p:nvSpPr>
        <p:spPr bwMode="auto">
          <a:xfrm>
            <a:off x="602361" y="3351305"/>
            <a:ext cx="7993063" cy="817563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ru-RU" alt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Школьная реформа (бесплатные школы)</a:t>
            </a:r>
            <a:endParaRPr lang="ru-RU" alt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angle 10"/>
          <p:cNvSpPr>
            <a:spLocks noChangeArrowheads="1"/>
          </p:cNvSpPr>
          <p:nvPr/>
        </p:nvSpPr>
        <p:spPr bwMode="auto">
          <a:xfrm>
            <a:off x="602361" y="4471986"/>
            <a:ext cx="7993063" cy="817563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ru-RU" alt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54-часовая рабочая неделя, запрет на работников </a:t>
            </a:r>
          </a:p>
          <a:p>
            <a:pPr algn="ctr"/>
            <a:r>
              <a:rPr lang="ru-RU" alt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 10 лет</a:t>
            </a:r>
            <a:endParaRPr lang="ru-RU" alt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ectangle 10"/>
          <p:cNvSpPr>
            <a:spLocks noChangeArrowheads="1"/>
          </p:cNvSpPr>
          <p:nvPr/>
        </p:nvSpPr>
        <p:spPr bwMode="auto">
          <a:xfrm>
            <a:off x="602360" y="5484997"/>
            <a:ext cx="7993063" cy="817563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ru-RU" alt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Реформа самоуправления (122 округа с советом)</a:t>
            </a:r>
            <a:endParaRPr lang="ru-RU" alt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63577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12694" y="207963"/>
            <a:ext cx="7772400" cy="598862"/>
          </a:xfr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Третья избирательная реформа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Rectangle 7"/>
          <p:cNvSpPr>
            <a:spLocks noChangeArrowheads="1"/>
          </p:cNvSpPr>
          <p:nvPr/>
        </p:nvSpPr>
        <p:spPr bwMode="auto">
          <a:xfrm>
            <a:off x="602362" y="1109943"/>
            <a:ext cx="7993063" cy="817563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ru-RU" alt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Уничтожение более 100 «гнилых местечек»</a:t>
            </a:r>
            <a:endParaRPr lang="ru-RU" alt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ctangle 8"/>
          <p:cNvSpPr>
            <a:spLocks noChangeArrowheads="1"/>
          </p:cNvSpPr>
          <p:nvPr/>
        </p:nvSpPr>
        <p:spPr bwMode="auto">
          <a:xfrm>
            <a:off x="602362" y="2230624"/>
            <a:ext cx="7993063" cy="817563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ru-RU" alt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Право голоса домовладельцам и сельским работникам</a:t>
            </a:r>
          </a:p>
          <a:p>
            <a:pPr algn="ctr"/>
            <a:r>
              <a:rPr lang="ru-RU" alt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(5,5 млн. человек = 13% населения)</a:t>
            </a:r>
            <a:endParaRPr lang="ru-RU" alt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Picture 10" descr="090729-britain-twitter-hmed-3p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2362" y="3493714"/>
            <a:ext cx="3865563" cy="23987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12" descr="Trial_of_Queen_Caroline_by_Sir_George_Hayter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0791" y="3493714"/>
            <a:ext cx="3514634" cy="23987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425771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143</TotalTime>
  <Words>310</Words>
  <Application>Microsoft Office PowerPoint</Application>
  <PresentationFormat>Экран (4:3)</PresentationFormat>
  <Paragraphs>76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2" baseType="lpstr">
      <vt:lpstr>Arial</vt:lpstr>
      <vt:lpstr>Calibri</vt:lpstr>
      <vt:lpstr>Calibri Light</vt:lpstr>
      <vt:lpstr>Times New Roman</vt:lpstr>
      <vt:lpstr>Тема Office</vt:lpstr>
      <vt:lpstr>Великобритания:  конец  Викторианской  эпохи</vt:lpstr>
      <vt:lpstr>1. Расскажите о политическом устройстве Германской империи 2. Какие факторы обеспечивали Германии быстрый экономический рост? 3. Что такое пагерманизм? Шовинизм? Антисемитизм? 4. Расскажите о германских колониях?  </vt:lpstr>
      <vt:lpstr>Великобритания:  конец  Викторианской  эпохи</vt:lpstr>
      <vt:lpstr>Упадок «Мастерской мира»</vt:lpstr>
      <vt:lpstr>Двухпартийная система</vt:lpstr>
      <vt:lpstr>Реформы </vt:lpstr>
      <vt:lpstr>Избирательная реформа 1867 года</vt:lpstr>
      <vt:lpstr>Реформы 1870 – х годов</vt:lpstr>
      <vt:lpstr>Третья избирательная реформа</vt:lpstr>
      <vt:lpstr>Итог реформ </vt:lpstr>
      <vt:lpstr>Колониальная политика </vt:lpstr>
      <vt:lpstr>Колониальная политика </vt:lpstr>
      <vt:lpstr>Английские колонии </vt:lpstr>
      <vt:lpstr>Лейбористская партия </vt:lpstr>
      <vt:lpstr>Требования: </vt:lpstr>
      <vt:lpstr>Мятежный остров </vt:lpstr>
      <vt:lpstr>Конец Викторианской эпохи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Великобритания:  конец  Викторианской  эпохи</dc:title>
  <dc:creator>Елена</dc:creator>
  <cp:lastModifiedBy>Елена</cp:lastModifiedBy>
  <cp:revision>14</cp:revision>
  <dcterms:created xsi:type="dcterms:W3CDTF">2015-11-13T12:10:02Z</dcterms:created>
  <dcterms:modified xsi:type="dcterms:W3CDTF">2015-11-13T14:34:02Z</dcterms:modified>
</cp:coreProperties>
</file>