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7" r:id="rId2"/>
    <p:sldId id="308" r:id="rId3"/>
    <p:sldId id="309" r:id="rId4"/>
    <p:sldId id="256" r:id="rId5"/>
    <p:sldId id="293" r:id="rId6"/>
    <p:sldId id="261" r:id="rId7"/>
    <p:sldId id="270" r:id="rId8"/>
    <p:sldId id="258" r:id="rId9"/>
    <p:sldId id="259" r:id="rId10"/>
    <p:sldId id="294" r:id="rId11"/>
    <p:sldId id="295" r:id="rId12"/>
    <p:sldId id="296" r:id="rId13"/>
    <p:sldId id="297" r:id="rId14"/>
    <p:sldId id="298" r:id="rId15"/>
    <p:sldId id="299" r:id="rId16"/>
    <p:sldId id="300" r:id="rId17"/>
    <p:sldId id="301" r:id="rId18"/>
    <p:sldId id="302" r:id="rId19"/>
    <p:sldId id="303" r:id="rId20"/>
    <p:sldId id="262" r:id="rId21"/>
    <p:sldId id="263" r:id="rId22"/>
    <p:sldId id="265" r:id="rId23"/>
    <p:sldId id="264" r:id="rId24"/>
    <p:sldId id="266" r:id="rId25"/>
    <p:sldId id="267" r:id="rId26"/>
    <p:sldId id="273" r:id="rId27"/>
    <p:sldId id="276" r:id="rId28"/>
    <p:sldId id="304" r:id="rId29"/>
    <p:sldId id="277" r:id="rId30"/>
    <p:sldId id="279" r:id="rId31"/>
    <p:sldId id="280" r:id="rId32"/>
    <p:sldId id="282" r:id="rId33"/>
    <p:sldId id="292" r:id="rId34"/>
    <p:sldId id="305" r:id="rId35"/>
    <p:sldId id="306" r:id="rId36"/>
    <p:sldId id="288" r:id="rId37"/>
    <p:sldId id="289" r:id="rId38"/>
    <p:sldId id="290" r:id="rId3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9" d="100"/>
          <a:sy n="59" d="100"/>
        </p:scale>
        <p:origin x="-468" y="-5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B5942-CDC1-4B89-B026-5E354B909285}" type="datetimeFigureOut">
              <a:rPr lang="ru-RU" smtClean="0"/>
              <a:pPr/>
              <a:t>13.07.2017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53753-F1D0-4293-89EF-A5191D30D7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055911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B5942-CDC1-4B89-B026-5E354B909285}" type="datetimeFigureOut">
              <a:rPr lang="ru-RU" smtClean="0"/>
              <a:pPr/>
              <a:t>13.07.2017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53753-F1D0-4293-89EF-A5191D30D7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06467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B5942-CDC1-4B89-B026-5E354B909285}" type="datetimeFigureOut">
              <a:rPr lang="ru-RU" smtClean="0"/>
              <a:pPr/>
              <a:t>13.07.2017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53753-F1D0-4293-89EF-A5191D30D7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571212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B5942-CDC1-4B89-B026-5E354B909285}" type="datetimeFigureOut">
              <a:rPr lang="ru-RU" smtClean="0"/>
              <a:pPr/>
              <a:t>13.07.2017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53753-F1D0-4293-89EF-A5191D30D7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82282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B5942-CDC1-4B89-B026-5E354B909285}" type="datetimeFigureOut">
              <a:rPr lang="ru-RU" smtClean="0"/>
              <a:pPr/>
              <a:t>13.07.2017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53753-F1D0-4293-89EF-A5191D30D7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70665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B5942-CDC1-4B89-B026-5E354B909285}" type="datetimeFigureOut">
              <a:rPr lang="ru-RU" smtClean="0"/>
              <a:pPr/>
              <a:t>13.07.2017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53753-F1D0-4293-89EF-A5191D30D7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422160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B5942-CDC1-4B89-B026-5E354B909285}" type="datetimeFigureOut">
              <a:rPr lang="ru-RU" smtClean="0"/>
              <a:pPr/>
              <a:t>13.07.2017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53753-F1D0-4293-89EF-A5191D30D7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413689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B5942-CDC1-4B89-B026-5E354B909285}" type="datetimeFigureOut">
              <a:rPr lang="ru-RU" smtClean="0"/>
              <a:pPr/>
              <a:t>13.07.2017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53753-F1D0-4293-89EF-A5191D30D7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691560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B5942-CDC1-4B89-B026-5E354B909285}" type="datetimeFigureOut">
              <a:rPr lang="ru-RU" smtClean="0"/>
              <a:pPr/>
              <a:t>13.07.2017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53753-F1D0-4293-89EF-A5191D30D7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84543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B5942-CDC1-4B89-B026-5E354B909285}" type="datetimeFigureOut">
              <a:rPr lang="ru-RU" smtClean="0"/>
              <a:pPr/>
              <a:t>13.07.2017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53753-F1D0-4293-89EF-A5191D30D7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13788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1B5942-CDC1-4B89-B026-5E354B909285}" type="datetimeFigureOut">
              <a:rPr lang="ru-RU" smtClean="0"/>
              <a:pPr/>
              <a:t>13.07.2017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53753-F1D0-4293-89EF-A5191D30D7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009434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1B5942-CDC1-4B89-B026-5E354B909285}" type="datetimeFigureOut">
              <a:rPr lang="ru-RU" smtClean="0"/>
              <a:pPr/>
              <a:t>13.07.2017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C53753-F1D0-4293-89EF-A5191D30D7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8493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joyer.ru/main.php?cmd=image&amp;var1=%CE%F2%EA%F0%FB%F2%EA%E8+23+%F4%E5%E2%F0%E0%EB%FF+%F1%F2%E0%F0%FB%E5/23+%F4%E5%E2%F0%E0%EB%FF+%F1%F2%E0%F0%FB%E5+%EE%F2%EA%F0%FB%F2%EA%E8+%F1+%E4%ED%E5%EC+%F1%EE%E2%E5%F2%F1%EA%EE%E9+%E0%F0%EC%E8%E8+72.jpg&amp;var2=700_85" TargetMode="Externa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dirty="0" smtClean="0">
                <a:latin typeface="Arial" charset="0"/>
              </a:rPr>
              <a:t/>
            </a:r>
            <a:br>
              <a:rPr lang="ru-RU" b="1" dirty="0" smtClean="0">
                <a:latin typeface="Arial" charset="0"/>
              </a:rPr>
            </a:br>
            <a:r>
              <a:rPr lang="ru-RU" sz="2200" dirty="0" smtClean="0"/>
              <a:t>Областное </a:t>
            </a:r>
            <a:r>
              <a:rPr lang="ru-RU" sz="2200" dirty="0" smtClean="0"/>
              <a:t>государственное профессиональное </a:t>
            </a:r>
            <a:br>
              <a:rPr lang="ru-RU" sz="2200" dirty="0" smtClean="0"/>
            </a:br>
            <a:r>
              <a:rPr lang="ru-RU" sz="2200" dirty="0" smtClean="0"/>
              <a:t>образовательное бюджетное учреждение </a:t>
            </a:r>
            <a:br>
              <a:rPr lang="ru-RU" sz="2200" dirty="0" smtClean="0"/>
            </a:br>
            <a:r>
              <a:rPr lang="ru-RU" sz="2200" dirty="0" smtClean="0"/>
              <a:t>«Сельскохозяйственный техникум»</a:t>
            </a:r>
            <a:br>
              <a:rPr lang="ru-RU" sz="2200" dirty="0" smtClean="0"/>
            </a:br>
            <a:r>
              <a:rPr lang="ru-RU" sz="2200" b="1" dirty="0" smtClean="0">
                <a:latin typeface="Arial" charset="0"/>
              </a:rPr>
              <a:t/>
            </a:r>
            <a:br>
              <a:rPr lang="ru-RU" sz="2200" b="1" dirty="0" smtClean="0">
                <a:latin typeface="Arial" charset="0"/>
              </a:rPr>
            </a:br>
            <a:endParaRPr lang="ru-RU" sz="2200" dirty="0"/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179512" y="1628800"/>
            <a:ext cx="8712968" cy="489654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214282" y="1643050"/>
            <a:ext cx="8712968" cy="489654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214282" y="1643050"/>
            <a:ext cx="8715436" cy="223224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Международные отношения </a:t>
            </a:r>
            <a:br>
              <a:rPr kumimoji="0" lang="ru-RU" sz="4400" b="1" i="0" u="none" strike="noStrike" kern="1200" cap="none" spc="0" normalizeH="0" baseline="0" noProof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</a:br>
            <a:r>
              <a:rPr kumimoji="0" lang="ru-RU" sz="4400" b="1" i="0" u="none" strike="noStrike" kern="1200" cap="none" spc="0" normalizeH="0" baseline="0" noProof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России в начале </a:t>
            </a:r>
            <a:r>
              <a:rPr kumimoji="0" lang="en-US" sz="4400" b="1" i="0" u="none" strike="noStrike" kern="1200" cap="none" spc="0" normalizeH="0" baseline="0" noProof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XXI </a:t>
            </a:r>
            <a:r>
              <a:rPr kumimoji="0" lang="ru-RU" sz="4400" b="1" i="0" u="none" strike="noStrike" kern="1200" cap="none" spc="0" normalizeH="0" baseline="0" noProof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века</a:t>
            </a:r>
            <a:br>
              <a:rPr kumimoji="0" lang="ru-RU" sz="4400" b="1" i="0" u="none" strike="noStrike" kern="1200" cap="none" spc="0" normalizeH="0" baseline="0" noProof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</a:b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214282" y="3929066"/>
          <a:ext cx="8715436" cy="2644839"/>
        </p:xfrm>
        <a:graphic>
          <a:graphicData uri="http://schemas.openxmlformats.org/drawingml/2006/table">
            <a:tbl>
              <a:tblPr/>
              <a:tblGrid>
                <a:gridCol w="8715436"/>
              </a:tblGrid>
              <a:tr h="2643206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267200" algn="l"/>
                        </a:tabLs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                                Разработал:                                                                                      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Преподаватель истории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indent="450215" algn="r">
                        <a:lnSpc>
                          <a:spcPct val="115000"/>
                        </a:lnSpc>
                        <a:spcAft>
                          <a:spcPts val="1000"/>
                        </a:spcAft>
                        <a:tabLst>
                          <a:tab pos="4267200" algn="l"/>
                        </a:tabLs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                                                                          Е.Ю. Яковлева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indent="450215" algn="l"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2562860" algn="l"/>
                        </a:tabLst>
                      </a:pP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	</a:t>
                      </a:r>
                      <a:endParaRPr lang="ru-RU" sz="18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450215" algn="l"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2562860" algn="l"/>
                        </a:tabLst>
                      </a:pPr>
                      <a:endParaRPr lang="ru-RU" sz="180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450215" algn="l">
                        <a:lnSpc>
                          <a:spcPct val="150000"/>
                        </a:lnSpc>
                        <a:spcAft>
                          <a:spcPts val="1000"/>
                        </a:spcAft>
                        <a:tabLst>
                          <a:tab pos="2562860" algn="l"/>
                        </a:tabLs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  <a:cs typeface="Times New Roman"/>
                        </a:rPr>
                        <a:t>                                                                с</a:t>
                      </a:r>
                      <a:r>
                        <a:rPr lang="ru-RU" sz="1800" dirty="0">
                          <a:latin typeface="Times New Roman"/>
                          <a:ea typeface="Times New Roman"/>
                          <a:cs typeface="Times New Roman"/>
                        </a:rPr>
                        <a:t>. Ленинское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229600" cy="11430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lvl="0" fontAlgn="base">
              <a:spcAft>
                <a:spcPct val="0"/>
              </a:spcAft>
            </a:pPr>
            <a:r>
              <a:rPr lang="ru-RU" sz="3100" b="1" kern="10" spc="720" dirty="0" smtClean="0">
                <a:latin typeface="Times New Roman" panose="02020603050405020304" pitchFamily="18" charset="0"/>
                <a:cs typeface="Times New Roman" pitchFamily="18" charset="0"/>
              </a:rPr>
              <a:t/>
            </a:r>
            <a:br>
              <a:rPr lang="ru-RU" sz="3100" b="1" kern="10" spc="720" dirty="0" smtClean="0">
                <a:latin typeface="Times New Roman" panose="02020603050405020304" pitchFamily="18" charset="0"/>
                <a:cs typeface="Times New Roman" pitchFamily="18" charset="0"/>
              </a:rPr>
            </a:b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Международный статус современной России</a:t>
            </a:r>
            <a:r>
              <a:rPr lang="ru-RU" sz="3600" b="1" kern="10" spc="720" dirty="0">
                <a:gradFill rotWithShape="1">
                  <a:gsLst>
                    <a:gs pos="0">
                      <a:srgbClr val="AAAAAA"/>
                    </a:gs>
                    <a:gs pos="100000">
                      <a:srgbClr val="FFFFFF"/>
                    </a:gs>
                  </a:gsLst>
                  <a:lin ang="5400000" scaled="1"/>
                </a:gradFill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kern="10" spc="720" dirty="0">
                <a:gradFill rotWithShape="1">
                  <a:gsLst>
                    <a:gs pos="0">
                      <a:srgbClr val="AAAAAA"/>
                    </a:gs>
                    <a:gs pos="100000">
                      <a:srgbClr val="FFFFFF"/>
                    </a:gs>
                  </a:gsLst>
                  <a:lin ang="5400000" scaled="1"/>
                </a:gradFill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628800"/>
            <a:ext cx="8229600" cy="4525963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начале XXI в. Россия стремится интегрироваться в сообщество цивилизованных государств, оставаясь при этом независимой стратегической вели­чиной, претендующей на существенную роль в управлении форми­рующейся международной системой.</a:t>
            </a:r>
          </a:p>
        </p:txBody>
      </p:sp>
    </p:spTree>
    <p:extLst>
      <p:ext uri="{BB962C8B-B14F-4D97-AF65-F5344CB8AC3E}">
        <p14:creationId xmlns:p14="http://schemas.microsoft.com/office/powerpoint/2010/main" xmlns="" val="33898237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229600" cy="11430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fontAlgn="base">
              <a:spcAft>
                <a:spcPct val="0"/>
              </a:spcAft>
            </a:pPr>
            <a:r>
              <a:rPr lang="ru-RU" sz="3100" b="1" kern="10" spc="720" dirty="0" smtClean="0">
                <a:latin typeface="Times New Roman" panose="02020603050405020304" pitchFamily="18" charset="0"/>
                <a:cs typeface="Times New Roman" pitchFamily="18" charset="0"/>
              </a:rPr>
              <a:t/>
            </a:r>
            <a:br>
              <a:rPr lang="ru-RU" sz="3100" b="1" kern="10" spc="720" dirty="0" smtClean="0">
                <a:latin typeface="Times New Roman" panose="02020603050405020304" pitchFamily="18" charset="0"/>
                <a:cs typeface="Times New Roman" pitchFamily="18" charset="0"/>
              </a:rPr>
            </a:br>
            <a:r>
              <a:rPr lang="ru-RU" sz="3100" b="1" kern="10" spc="720" dirty="0" smtClean="0">
                <a:latin typeface="Times New Roman" panose="02020603050405020304" pitchFamily="18" charset="0"/>
                <a:cs typeface="Times New Roman" pitchFamily="18" charset="0"/>
              </a:rPr>
              <a:t/>
            </a:r>
            <a:br>
              <a:rPr lang="ru-RU" sz="3100" b="1" kern="10" spc="720" dirty="0" smtClean="0">
                <a:latin typeface="Times New Roman" panose="02020603050405020304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Влияние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России на положение дел в мире определяется следу­ющими обстоятельствами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kern="10" spc="720" dirty="0">
                <a:gradFill rotWithShape="1">
                  <a:gsLst>
                    <a:gs pos="0">
                      <a:srgbClr val="AAAAAA"/>
                    </a:gs>
                    <a:gs pos="100000">
                      <a:srgbClr val="FFFFFF"/>
                    </a:gs>
                  </a:gsLst>
                  <a:lin ang="5400000" scaled="1"/>
                </a:gradFill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kern="10" spc="720" dirty="0">
                <a:gradFill rotWithShape="1">
                  <a:gsLst>
                    <a:gs pos="0">
                      <a:srgbClr val="AAAAAA"/>
                    </a:gs>
                    <a:gs pos="100000">
                      <a:srgbClr val="FFFFFF"/>
                    </a:gs>
                  </a:gsLst>
                  <a:lin ang="5400000" scaled="1"/>
                </a:gradFill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628800"/>
            <a:ext cx="8229600" cy="4525963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r>
              <a:rPr lang="ru-RU" dirty="0"/>
              <a:t>Ø  она является самым крупным по территории и седьмым по численности населения государством </a:t>
            </a:r>
            <a:r>
              <a:rPr lang="ru-RU" dirty="0" smtClean="0"/>
              <a:t>мира;</a:t>
            </a:r>
            <a:endParaRPr lang="ru-RU" dirty="0"/>
          </a:p>
          <a:p>
            <a:r>
              <a:rPr lang="ru-RU" dirty="0"/>
              <a:t>Ø  располагает гигантскими природными ресурсами и прежде всего энергетическими (нефть, газ, уголь), имеет высокий научно- технический потенциал;</a:t>
            </a:r>
          </a:p>
          <a:p>
            <a:r>
              <a:rPr lang="ru-RU" dirty="0"/>
              <a:t>Ø  занимает лидирующие позиции в добыче и транспортировке углеводородного </a:t>
            </a:r>
            <a:r>
              <a:rPr lang="ru-RU" dirty="0" smtClean="0"/>
              <a:t>сырья;</a:t>
            </a:r>
            <a:endParaRPr lang="ru-RU" dirty="0"/>
          </a:p>
          <a:p>
            <a:r>
              <a:rPr lang="ru-RU" dirty="0"/>
              <a:t>Ø  как правопреемница СССР является постоянным членом Со­вета Безопасности ООН и несет связанную с этим статусом от­ветственность;</a:t>
            </a:r>
          </a:p>
          <a:p>
            <a:r>
              <a:rPr lang="ru-RU" dirty="0"/>
              <a:t>Ø  обладает сопоставимым с Соединенными Штатами страте­гическим ракетно-ядерным потенциалом, унаследованным от СССР;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323558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229600" cy="11430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fontAlgn="base">
              <a:spcAft>
                <a:spcPct val="0"/>
              </a:spcAft>
            </a:pPr>
            <a:r>
              <a:rPr lang="ru-RU" sz="3100" b="1" kern="10" spc="720" dirty="0" smtClean="0">
                <a:latin typeface="Times New Roman" panose="02020603050405020304" pitchFamily="18" charset="0"/>
                <a:cs typeface="Times New Roman" pitchFamily="18" charset="0"/>
              </a:rPr>
              <a:t/>
            </a:r>
            <a:br>
              <a:rPr lang="ru-RU" sz="3100" b="1" kern="10" spc="720" dirty="0" smtClean="0">
                <a:latin typeface="Times New Roman" panose="02020603050405020304" pitchFamily="18" charset="0"/>
                <a:cs typeface="Times New Roman" pitchFamily="18" charset="0"/>
              </a:rPr>
            </a:br>
            <a:r>
              <a:rPr lang="ru-RU" sz="3100" b="1" kern="10" spc="720" dirty="0" smtClean="0">
                <a:latin typeface="Times New Roman" panose="02020603050405020304" pitchFamily="18" charset="0"/>
                <a:cs typeface="Times New Roman" pitchFamily="18" charset="0"/>
              </a:rPr>
              <a:t/>
            </a:r>
            <a:br>
              <a:rPr lang="ru-RU" sz="3100" b="1" kern="10" spc="720" dirty="0" smtClean="0">
                <a:latin typeface="Times New Roman" panose="02020603050405020304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Влияние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России на положение дел в мире определяется следу­ющими обстоятельствами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kern="10" spc="720" dirty="0">
                <a:gradFill rotWithShape="1">
                  <a:gsLst>
                    <a:gs pos="0">
                      <a:srgbClr val="AAAAAA"/>
                    </a:gs>
                    <a:gs pos="100000">
                      <a:srgbClr val="FFFFFF"/>
                    </a:gs>
                  </a:gsLst>
                  <a:lin ang="5400000" scaled="1"/>
                </a:gradFill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kern="10" spc="720" dirty="0">
                <a:gradFill rotWithShape="1">
                  <a:gsLst>
                    <a:gs pos="0">
                      <a:srgbClr val="AAAAAA"/>
                    </a:gs>
                    <a:gs pos="100000">
                      <a:srgbClr val="FFFFFF"/>
                    </a:gs>
                  </a:gsLst>
                  <a:lin ang="5400000" scaled="1"/>
                </a:gradFill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628800"/>
            <a:ext cx="8445624" cy="4525963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400" dirty="0"/>
              <a:t>с начала XXI в. укрепила свои позиции благодаря обрете­нию относительной социально-политической стабильности, позитив­ным тенденциям в развитии экономики и активной внешней полити­ке, перестает быть слабой страной, какой была в конце минувшего века;</a:t>
            </a:r>
          </a:p>
          <a:p>
            <a:r>
              <a:rPr lang="ru-RU" sz="2400" dirty="0"/>
              <a:t>Ø  в последние годы российские корпорации начали активно ос­ваивать рынок западных </a:t>
            </a:r>
            <a:r>
              <a:rPr lang="ru-RU" sz="2400" dirty="0" smtClean="0"/>
              <a:t>стран</a:t>
            </a:r>
          </a:p>
          <a:p>
            <a:r>
              <a:rPr lang="ru-RU" sz="2400" dirty="0" smtClean="0"/>
              <a:t>Ø</a:t>
            </a:r>
            <a:r>
              <a:rPr lang="ru-RU" sz="2400" dirty="0"/>
              <a:t>  отношения России практически со всеми государствами но­сят мирный характер, а с ведущими державами и соседями офици­ально характеризуются как стратегическое партнерство</a:t>
            </a:r>
            <a:r>
              <a:rPr lang="ru-RU" sz="2400" dirty="0" smtClean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3966637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229600" cy="11430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fontAlgn="base">
              <a:spcAft>
                <a:spcPct val="0"/>
              </a:spcAft>
            </a:pPr>
            <a:r>
              <a:rPr lang="ru-RU" sz="3100" b="1" kern="10" spc="720" dirty="0" smtClean="0">
                <a:latin typeface="Times New Roman" panose="02020603050405020304" pitchFamily="18" charset="0"/>
                <a:cs typeface="Times New Roman" pitchFamily="18" charset="0"/>
              </a:rPr>
              <a:t/>
            </a:r>
            <a:br>
              <a:rPr lang="ru-RU" sz="3100" b="1" kern="10" spc="720" dirty="0" smtClean="0">
                <a:latin typeface="Times New Roman" panose="02020603050405020304" pitchFamily="18" charset="0"/>
                <a:cs typeface="Times New Roman" pitchFamily="18" charset="0"/>
              </a:rPr>
            </a:br>
            <a:r>
              <a:rPr lang="ru-RU" sz="3100" b="1" kern="10" spc="720" dirty="0" smtClean="0">
                <a:latin typeface="Times New Roman" panose="02020603050405020304" pitchFamily="18" charset="0"/>
                <a:cs typeface="Times New Roman" pitchFamily="18" charset="0"/>
              </a:rPr>
              <a:t/>
            </a:r>
            <a:br>
              <a:rPr lang="ru-RU" sz="3100" b="1" kern="10" spc="720" dirty="0" smtClean="0">
                <a:latin typeface="Times New Roman" panose="02020603050405020304" pitchFamily="18" charset="0"/>
                <a:cs typeface="Times New Roman" pitchFamily="18" charset="0"/>
              </a:rPr>
            </a:br>
            <a:r>
              <a:rPr lang="ru-RU" sz="4000" b="1" i="1" u="sng" dirty="0" smtClean="0"/>
              <a:t>новая внешнеполитическая стратегия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kern="10" spc="720" dirty="0">
                <a:gradFill rotWithShape="1">
                  <a:gsLst>
                    <a:gs pos="0">
                      <a:srgbClr val="AAAAAA"/>
                    </a:gs>
                    <a:gs pos="100000">
                      <a:srgbClr val="FFFFFF"/>
                    </a:gs>
                  </a:gsLst>
                  <a:lin ang="5400000" scaled="1"/>
                </a:gradFill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kern="10" spc="720" dirty="0">
                <a:gradFill rotWithShape="1">
                  <a:gsLst>
                    <a:gs pos="0">
                      <a:srgbClr val="AAAAAA"/>
                    </a:gs>
                    <a:gs pos="100000">
                      <a:srgbClr val="FFFFFF"/>
                    </a:gs>
                  </a:gsLst>
                  <a:lin ang="5400000" scaled="1"/>
                </a:gradFill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628800"/>
            <a:ext cx="8445624" cy="4525963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400" dirty="0"/>
              <a:t>обеспечение надежной безопасности </a:t>
            </a:r>
            <a:r>
              <a:rPr lang="ru-RU" sz="2400" dirty="0" smtClean="0"/>
              <a:t>страны</a:t>
            </a:r>
          </a:p>
          <a:p>
            <a:r>
              <a:rPr lang="ru-RU" sz="2400" dirty="0" smtClean="0"/>
              <a:t> </a:t>
            </a:r>
            <a:r>
              <a:rPr lang="ru-RU" sz="2400" dirty="0"/>
              <a:t>сохранение и укрепление ее суверенитета и территориальной </a:t>
            </a:r>
            <a:r>
              <a:rPr lang="ru-RU" sz="2400" dirty="0" smtClean="0"/>
              <a:t>целостности</a:t>
            </a:r>
          </a:p>
          <a:p>
            <a:r>
              <a:rPr lang="ru-RU" sz="2400" dirty="0" smtClean="0"/>
              <a:t>прочных </a:t>
            </a:r>
            <a:r>
              <a:rPr lang="ru-RU" sz="2400" dirty="0"/>
              <a:t>и авторитетных позиций в мировом </a:t>
            </a:r>
            <a:r>
              <a:rPr lang="ru-RU" sz="2400" dirty="0" smtClean="0"/>
              <a:t>сообществе</a:t>
            </a:r>
          </a:p>
          <a:p>
            <a:r>
              <a:rPr lang="ru-RU" sz="2400" dirty="0" smtClean="0"/>
              <a:t> обеспечение воздействия </a:t>
            </a:r>
            <a:r>
              <a:rPr lang="ru-RU" sz="2400" dirty="0"/>
              <a:t>на общемировые процессы в целях формирования стабильного, справедливого и демократического </a:t>
            </a:r>
            <a:r>
              <a:rPr lang="ru-RU" sz="2400" dirty="0" smtClean="0"/>
              <a:t>миропорядка</a:t>
            </a:r>
          </a:p>
          <a:p>
            <a:r>
              <a:rPr lang="ru-RU" sz="2400" dirty="0" smtClean="0"/>
              <a:t>  </a:t>
            </a:r>
            <a:r>
              <a:rPr lang="ru-RU" sz="2400" dirty="0"/>
              <a:t>формирование «пояса добрососедства» по периметру российских границ</a:t>
            </a:r>
          </a:p>
        </p:txBody>
      </p:sp>
    </p:spTree>
    <p:extLst>
      <p:ext uri="{BB962C8B-B14F-4D97-AF65-F5344CB8AC3E}">
        <p14:creationId xmlns:p14="http://schemas.microsoft.com/office/powerpoint/2010/main" xmlns="" val="28699510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229600" cy="11430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fontAlgn="base">
              <a:spcAft>
                <a:spcPct val="0"/>
              </a:spcAft>
            </a:pPr>
            <a:r>
              <a:rPr lang="ru-RU" sz="3100" b="1" kern="10" spc="720" dirty="0" smtClean="0">
                <a:latin typeface="Times New Roman" panose="02020603050405020304" pitchFamily="18" charset="0"/>
                <a:cs typeface="Times New Roman" pitchFamily="18" charset="0"/>
              </a:rPr>
              <a:t/>
            </a:r>
            <a:br>
              <a:rPr lang="ru-RU" sz="3100" b="1" kern="10" spc="720" dirty="0" smtClean="0">
                <a:latin typeface="Times New Roman" panose="02020603050405020304" pitchFamily="18" charset="0"/>
                <a:cs typeface="Times New Roman" pitchFamily="18" charset="0"/>
              </a:rPr>
            </a:br>
            <a:r>
              <a:rPr lang="ru-RU" sz="3100" b="1" kern="10" spc="720" dirty="0" smtClean="0">
                <a:latin typeface="Times New Roman" panose="02020603050405020304" pitchFamily="18" charset="0"/>
                <a:cs typeface="Times New Roman" pitchFamily="18" charset="0"/>
              </a:rPr>
              <a:t/>
            </a:r>
            <a:br>
              <a:rPr lang="ru-RU" sz="3100" b="1" kern="10" spc="720" dirty="0" smtClean="0">
                <a:latin typeface="Times New Roman" panose="02020603050405020304" pitchFamily="18" charset="0"/>
                <a:cs typeface="Times New Roman" pitchFamily="18" charset="0"/>
              </a:rPr>
            </a:br>
            <a:r>
              <a:rPr lang="ru-RU" sz="4000" b="1" i="1" u="sng" dirty="0" smtClean="0"/>
              <a:t>Российско-Американские отношения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kern="10" spc="720" dirty="0">
                <a:gradFill rotWithShape="1">
                  <a:gsLst>
                    <a:gs pos="0">
                      <a:srgbClr val="AAAAAA"/>
                    </a:gs>
                    <a:gs pos="100000">
                      <a:srgbClr val="FFFFFF"/>
                    </a:gs>
                  </a:gsLst>
                  <a:lin ang="5400000" scaled="1"/>
                </a:gradFill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kern="10" spc="720" dirty="0">
                <a:gradFill rotWithShape="1">
                  <a:gsLst>
                    <a:gs pos="0">
                      <a:srgbClr val="AAAAAA"/>
                    </a:gs>
                    <a:gs pos="100000">
                      <a:srgbClr val="FFFFFF"/>
                    </a:gs>
                  </a:gsLst>
                  <a:lin ang="5400000" scaled="1"/>
                </a:gradFill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628800"/>
            <a:ext cx="8445624" cy="4525963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800" dirty="0"/>
              <a:t>Отношения между Россией и США оставались центральным направлением внешней политики.</a:t>
            </a:r>
          </a:p>
          <a:p>
            <a:r>
              <a:rPr lang="ru-RU" sz="2800" dirty="0"/>
              <a:t>После президентских выборов 2000 г. российско-американские отношения претерпели серьезные изменения. Исходя из идеи однополярного мира, где сохранилась лишь одна сверхдержава в лице США администрация президента </a:t>
            </a:r>
            <a:r>
              <a:rPr lang="ru-RU" sz="2800" dirty="0" err="1"/>
              <a:t>Д.Буша</a:t>
            </a:r>
            <a:r>
              <a:rPr lang="ru-RU" sz="2800" dirty="0"/>
              <a:t> взяла курс на изменение баланса сил на мировой арене в свою пользу</a:t>
            </a:r>
            <a:r>
              <a:rPr lang="ru-RU" sz="2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6606245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229600" cy="11430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fontAlgn="base">
              <a:spcAft>
                <a:spcPct val="0"/>
              </a:spcAft>
            </a:pPr>
            <a:r>
              <a:rPr lang="ru-RU" sz="3100" b="1" kern="10" spc="720" dirty="0" smtClean="0">
                <a:latin typeface="Times New Roman" panose="02020603050405020304" pitchFamily="18" charset="0"/>
                <a:cs typeface="Times New Roman" pitchFamily="18" charset="0"/>
              </a:rPr>
              <a:t/>
            </a:r>
            <a:br>
              <a:rPr lang="ru-RU" sz="3100" b="1" kern="10" spc="720" dirty="0" smtClean="0">
                <a:latin typeface="Times New Roman" panose="02020603050405020304" pitchFamily="18" charset="0"/>
                <a:cs typeface="Times New Roman" pitchFamily="18" charset="0"/>
              </a:rPr>
            </a:br>
            <a:r>
              <a:rPr lang="ru-RU" sz="3100" b="1" kern="10" spc="720" dirty="0" smtClean="0">
                <a:latin typeface="Times New Roman" panose="02020603050405020304" pitchFamily="18" charset="0"/>
                <a:cs typeface="Times New Roman" pitchFamily="18" charset="0"/>
              </a:rPr>
              <a:t/>
            </a:r>
            <a:br>
              <a:rPr lang="ru-RU" sz="3100" b="1" kern="10" spc="720" dirty="0" smtClean="0">
                <a:latin typeface="Times New Roman" panose="02020603050405020304" pitchFamily="18" charset="0"/>
                <a:cs typeface="Times New Roman" pitchFamily="18" charset="0"/>
              </a:rPr>
            </a:br>
            <a:r>
              <a:rPr lang="ru-RU" sz="4000" b="1" i="1" u="sng" dirty="0" smtClean="0"/>
              <a:t>Российско-Американские отношения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kern="10" spc="720" dirty="0">
                <a:gradFill rotWithShape="1">
                  <a:gsLst>
                    <a:gs pos="0">
                      <a:srgbClr val="AAAAAA"/>
                    </a:gs>
                    <a:gs pos="100000">
                      <a:srgbClr val="FFFFFF"/>
                    </a:gs>
                  </a:gsLst>
                  <a:lin ang="5400000" scaled="1"/>
                </a:gradFill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kern="10" spc="720" dirty="0">
                <a:gradFill rotWithShape="1">
                  <a:gsLst>
                    <a:gs pos="0">
                      <a:srgbClr val="AAAAAA"/>
                    </a:gs>
                    <a:gs pos="100000">
                      <a:srgbClr val="FFFFFF"/>
                    </a:gs>
                  </a:gsLst>
                  <a:lin ang="5400000" scaled="1"/>
                </a:gradFill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628800"/>
            <a:ext cx="8445624" cy="4525963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400" dirty="0" smtClean="0"/>
              <a:t> </a:t>
            </a:r>
            <a:r>
              <a:rPr lang="ru-RU" sz="2400" dirty="0"/>
              <a:t>В</a:t>
            </a:r>
            <a:r>
              <a:rPr lang="ru-RU" sz="2400" dirty="0" smtClean="0"/>
              <a:t>ыход </a:t>
            </a:r>
            <a:r>
              <a:rPr lang="ru-RU" sz="2400" dirty="0"/>
              <a:t>США из договора 1972 г. по противоракетной обороне (ПРО), о создании национальной системы ПРО. </a:t>
            </a:r>
            <a:endParaRPr lang="ru-RU" sz="2400" dirty="0" smtClean="0"/>
          </a:p>
          <a:p>
            <a:r>
              <a:rPr lang="ru-RU" sz="2400" dirty="0" smtClean="0"/>
              <a:t>Расширение </a:t>
            </a:r>
            <a:r>
              <a:rPr lang="ru-RU" sz="2400" dirty="0"/>
              <a:t>НАТО в 2002 г. за счет Болгарии, Румынии, Словакии, Словении, Латвии, Литвы и Эстонии. Было объявлено о грядущем вступлении в НАТО Украины и Грузии. </a:t>
            </a:r>
            <a:endParaRPr lang="ru-RU" sz="2400" dirty="0" smtClean="0"/>
          </a:p>
          <a:p>
            <a:r>
              <a:rPr lang="ru-RU" sz="2400" dirty="0" smtClean="0"/>
              <a:t>В</a:t>
            </a:r>
            <a:r>
              <a:rPr lang="ru-RU" sz="2400" dirty="0"/>
              <a:t> апреле 2007 г. Россия заявила о моратории на исполнение подписанного ранее Договора об ограничении вооруженных сил в Европе (ДОВСЕ), после чего отношения между двумя странами стали еще более отчужденными.</a:t>
            </a:r>
          </a:p>
          <a:p>
            <a:pPr marL="0" indent="0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17930265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229600" cy="11430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fontAlgn="base">
              <a:spcAft>
                <a:spcPct val="0"/>
              </a:spcAft>
            </a:pPr>
            <a:r>
              <a:rPr lang="ru-RU" sz="3100" b="1" kern="10" spc="720" dirty="0" smtClean="0">
                <a:latin typeface="Times New Roman" panose="02020603050405020304" pitchFamily="18" charset="0"/>
                <a:cs typeface="Times New Roman" pitchFamily="18" charset="0"/>
              </a:rPr>
              <a:t/>
            </a:r>
            <a:br>
              <a:rPr lang="ru-RU" sz="3100" b="1" kern="10" spc="720" dirty="0" smtClean="0">
                <a:latin typeface="Times New Roman" panose="02020603050405020304" pitchFamily="18" charset="0"/>
                <a:cs typeface="Times New Roman" pitchFamily="18" charset="0"/>
              </a:rPr>
            </a:br>
            <a:r>
              <a:rPr lang="ru-RU" sz="3100" b="1" kern="10" spc="720" dirty="0" smtClean="0">
                <a:latin typeface="Times New Roman" panose="02020603050405020304" pitchFamily="18" charset="0"/>
                <a:cs typeface="Times New Roman" pitchFamily="18" charset="0"/>
              </a:rPr>
              <a:t/>
            </a:r>
            <a:br>
              <a:rPr lang="ru-RU" sz="3100" b="1" kern="10" spc="720" dirty="0" smtClean="0">
                <a:latin typeface="Times New Roman" panose="02020603050405020304" pitchFamily="18" charset="0"/>
                <a:cs typeface="Times New Roman" pitchFamily="18" charset="0"/>
              </a:rPr>
            </a:br>
            <a:r>
              <a:rPr lang="ru-RU" sz="3100" b="1" kern="10" spc="720" dirty="0" smtClean="0">
                <a:latin typeface="Times New Roman" panose="02020603050405020304" pitchFamily="18" charset="0"/>
                <a:cs typeface="Times New Roman" pitchFamily="18" charset="0"/>
              </a:rPr>
              <a:t/>
            </a:r>
            <a:br>
              <a:rPr lang="ru-RU" sz="3100" b="1" kern="10" spc="720" dirty="0" smtClean="0">
                <a:latin typeface="Times New Roman" panose="02020603050405020304" pitchFamily="18" charset="0"/>
                <a:cs typeface="Times New Roman" pitchFamily="18" charset="0"/>
              </a:rPr>
            </a:br>
            <a:r>
              <a:rPr lang="ru-RU" sz="3600" b="1" i="1" u="sng" dirty="0" smtClean="0"/>
              <a:t>Отношения </a:t>
            </a:r>
            <a:r>
              <a:rPr lang="ru-RU" sz="3600" b="1" i="1" u="sng" dirty="0"/>
              <a:t>России со странами ближнего зарубежья:</a:t>
            </a:r>
            <a:r>
              <a:rPr lang="ru-RU" sz="3600" b="1" dirty="0"/>
              <a:t/>
            </a:r>
            <a:br>
              <a:rPr lang="ru-RU" sz="3600" b="1" dirty="0"/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kern="10" spc="720" dirty="0">
                <a:gradFill rotWithShape="1">
                  <a:gsLst>
                    <a:gs pos="0">
                      <a:srgbClr val="AAAAAA"/>
                    </a:gs>
                    <a:gs pos="100000">
                      <a:srgbClr val="FFFFFF"/>
                    </a:gs>
                  </a:gsLst>
                  <a:lin ang="5400000" scaled="1"/>
                </a:gradFill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kern="10" spc="720" dirty="0">
                <a:gradFill rotWithShape="1">
                  <a:gsLst>
                    <a:gs pos="0">
                      <a:srgbClr val="AAAAAA"/>
                    </a:gs>
                    <a:gs pos="100000">
                      <a:srgbClr val="FFFFFF"/>
                    </a:gs>
                  </a:gsLst>
                  <a:lin ang="5400000" scaled="1"/>
                </a:gradFill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628800"/>
            <a:ext cx="8445624" cy="4525963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000" dirty="0"/>
              <a:t>Вступление в НАТО Латвии, Литвы и Эстонии, выдвижение ими территориальных и материальных претензий к </a:t>
            </a:r>
            <a:r>
              <a:rPr lang="ru-RU" sz="2000" dirty="0" smtClean="0"/>
              <a:t>России</a:t>
            </a:r>
          </a:p>
          <a:p>
            <a:r>
              <a:rPr lang="ru-RU" sz="2000" dirty="0" smtClean="0"/>
              <a:t>Экономические </a:t>
            </a:r>
            <a:r>
              <a:rPr lang="ru-RU" sz="2000" dirty="0"/>
              <a:t>взаимоотношения, культурные и гуманитарные контакты между нашими странами в значительной мере сократились</a:t>
            </a:r>
            <a:r>
              <a:rPr lang="ru-RU" sz="2000" dirty="0" smtClean="0"/>
              <a:t>.</a:t>
            </a:r>
          </a:p>
          <a:p>
            <a:r>
              <a:rPr lang="ru-RU" sz="2000" dirty="0" smtClean="0"/>
              <a:t> </a:t>
            </a:r>
            <a:r>
              <a:rPr lang="ru-RU" sz="2000" dirty="0"/>
              <a:t>В 2004 г. была спровоцирована кампания непризнания итогов президентских выборов на Украине. </a:t>
            </a:r>
            <a:endParaRPr lang="ru-RU" sz="2000" dirty="0" smtClean="0"/>
          </a:p>
          <a:p>
            <a:r>
              <a:rPr lang="ru-RU" sz="2000" dirty="0"/>
              <a:t>. В середине марта 2014 года власти Автономной Республики Крым и города Севастополя при поддержке России и несмотря на попытки противодействия властей Украины провели референдум, на основании результатов которого в одностороннем порядке была провозглашена независимая Республика Крым с последующим присоединением к России в качестве субъектов федерации — Республики Крым и города Севастополя.</a:t>
            </a:r>
          </a:p>
        </p:txBody>
      </p:sp>
    </p:spTree>
    <p:extLst>
      <p:ext uri="{BB962C8B-B14F-4D97-AF65-F5344CB8AC3E}">
        <p14:creationId xmlns:p14="http://schemas.microsoft.com/office/powerpoint/2010/main" xmlns="" val="42170238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229600" cy="11430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fontAlgn="base">
              <a:spcAft>
                <a:spcPct val="0"/>
              </a:spcAft>
            </a:pPr>
            <a:r>
              <a:rPr lang="ru-RU" sz="3200" b="1" kern="10" spc="720" dirty="0" smtClean="0">
                <a:latin typeface="Times New Roman" panose="02020603050405020304" pitchFamily="18" charset="0"/>
                <a:cs typeface="Times New Roman" pitchFamily="18" charset="0"/>
              </a:rPr>
              <a:t/>
            </a:r>
            <a:br>
              <a:rPr lang="ru-RU" sz="3200" b="1" kern="10" spc="720" dirty="0" smtClean="0">
                <a:latin typeface="Times New Roman" panose="02020603050405020304" pitchFamily="18" charset="0"/>
                <a:cs typeface="Times New Roman" pitchFamily="18" charset="0"/>
              </a:rPr>
            </a:br>
            <a:r>
              <a:rPr lang="ru-RU" sz="3200" b="1" kern="10" spc="720" dirty="0" smtClean="0">
                <a:latin typeface="Times New Roman" panose="02020603050405020304" pitchFamily="18" charset="0"/>
                <a:cs typeface="Times New Roman" pitchFamily="18" charset="0"/>
              </a:rPr>
              <a:t/>
            </a:r>
            <a:br>
              <a:rPr lang="ru-RU" sz="3200" b="1" kern="10" spc="720" dirty="0" smtClean="0">
                <a:latin typeface="Times New Roman" panose="02020603050405020304" pitchFamily="18" charset="0"/>
                <a:cs typeface="Times New Roman" pitchFamily="18" charset="0"/>
              </a:rPr>
            </a:br>
            <a:r>
              <a:rPr lang="ru-RU" sz="3200" b="1" i="1" u="sng" dirty="0" smtClean="0"/>
              <a:t>Отношения </a:t>
            </a:r>
            <a:r>
              <a:rPr lang="ru-RU" sz="3200" b="1" i="1" u="sng" dirty="0"/>
              <a:t>России со странами </a:t>
            </a:r>
            <a:r>
              <a:rPr lang="ru-RU" sz="3200" b="1" i="1" u="sng" dirty="0" smtClean="0"/>
              <a:t>ШОС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kern="10" spc="720" dirty="0">
                <a:gradFill rotWithShape="1">
                  <a:gsLst>
                    <a:gs pos="0">
                      <a:srgbClr val="AAAAAA"/>
                    </a:gs>
                    <a:gs pos="100000">
                      <a:srgbClr val="FFFFFF"/>
                    </a:gs>
                  </a:gsLst>
                  <a:lin ang="5400000" scaled="1"/>
                </a:gradFill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kern="10" spc="720" dirty="0">
                <a:gradFill rotWithShape="1">
                  <a:gsLst>
                    <a:gs pos="0">
                      <a:srgbClr val="AAAAAA"/>
                    </a:gs>
                    <a:gs pos="100000">
                      <a:srgbClr val="FFFFFF"/>
                    </a:gs>
                  </a:gsLst>
                  <a:lin ang="5400000" scaled="1"/>
                </a:gradFill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628800"/>
            <a:ext cx="8445624" cy="4525963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dirty="0"/>
              <a:t>В 2001 г. был подписан Договор о добрососедстве, дружбе и сотрудничестве между Россией и Китаем. </a:t>
            </a:r>
            <a:endParaRPr lang="ru-RU" dirty="0" smtClean="0"/>
          </a:p>
          <a:p>
            <a:r>
              <a:rPr lang="ru-RU" dirty="0" smtClean="0"/>
              <a:t>Летом </a:t>
            </a:r>
            <a:r>
              <a:rPr lang="ru-RU" dirty="0"/>
              <a:t>того же года была создана </a:t>
            </a:r>
            <a:r>
              <a:rPr lang="ru-RU" dirty="0" smtClean="0"/>
              <a:t>ШОС, </a:t>
            </a:r>
            <a:r>
              <a:rPr lang="ru-RU" dirty="0"/>
              <a:t>в состав которой вошли Россия, Китай, Казахстан, Киргизия и Таджикистан. </a:t>
            </a:r>
          </a:p>
        </p:txBody>
      </p:sp>
    </p:spTree>
    <p:extLst>
      <p:ext uri="{BB962C8B-B14F-4D97-AF65-F5344CB8AC3E}">
        <p14:creationId xmlns:p14="http://schemas.microsoft.com/office/powerpoint/2010/main" xmlns="" val="22182619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229600" cy="11430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fontAlgn="base">
              <a:spcAft>
                <a:spcPct val="0"/>
              </a:spcAft>
            </a:pPr>
            <a:r>
              <a:rPr lang="ru-RU" sz="3200" b="1" kern="10" spc="720" dirty="0" smtClean="0">
                <a:latin typeface="Times New Roman" panose="02020603050405020304" pitchFamily="18" charset="0"/>
                <a:cs typeface="Times New Roman" pitchFamily="18" charset="0"/>
              </a:rPr>
              <a:t/>
            </a:r>
            <a:br>
              <a:rPr lang="ru-RU" sz="3200" b="1" kern="10" spc="720" dirty="0" smtClean="0">
                <a:latin typeface="Times New Roman" panose="02020603050405020304" pitchFamily="18" charset="0"/>
                <a:cs typeface="Times New Roman" pitchFamily="18" charset="0"/>
              </a:rPr>
            </a:br>
            <a:r>
              <a:rPr lang="ru-RU" sz="3200" b="1" kern="10" spc="720" dirty="0" smtClean="0">
                <a:latin typeface="Times New Roman" panose="02020603050405020304" pitchFamily="18" charset="0"/>
                <a:cs typeface="Times New Roman" pitchFamily="18" charset="0"/>
              </a:rPr>
              <a:t/>
            </a:r>
            <a:br>
              <a:rPr lang="ru-RU" sz="3200" b="1" kern="10" spc="720" dirty="0" smtClean="0">
                <a:latin typeface="Times New Roman" panose="02020603050405020304" pitchFamily="18" charset="0"/>
                <a:cs typeface="Times New Roman" pitchFamily="18" charset="0"/>
              </a:rPr>
            </a:br>
            <a:r>
              <a:rPr lang="ru-RU" sz="3200" b="1" kern="10" spc="720" dirty="0" smtClean="0">
                <a:latin typeface="Times New Roman" panose="02020603050405020304" pitchFamily="18" charset="0"/>
                <a:cs typeface="Times New Roman" pitchFamily="18" charset="0"/>
              </a:rPr>
              <a:t/>
            </a:r>
            <a:br>
              <a:rPr lang="ru-RU" sz="3200" b="1" kern="10" spc="720" dirty="0" smtClean="0">
                <a:latin typeface="Times New Roman" panose="02020603050405020304" pitchFamily="18" charset="0"/>
                <a:cs typeface="Times New Roman" pitchFamily="18" charset="0"/>
              </a:rPr>
            </a:br>
            <a:r>
              <a:rPr lang="ru-RU" sz="3200" b="1" i="1" u="sng" dirty="0" smtClean="0"/>
              <a:t>Отношения </a:t>
            </a:r>
            <a:r>
              <a:rPr lang="ru-RU" sz="3200" b="1" i="1" u="sng" dirty="0"/>
              <a:t>со странами Латинской Америки:</a:t>
            </a:r>
            <a:r>
              <a:rPr lang="ru-RU" sz="3200" b="1" dirty="0"/>
              <a:t/>
            </a:r>
            <a:br>
              <a:rPr lang="ru-RU" sz="3200" b="1" dirty="0"/>
            </a:b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kern="10" spc="720" dirty="0">
                <a:gradFill rotWithShape="1">
                  <a:gsLst>
                    <a:gs pos="0">
                      <a:srgbClr val="AAAAAA"/>
                    </a:gs>
                    <a:gs pos="100000">
                      <a:srgbClr val="FFFFFF"/>
                    </a:gs>
                  </a:gsLst>
                  <a:lin ang="5400000" scaled="1"/>
                </a:gradFill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kern="10" spc="720" dirty="0">
                <a:gradFill rotWithShape="1">
                  <a:gsLst>
                    <a:gs pos="0">
                      <a:srgbClr val="AAAAAA"/>
                    </a:gs>
                    <a:gs pos="100000">
                      <a:srgbClr val="FFFFFF"/>
                    </a:gs>
                  </a:gsLst>
                  <a:lin ang="5400000" scaled="1"/>
                </a:gradFill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628800"/>
            <a:ext cx="8445624" cy="4525963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800" dirty="0"/>
              <a:t>В 2008 г. состоялся первый официальный визит главы российского государства в страны Латинской Америки. Экономические и культурные связи были дополнены военно-политическим сотрудничеством</a:t>
            </a:r>
            <a:r>
              <a:rPr lang="ru-RU" sz="2800" dirty="0" smtClean="0"/>
              <a:t>.</a:t>
            </a:r>
          </a:p>
          <a:p>
            <a:r>
              <a:rPr lang="ru-RU" sz="2800" dirty="0"/>
              <a:t>Были подписаны многомиллиардные контракты на разработку месторождений полезных ископаемых в Латинской Америке. Все это создавало дополнительные возможности для реализации идеи многополярного мира.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29848502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229600" cy="11430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fontAlgn="base">
              <a:spcAft>
                <a:spcPct val="0"/>
              </a:spcAft>
            </a:pPr>
            <a:r>
              <a:rPr lang="ru-RU" sz="3200" b="1" kern="10" spc="720" dirty="0" smtClean="0">
                <a:latin typeface="Times New Roman" panose="02020603050405020304" pitchFamily="18" charset="0"/>
                <a:cs typeface="Times New Roman" pitchFamily="18" charset="0"/>
              </a:rPr>
              <a:t/>
            </a:r>
            <a:br>
              <a:rPr lang="ru-RU" sz="3200" b="1" kern="10" spc="720" dirty="0" smtClean="0">
                <a:latin typeface="Times New Roman" panose="02020603050405020304" pitchFamily="18" charset="0"/>
                <a:cs typeface="Times New Roman" pitchFamily="18" charset="0"/>
              </a:rPr>
            </a:br>
            <a:r>
              <a:rPr lang="ru-RU" sz="3200" b="1" kern="10" spc="720" dirty="0" smtClean="0">
                <a:latin typeface="Times New Roman" panose="02020603050405020304" pitchFamily="18" charset="0"/>
                <a:cs typeface="Times New Roman" pitchFamily="18" charset="0"/>
              </a:rPr>
              <a:t/>
            </a:r>
            <a:br>
              <a:rPr lang="ru-RU" sz="3200" b="1" kern="10" spc="720" dirty="0" smtClean="0">
                <a:latin typeface="Times New Roman" panose="02020603050405020304" pitchFamily="18" charset="0"/>
                <a:cs typeface="Times New Roman" pitchFamily="18" charset="0"/>
              </a:rPr>
            </a:br>
            <a:r>
              <a:rPr lang="ru-RU" sz="3200" b="1" kern="10" spc="720" dirty="0" smtClean="0">
                <a:latin typeface="Times New Roman" panose="02020603050405020304" pitchFamily="18" charset="0"/>
                <a:cs typeface="Times New Roman" pitchFamily="18" charset="0"/>
              </a:rPr>
              <a:t/>
            </a:r>
            <a:br>
              <a:rPr lang="ru-RU" sz="3200" b="1" kern="10" spc="720" dirty="0" smtClean="0">
                <a:latin typeface="Times New Roman" panose="02020603050405020304" pitchFamily="18" charset="0"/>
                <a:cs typeface="Times New Roman" pitchFamily="18" charset="0"/>
              </a:rPr>
            </a:br>
            <a:r>
              <a:rPr lang="ru-RU" sz="3200" b="1" i="1" u="sng" dirty="0"/>
              <a:t>Укрепление позиций России на международной арене:</a:t>
            </a:r>
            <a:r>
              <a:rPr lang="ru-RU" sz="3200" b="1" dirty="0"/>
              <a:t/>
            </a:r>
            <a:br>
              <a:rPr lang="ru-RU" sz="3200" b="1" dirty="0"/>
            </a:b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kern="10" spc="720" dirty="0">
                <a:gradFill rotWithShape="1">
                  <a:gsLst>
                    <a:gs pos="0">
                      <a:srgbClr val="AAAAAA"/>
                    </a:gs>
                    <a:gs pos="100000">
                      <a:srgbClr val="FFFFFF"/>
                    </a:gs>
                  </a:gsLst>
                  <a:lin ang="5400000" scaled="1"/>
                </a:gradFill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kern="10" spc="720" dirty="0">
                <a:gradFill rotWithShape="1">
                  <a:gsLst>
                    <a:gs pos="0">
                      <a:srgbClr val="AAAAAA"/>
                    </a:gs>
                    <a:gs pos="100000">
                      <a:srgbClr val="FFFFFF"/>
                    </a:gs>
                  </a:gsLst>
                  <a:lin ang="5400000" scaled="1"/>
                </a:gradFill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628800"/>
            <a:ext cx="8445624" cy="4525963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800" dirty="0"/>
              <a:t>В июле 2006 г. Россия, в качестве страны-председателя, принимала у себя лидеров «большой восьмерки» в Санкт-Петербурге. </a:t>
            </a:r>
            <a:endParaRPr lang="ru-RU" sz="2800" dirty="0" smtClean="0"/>
          </a:p>
          <a:p>
            <a:r>
              <a:rPr lang="ru-RU" sz="2800" dirty="0" smtClean="0"/>
              <a:t>В</a:t>
            </a:r>
            <a:r>
              <a:rPr lang="ru-RU" sz="2800" dirty="0"/>
              <a:t> 2007 г. Международный Олимпийский комитет принял решение о проведении зимних Олимпийских игр 2014 г. в Сочи.</a:t>
            </a:r>
          </a:p>
          <a:p>
            <a:r>
              <a:rPr lang="ru-RU" sz="2800" dirty="0" smtClean="0"/>
              <a:t>В 2018 году в России будет проведен чемпионат мира по футболу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38260311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>
            <a:spLocks/>
          </p:cNvSpPr>
          <p:nvPr/>
        </p:nvSpPr>
        <p:spPr>
          <a:xfrm>
            <a:off x="285720" y="285728"/>
            <a:ext cx="8496944" cy="607847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642910" y="428605"/>
          <a:ext cx="7715304" cy="5929354"/>
        </p:xfrm>
        <a:graphic>
          <a:graphicData uri="http://schemas.openxmlformats.org/drawingml/2006/table">
            <a:tbl>
              <a:tblPr/>
              <a:tblGrid>
                <a:gridCol w="7715304"/>
              </a:tblGrid>
              <a:tr h="592935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  <a:cs typeface="Times New Roman"/>
                        </a:rPr>
                        <a:t>Россия</a:t>
                      </a: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 — один из ключевых участников международного общения. В качестве одного из пяти постоянных членов СБ ООН остаётся одной из традиционных великих держав и несёт особую ответственность за поддержание международного мира и безопасности. Россия входит также в «Большую Восьмёрку» экономически развитых государств. Является членом значительного числа других международных организаций, включая Совет Европы и ОБСЕ. Особое место занимают организации, созданные на пространстве бывшего СССР в основном при ведущей роли России: СНГ, </a:t>
                      </a:r>
                      <a:r>
                        <a:rPr lang="ru-RU" sz="2400" dirty="0" err="1">
                          <a:latin typeface="Times New Roman"/>
                          <a:ea typeface="Times New Roman"/>
                          <a:cs typeface="Times New Roman"/>
                        </a:rPr>
                        <a:t>ЕврАзЭС</a:t>
                      </a: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, ОДКБ, ШОС.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712968" cy="11430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Международный терроризм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в 21 веке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88296" cy="506916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uk-UA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uk-UA" dirty="0">
                <a:latin typeface="Times New Roman"/>
                <a:ea typeface="Times New Roman"/>
                <a:cs typeface="Times New Roman"/>
              </a:rPr>
              <a:t>Начало XXI </a:t>
            </a:r>
            <a:r>
              <a:rPr lang="uk-UA" dirty="0" smtClean="0">
                <a:latin typeface="Times New Roman"/>
                <a:ea typeface="Times New Roman"/>
                <a:cs typeface="Times New Roman"/>
              </a:rPr>
              <a:t>в. </a:t>
            </a:r>
            <a:r>
              <a:rPr lang="uk-UA" dirty="0">
                <a:latin typeface="Times New Roman"/>
                <a:ea typeface="Times New Roman"/>
                <a:cs typeface="Times New Roman"/>
              </a:rPr>
              <a:t>не </a:t>
            </a:r>
            <a:r>
              <a:rPr lang="uk-UA" dirty="0" err="1">
                <a:latin typeface="Times New Roman"/>
                <a:ea typeface="Times New Roman"/>
                <a:cs typeface="Times New Roman"/>
              </a:rPr>
              <a:t>принес</a:t>
            </a:r>
            <a:r>
              <a:rPr lang="uk-UA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uk-UA" dirty="0" smtClean="0">
                <a:latin typeface="Times New Roman"/>
                <a:ea typeface="Times New Roman"/>
                <a:cs typeface="Times New Roman"/>
              </a:rPr>
              <a:t>мира на </a:t>
            </a:r>
            <a:r>
              <a:rPr lang="uk-UA" dirty="0">
                <a:latin typeface="Times New Roman"/>
                <a:ea typeface="Times New Roman"/>
                <a:cs typeface="Times New Roman"/>
              </a:rPr>
              <a:t>Земле. </a:t>
            </a:r>
            <a:r>
              <a:rPr lang="uk-UA" dirty="0" err="1">
                <a:latin typeface="Times New Roman"/>
                <a:ea typeface="Times New Roman"/>
                <a:cs typeface="Times New Roman"/>
              </a:rPr>
              <a:t>Из</a:t>
            </a:r>
            <a:r>
              <a:rPr lang="uk-UA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uk-UA" dirty="0" err="1">
                <a:latin typeface="Times New Roman"/>
                <a:ea typeface="Times New Roman"/>
                <a:cs typeface="Times New Roman"/>
              </a:rPr>
              <a:t>всех</a:t>
            </a:r>
            <a:r>
              <a:rPr lang="uk-UA" dirty="0">
                <a:latin typeface="Times New Roman"/>
                <a:ea typeface="Times New Roman"/>
                <a:cs typeface="Times New Roman"/>
              </a:rPr>
              <a:t> проблем, </a:t>
            </a:r>
            <a:r>
              <a:rPr lang="uk-UA" dirty="0" err="1" smtClean="0">
                <a:latin typeface="Times New Roman"/>
                <a:ea typeface="Times New Roman"/>
                <a:cs typeface="Times New Roman"/>
              </a:rPr>
              <a:t>наиболее</a:t>
            </a:r>
            <a:r>
              <a:rPr lang="uk-UA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uk-UA" dirty="0" err="1" smtClean="0">
                <a:latin typeface="Times New Roman"/>
                <a:ea typeface="Times New Roman"/>
                <a:cs typeface="Times New Roman"/>
              </a:rPr>
              <a:t>опасной</a:t>
            </a:r>
            <a:r>
              <a:rPr lang="uk-UA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uk-UA" dirty="0">
                <a:latin typeface="Times New Roman"/>
                <a:ea typeface="Times New Roman"/>
                <a:cs typeface="Times New Roman"/>
              </a:rPr>
              <a:t>стала проблема </a:t>
            </a:r>
            <a:r>
              <a:rPr lang="uk-UA" dirty="0" err="1">
                <a:latin typeface="Times New Roman"/>
                <a:ea typeface="Times New Roman"/>
                <a:cs typeface="Times New Roman"/>
              </a:rPr>
              <a:t>международного</a:t>
            </a:r>
            <a:r>
              <a:rPr lang="uk-UA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uk-UA" dirty="0" err="1">
                <a:latin typeface="Times New Roman"/>
                <a:ea typeface="Times New Roman"/>
                <a:cs typeface="Times New Roman"/>
              </a:rPr>
              <a:t>терроризма</a:t>
            </a:r>
            <a:r>
              <a:rPr lang="uk-UA" dirty="0">
                <a:latin typeface="Times New Roman"/>
                <a:ea typeface="Times New Roman"/>
                <a:cs typeface="Times New Roman"/>
              </a:rPr>
              <a:t>. </a:t>
            </a:r>
            <a:endParaRPr lang="ru-RU" sz="2000" dirty="0">
              <a:ea typeface="Calibri"/>
              <a:cs typeface="Times New Roman"/>
            </a:endParaRPr>
          </a:p>
          <a:p>
            <a:endParaRPr lang="ru-RU" dirty="0"/>
          </a:p>
        </p:txBody>
      </p:sp>
      <p:pic>
        <p:nvPicPr>
          <p:cNvPr id="5" name="Объект 4" descr="http://theins.ru/wp-content/uploads/2015/05/1411360094_11_795731001.jpg"/>
          <p:cNvPicPr>
            <a:picLocks noGrp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700808"/>
            <a:ext cx="4644008" cy="44644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9866763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342900" lvl="0" indent="-342900">
              <a:lnSpc>
                <a:spcPct val="115000"/>
              </a:lnSpc>
              <a:spcBef>
                <a:spcPct val="20000"/>
              </a:spcBef>
              <a:spcAft>
                <a:spcPts val="1000"/>
              </a:spcAft>
            </a:pPr>
            <a:r>
              <a:rPr lang="uk-UA" sz="2800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uk-UA" sz="2800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uk-UA" sz="2800" dirty="0" err="1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Причины</a:t>
            </a:r>
            <a:r>
              <a:rPr lang="uk-UA" sz="2800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uk-UA" sz="2800" dirty="0" err="1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существования</a:t>
            </a:r>
            <a:r>
              <a:rPr lang="uk-UA" sz="2800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uk-UA" sz="2800" dirty="0" err="1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международного</a:t>
            </a:r>
            <a:r>
              <a:rPr lang="uk-UA" sz="2800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uk-UA" sz="2800" dirty="0" err="1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терроризма</a:t>
            </a:r>
            <a:r>
              <a:rPr lang="uk-UA" sz="2800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uk-UA" sz="2800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на </a:t>
            </a:r>
            <a:r>
              <a:rPr lang="uk-UA" sz="2800" dirty="0" err="1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современном</a:t>
            </a:r>
            <a:r>
              <a:rPr lang="uk-UA" sz="2800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uk-UA" sz="2800" dirty="0" err="1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этапе</a:t>
            </a:r>
            <a:r>
              <a:rPr lang="uk-UA" sz="2800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:</a:t>
            </a:r>
            <a:r>
              <a:rPr lang="ru-RU" sz="28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28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0" y="1412776"/>
            <a:ext cx="4495800" cy="525658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spcAft>
                <a:spcPts val="1000"/>
              </a:spcAft>
            </a:pPr>
            <a:r>
              <a:rPr lang="uk-UA" sz="1800" dirty="0" err="1" smtClean="0">
                <a:latin typeface="Times New Roman" pitchFamily="18" charset="0"/>
                <a:ea typeface="Times New Roman"/>
                <a:cs typeface="Times New Roman" pitchFamily="18" charset="0"/>
              </a:rPr>
              <a:t>Нерешенность</a:t>
            </a:r>
            <a:r>
              <a:rPr lang="uk-UA" sz="18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uk-UA" sz="1800" dirty="0" err="1" smtClean="0">
                <a:latin typeface="Times New Roman" pitchFamily="18" charset="0"/>
                <a:ea typeface="Times New Roman"/>
                <a:cs typeface="Times New Roman" pitchFamily="18" charset="0"/>
              </a:rPr>
              <a:t>национальных</a:t>
            </a:r>
            <a:r>
              <a:rPr lang="uk-UA" sz="18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uk-UA" sz="1800" dirty="0">
                <a:latin typeface="Times New Roman" pitchFamily="18" charset="0"/>
                <a:ea typeface="Times New Roman"/>
                <a:cs typeface="Times New Roman" pitchFamily="18" charset="0"/>
              </a:rPr>
              <a:t>проблем; </a:t>
            </a:r>
            <a:r>
              <a:rPr lang="uk-UA" sz="1800" dirty="0" err="1">
                <a:latin typeface="Times New Roman" pitchFamily="18" charset="0"/>
                <a:ea typeface="Times New Roman"/>
                <a:cs typeface="Times New Roman" pitchFamily="18" charset="0"/>
              </a:rPr>
              <a:t>проблем</a:t>
            </a:r>
            <a:r>
              <a:rPr lang="uk-UA" sz="18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uk-UA" sz="1800" dirty="0" err="1">
                <a:latin typeface="Times New Roman" pitchFamily="18" charset="0"/>
                <a:ea typeface="Times New Roman"/>
                <a:cs typeface="Times New Roman" pitchFamily="18" charset="0"/>
              </a:rPr>
              <a:t>границ</a:t>
            </a:r>
            <a:r>
              <a:rPr lang="uk-UA" sz="1800" dirty="0">
                <a:latin typeface="Times New Roman" pitchFamily="18" charset="0"/>
                <a:ea typeface="Times New Roman"/>
                <a:cs typeface="Times New Roman" pitchFamily="18" charset="0"/>
              </a:rPr>
              <a:t>. </a:t>
            </a:r>
            <a:endParaRPr lang="uk-UA" sz="1800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indent="0">
              <a:spcAft>
                <a:spcPts val="1000"/>
              </a:spcAft>
            </a:pPr>
            <a:r>
              <a:rPr lang="uk-UA" sz="1800" dirty="0" err="1" smtClean="0">
                <a:latin typeface="Times New Roman" pitchFamily="18" charset="0"/>
                <a:ea typeface="Times New Roman"/>
                <a:cs typeface="Times New Roman" pitchFamily="18" charset="0"/>
              </a:rPr>
              <a:t>Значительная</a:t>
            </a:r>
            <a:r>
              <a:rPr lang="uk-UA" sz="18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uk-UA" sz="1800" dirty="0" err="1">
                <a:latin typeface="Times New Roman" pitchFamily="18" charset="0"/>
                <a:ea typeface="Times New Roman"/>
                <a:cs typeface="Times New Roman" pitchFamily="18" charset="0"/>
              </a:rPr>
              <a:t>часть</a:t>
            </a:r>
            <a:r>
              <a:rPr lang="uk-UA" sz="18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uk-UA" sz="1800" dirty="0" err="1">
                <a:latin typeface="Times New Roman" pitchFamily="18" charset="0"/>
                <a:ea typeface="Times New Roman"/>
                <a:cs typeface="Times New Roman" pitchFamily="18" charset="0"/>
              </a:rPr>
              <a:t>народов</a:t>
            </a:r>
            <a:r>
              <a:rPr lang="uk-UA" sz="1800" dirty="0">
                <a:latin typeface="Times New Roman" pitchFamily="18" charset="0"/>
                <a:ea typeface="Times New Roman"/>
                <a:cs typeface="Times New Roman" pitchFamily="18" charset="0"/>
              </a:rPr>
              <a:t> лишена </a:t>
            </a:r>
            <a:r>
              <a:rPr lang="uk-UA" sz="18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права на </a:t>
            </a:r>
            <a:r>
              <a:rPr lang="uk-UA" sz="1800" dirty="0" err="1">
                <a:latin typeface="Times New Roman" pitchFamily="18" charset="0"/>
                <a:ea typeface="Times New Roman"/>
                <a:cs typeface="Times New Roman" pitchFamily="18" charset="0"/>
              </a:rPr>
              <a:t>национальное</a:t>
            </a:r>
            <a:r>
              <a:rPr lang="uk-UA" sz="18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uk-UA" sz="1800" dirty="0" err="1">
                <a:latin typeface="Times New Roman" pitchFamily="18" charset="0"/>
                <a:ea typeface="Times New Roman"/>
                <a:cs typeface="Times New Roman" pitchFamily="18" charset="0"/>
              </a:rPr>
              <a:t>самоопределение</a:t>
            </a:r>
            <a:r>
              <a:rPr lang="uk-UA" sz="1800" dirty="0">
                <a:latin typeface="Times New Roman" pitchFamily="18" charset="0"/>
                <a:ea typeface="Times New Roman"/>
                <a:cs typeface="Times New Roman" pitchFamily="18" charset="0"/>
              </a:rPr>
              <a:t>;</a:t>
            </a:r>
            <a:endParaRPr lang="ru-RU" sz="18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0">
              <a:spcAft>
                <a:spcPts val="1000"/>
              </a:spcAft>
            </a:pPr>
            <a:r>
              <a:rPr lang="uk-UA" sz="1800" dirty="0" err="1" smtClean="0">
                <a:latin typeface="Times New Roman" pitchFamily="18" charset="0"/>
                <a:ea typeface="Times New Roman"/>
                <a:cs typeface="Times New Roman" pitchFamily="18" charset="0"/>
              </a:rPr>
              <a:t>Отсутствие</a:t>
            </a:r>
            <a:r>
              <a:rPr lang="uk-UA" sz="18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uk-UA" sz="1800" dirty="0" err="1" smtClean="0">
                <a:latin typeface="Times New Roman" pitchFamily="18" charset="0"/>
                <a:ea typeface="Times New Roman"/>
                <a:cs typeface="Times New Roman" pitchFamily="18" charset="0"/>
              </a:rPr>
              <a:t>действенного</a:t>
            </a:r>
            <a:r>
              <a:rPr lang="uk-UA" sz="18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uk-UA" sz="1800" dirty="0" err="1" smtClean="0">
                <a:latin typeface="Times New Roman" pitchFamily="18" charset="0"/>
                <a:ea typeface="Times New Roman"/>
                <a:cs typeface="Times New Roman" pitchFamily="18" charset="0"/>
              </a:rPr>
              <a:t>механизма</a:t>
            </a:r>
            <a:r>
              <a:rPr lang="uk-UA" sz="18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uk-UA" sz="1800" dirty="0" err="1">
                <a:latin typeface="Times New Roman" pitchFamily="18" charset="0"/>
                <a:ea typeface="Times New Roman"/>
                <a:cs typeface="Times New Roman" pitchFamily="18" charset="0"/>
              </a:rPr>
              <a:t>борьбы</a:t>
            </a:r>
            <a:r>
              <a:rPr lang="uk-UA" sz="1800" dirty="0">
                <a:latin typeface="Times New Roman" pitchFamily="18" charset="0"/>
                <a:ea typeface="Times New Roman"/>
                <a:cs typeface="Times New Roman" pitchFamily="18" charset="0"/>
              </a:rPr>
              <a:t> с </a:t>
            </a:r>
            <a:r>
              <a:rPr lang="uk-UA" sz="1800" dirty="0" err="1">
                <a:latin typeface="Times New Roman" pitchFamily="18" charset="0"/>
                <a:ea typeface="Times New Roman"/>
                <a:cs typeface="Times New Roman" pitchFamily="18" charset="0"/>
              </a:rPr>
              <a:t>терроризмом</a:t>
            </a:r>
            <a:r>
              <a:rPr lang="uk-UA" sz="1800" dirty="0">
                <a:latin typeface="Times New Roman" pitchFamily="18" charset="0"/>
                <a:ea typeface="Times New Roman"/>
                <a:cs typeface="Times New Roman" pitchFamily="18" charset="0"/>
              </a:rPr>
              <a:t>;</a:t>
            </a:r>
            <a:endParaRPr lang="ru-RU" sz="18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0">
              <a:spcAft>
                <a:spcPts val="1000"/>
              </a:spcAft>
            </a:pPr>
            <a:r>
              <a:rPr lang="uk-UA" sz="1800" dirty="0" err="1" smtClean="0">
                <a:latin typeface="Times New Roman" pitchFamily="18" charset="0"/>
                <a:ea typeface="Times New Roman"/>
                <a:cs typeface="Times New Roman" pitchFamily="18" charset="0"/>
              </a:rPr>
              <a:t>Доминирование</a:t>
            </a:r>
            <a:r>
              <a:rPr lang="uk-UA" sz="18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uk-UA" sz="1800" dirty="0">
                <a:latin typeface="Times New Roman" pitchFamily="18" charset="0"/>
                <a:ea typeface="Times New Roman"/>
                <a:cs typeface="Times New Roman" pitchFamily="18" charset="0"/>
              </a:rPr>
              <a:t>США в </a:t>
            </a:r>
            <a:r>
              <a:rPr lang="uk-UA" sz="1800" dirty="0" err="1">
                <a:latin typeface="Times New Roman" pitchFamily="18" charset="0"/>
                <a:ea typeface="Times New Roman"/>
                <a:cs typeface="Times New Roman" pitchFamily="18" charset="0"/>
              </a:rPr>
              <a:t>мире</a:t>
            </a:r>
            <a:r>
              <a:rPr lang="uk-UA" sz="18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, </a:t>
            </a:r>
            <a:r>
              <a:rPr lang="uk-UA" sz="1800" dirty="0" err="1" smtClean="0">
                <a:latin typeface="Times New Roman" pitchFamily="18" charset="0"/>
                <a:ea typeface="Times New Roman"/>
                <a:cs typeface="Times New Roman" pitchFamily="18" charset="0"/>
              </a:rPr>
              <a:t>как</a:t>
            </a:r>
            <a:r>
              <a:rPr lang="uk-UA" sz="18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uk-UA" sz="1800" dirty="0" err="1">
                <a:latin typeface="Times New Roman" pitchFamily="18" charset="0"/>
                <a:ea typeface="Times New Roman"/>
                <a:cs typeface="Times New Roman" pitchFamily="18" charset="0"/>
              </a:rPr>
              <a:t>единственной</a:t>
            </a:r>
            <a:r>
              <a:rPr lang="uk-UA" sz="18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uk-UA" sz="1800" dirty="0" err="1">
                <a:latin typeface="Times New Roman" pitchFamily="18" charset="0"/>
                <a:ea typeface="Times New Roman"/>
                <a:cs typeface="Times New Roman" pitchFamily="18" charset="0"/>
              </a:rPr>
              <a:t>сверхдержавы</a:t>
            </a:r>
            <a:r>
              <a:rPr lang="uk-UA" sz="1800" dirty="0">
                <a:latin typeface="Times New Roman" pitchFamily="18" charset="0"/>
                <a:ea typeface="Times New Roman"/>
                <a:cs typeface="Times New Roman" pitchFamily="18" charset="0"/>
              </a:rPr>
              <a:t>;</a:t>
            </a:r>
            <a:endParaRPr lang="ru-RU" sz="18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0">
              <a:spcAft>
                <a:spcPts val="1000"/>
              </a:spcAft>
            </a:pPr>
            <a:r>
              <a:rPr lang="uk-UA" sz="1800" dirty="0" err="1" smtClean="0">
                <a:latin typeface="Times New Roman" pitchFamily="18" charset="0"/>
                <a:ea typeface="Times New Roman"/>
                <a:cs typeface="Times New Roman" pitchFamily="18" charset="0"/>
              </a:rPr>
              <a:t>противоречие</a:t>
            </a:r>
            <a:r>
              <a:rPr lang="uk-UA" sz="18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uk-UA" sz="1800" dirty="0" err="1" smtClean="0">
                <a:latin typeface="Times New Roman" pitchFamily="18" charset="0"/>
                <a:ea typeface="Times New Roman"/>
                <a:cs typeface="Times New Roman" pitchFamily="18" charset="0"/>
              </a:rPr>
              <a:t>между</a:t>
            </a:r>
            <a:r>
              <a:rPr lang="uk-UA" sz="18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uk-UA" sz="1800" dirty="0" err="1" smtClean="0">
                <a:latin typeface="Times New Roman" pitchFamily="18" charset="0"/>
                <a:ea typeface="Times New Roman"/>
                <a:cs typeface="Times New Roman" pitchFamily="18" charset="0"/>
              </a:rPr>
              <a:t>христианской</a:t>
            </a:r>
            <a:r>
              <a:rPr lang="uk-UA" sz="1800" dirty="0">
                <a:latin typeface="Times New Roman" pitchFamily="18" charset="0"/>
                <a:ea typeface="Times New Roman"/>
                <a:cs typeface="Times New Roman" pitchFamily="18" charset="0"/>
              </a:rPr>
              <a:t>, </a:t>
            </a:r>
            <a:r>
              <a:rPr lang="uk-UA" sz="1800" dirty="0" err="1">
                <a:latin typeface="Times New Roman" pitchFamily="18" charset="0"/>
                <a:ea typeface="Times New Roman"/>
                <a:cs typeface="Times New Roman" pitchFamily="18" charset="0"/>
              </a:rPr>
              <a:t>исламской</a:t>
            </a:r>
            <a:r>
              <a:rPr lang="uk-UA" sz="1800" dirty="0">
                <a:latin typeface="Times New Roman" pitchFamily="18" charset="0"/>
                <a:ea typeface="Times New Roman"/>
                <a:cs typeface="Times New Roman" pitchFamily="18" charset="0"/>
              </a:rPr>
              <a:t>, </a:t>
            </a:r>
            <a:r>
              <a:rPr lang="uk-UA" sz="1800" dirty="0" err="1">
                <a:latin typeface="Times New Roman" pitchFamily="18" charset="0"/>
                <a:ea typeface="Times New Roman"/>
                <a:cs typeface="Times New Roman" pitchFamily="18" charset="0"/>
              </a:rPr>
              <a:t>дальневосточной</a:t>
            </a:r>
            <a:r>
              <a:rPr lang="uk-UA" sz="18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uk-UA" sz="1800" dirty="0" err="1">
                <a:latin typeface="Times New Roman" pitchFamily="18" charset="0"/>
                <a:ea typeface="Times New Roman"/>
                <a:cs typeface="Times New Roman" pitchFamily="18" charset="0"/>
              </a:rPr>
              <a:t>цивилизациями</a:t>
            </a:r>
            <a:r>
              <a:rPr lang="uk-UA" sz="1800" dirty="0">
                <a:latin typeface="Times New Roman" pitchFamily="18" charset="0"/>
                <a:ea typeface="Times New Roman"/>
                <a:cs typeface="Times New Roman" pitchFamily="18" charset="0"/>
              </a:rPr>
              <a:t>;</a:t>
            </a:r>
            <a:endParaRPr lang="ru-RU" sz="18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0">
              <a:spcAft>
                <a:spcPts val="1000"/>
              </a:spcAft>
            </a:pPr>
            <a:r>
              <a:rPr lang="uk-UA" sz="1800" dirty="0" err="1" smtClean="0">
                <a:latin typeface="Times New Roman" pitchFamily="18" charset="0"/>
                <a:ea typeface="Times New Roman"/>
                <a:cs typeface="Times New Roman" pitchFamily="18" charset="0"/>
              </a:rPr>
              <a:t>стремление</a:t>
            </a:r>
            <a:r>
              <a:rPr lang="uk-UA" sz="18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uk-UA" sz="1800" dirty="0" err="1">
                <a:latin typeface="Times New Roman" pitchFamily="18" charset="0"/>
                <a:ea typeface="Times New Roman"/>
                <a:cs typeface="Times New Roman" pitchFamily="18" charset="0"/>
              </a:rPr>
              <a:t>отдельных</a:t>
            </a:r>
            <a:r>
              <a:rPr lang="uk-UA" sz="1800" dirty="0">
                <a:latin typeface="Times New Roman" pitchFamily="18" charset="0"/>
                <a:ea typeface="Times New Roman"/>
                <a:cs typeface="Times New Roman" pitchFamily="18" charset="0"/>
              </a:rPr>
              <a:t> людей,</a:t>
            </a:r>
            <a:r>
              <a:rPr lang="uk-UA" sz="1800" dirty="0" err="1">
                <a:latin typeface="Times New Roman" pitchFamily="18" charset="0"/>
                <a:ea typeface="Times New Roman"/>
                <a:cs typeface="Times New Roman" pitchFamily="18" charset="0"/>
              </a:rPr>
              <a:t>организаций</a:t>
            </a:r>
            <a:r>
              <a:rPr lang="uk-UA" sz="1800" dirty="0">
                <a:latin typeface="Times New Roman" pitchFamily="18" charset="0"/>
                <a:ea typeface="Times New Roman"/>
                <a:cs typeface="Times New Roman" pitchFamily="18" charset="0"/>
              </a:rPr>
              <a:t> к </a:t>
            </a:r>
            <a:r>
              <a:rPr lang="uk-UA" sz="1800" dirty="0" err="1">
                <a:latin typeface="Times New Roman" pitchFamily="18" charset="0"/>
                <a:ea typeface="Times New Roman"/>
                <a:cs typeface="Times New Roman" pitchFamily="18" charset="0"/>
              </a:rPr>
              <a:t>дезорганизации</a:t>
            </a:r>
            <a:r>
              <a:rPr lang="uk-UA" sz="18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uk-UA" sz="1800" dirty="0" err="1">
                <a:latin typeface="Times New Roman" pitchFamily="18" charset="0"/>
                <a:ea typeface="Times New Roman"/>
                <a:cs typeface="Times New Roman" pitchFamily="18" charset="0"/>
              </a:rPr>
              <a:t>установленного</a:t>
            </a:r>
            <a:r>
              <a:rPr lang="uk-UA" sz="1800" dirty="0">
                <a:latin typeface="Times New Roman" pitchFamily="18" charset="0"/>
                <a:ea typeface="Times New Roman"/>
                <a:cs typeface="Times New Roman" pitchFamily="18" charset="0"/>
              </a:rPr>
              <a:t> мирового </a:t>
            </a:r>
            <a:r>
              <a:rPr lang="uk-UA" sz="1800" dirty="0" err="1">
                <a:latin typeface="Times New Roman" pitchFamily="18" charset="0"/>
                <a:ea typeface="Times New Roman"/>
                <a:cs typeface="Times New Roman" pitchFamily="18" charset="0"/>
              </a:rPr>
              <a:t>порядка</a:t>
            </a:r>
            <a:r>
              <a:rPr lang="uk-UA" sz="1800" dirty="0">
                <a:latin typeface="Times New Roman" pitchFamily="18" charset="0"/>
                <a:ea typeface="Times New Roman"/>
                <a:cs typeface="Times New Roman" pitchFamily="18" charset="0"/>
              </a:rPr>
              <a:t>, </a:t>
            </a:r>
            <a:r>
              <a:rPr lang="uk-UA" sz="1800" dirty="0" err="1">
                <a:latin typeface="Times New Roman" pitchFamily="18" charset="0"/>
                <a:ea typeface="Times New Roman"/>
                <a:cs typeface="Times New Roman" pitchFamily="18" charset="0"/>
              </a:rPr>
              <a:t>их</a:t>
            </a:r>
            <a:r>
              <a:rPr lang="uk-UA" sz="18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uk-UA" sz="1800" dirty="0" err="1">
                <a:latin typeface="Times New Roman" pitchFamily="18" charset="0"/>
                <a:ea typeface="Times New Roman"/>
                <a:cs typeface="Times New Roman" pitchFamily="18" charset="0"/>
              </a:rPr>
              <a:t>стремлениепосеять</a:t>
            </a:r>
            <a:r>
              <a:rPr lang="uk-UA" sz="1800" dirty="0">
                <a:latin typeface="Times New Roman" pitchFamily="18" charset="0"/>
                <a:ea typeface="Times New Roman"/>
                <a:cs typeface="Times New Roman" pitchFamily="18" charset="0"/>
              </a:rPr>
              <a:t> зерна </a:t>
            </a:r>
            <a:r>
              <a:rPr lang="uk-UA" sz="1800" dirty="0" err="1">
                <a:latin typeface="Times New Roman" pitchFamily="18" charset="0"/>
                <a:ea typeface="Times New Roman"/>
                <a:cs typeface="Times New Roman" pitchFamily="18" charset="0"/>
              </a:rPr>
              <a:t>страха</a:t>
            </a:r>
            <a:r>
              <a:rPr lang="uk-UA" sz="1800" dirty="0">
                <a:latin typeface="Times New Roman" pitchFamily="18" charset="0"/>
                <a:ea typeface="Times New Roman"/>
                <a:cs typeface="Times New Roman" pitchFamily="18" charset="0"/>
              </a:rPr>
              <a:t> и </a:t>
            </a:r>
            <a:r>
              <a:rPr lang="uk-UA" sz="1800" dirty="0" err="1">
                <a:latin typeface="Times New Roman" pitchFamily="18" charset="0"/>
                <a:ea typeface="Times New Roman"/>
                <a:cs typeface="Times New Roman" pitchFamily="18" charset="0"/>
              </a:rPr>
              <a:t>неуверенности</a:t>
            </a:r>
            <a:r>
              <a:rPr lang="uk-UA" sz="1800" dirty="0">
                <a:latin typeface="Times New Roman" pitchFamily="18" charset="0"/>
                <a:ea typeface="Times New Roman"/>
                <a:cs typeface="Times New Roman" pitchFamily="18" charset="0"/>
              </a:rPr>
              <a:t>.</a:t>
            </a:r>
            <a:endParaRPr lang="ru-RU" sz="18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0"/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4" descr="http://stockinfocus.ru/wp-content/uploads/2014/11/091e574757a8465578e998a1b414deb5.jpg"/>
          <p:cNvPicPr>
            <a:picLocks noGrp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844824"/>
            <a:ext cx="4608512" cy="41044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8537728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uk-UA" sz="4000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/>
            </a:r>
            <a:br>
              <a:rPr lang="uk-UA" sz="4000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</a:br>
            <a:r>
              <a:rPr lang="uk-UA" sz="4000" b="1" dirty="0" err="1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Особенности</a:t>
            </a:r>
            <a:r>
              <a:rPr lang="uk-UA" sz="4000" b="1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uk-UA" sz="4000" b="1" dirty="0" err="1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международного</a:t>
            </a:r>
            <a:r>
              <a:rPr lang="uk-UA" sz="4000" b="1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uk-UA" sz="4000" b="1" dirty="0" err="1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терроризма</a:t>
            </a:r>
            <a:r>
              <a:rPr lang="uk-UA" sz="4000" b="1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на </a:t>
            </a:r>
            <a:r>
              <a:rPr lang="uk-UA" sz="4000" b="1" dirty="0" err="1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современном</a:t>
            </a:r>
            <a:r>
              <a:rPr lang="uk-UA" sz="4000" b="1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uk-UA" sz="4000" b="1" dirty="0" err="1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этапе</a:t>
            </a:r>
            <a:r>
              <a:rPr lang="uk-UA" sz="4000" b="1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:</a:t>
            </a:r>
            <a:r>
              <a:rPr lang="ru-RU" sz="3200" b="1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3200" b="1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88296" cy="52578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0" lvl="0" indent="0">
              <a:spcAft>
                <a:spcPts val="1000"/>
              </a:spcAft>
            </a:pPr>
            <a:r>
              <a:rPr lang="uk-UA" sz="2000" b="1" dirty="0" err="1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направленность</a:t>
            </a:r>
            <a:r>
              <a:rPr lang="uk-UA" sz="2000" b="1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uk-UA" sz="2000" b="1" dirty="0" err="1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против</a:t>
            </a:r>
            <a:r>
              <a:rPr lang="uk-UA" sz="2000" b="1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uk-UA" sz="2000" b="1" dirty="0" err="1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ведущих</a:t>
            </a:r>
            <a:r>
              <a:rPr lang="uk-UA" sz="2000" b="1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uk-UA" sz="2000" b="1" dirty="0" err="1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стран</a:t>
            </a:r>
            <a:r>
              <a:rPr lang="uk-UA" sz="2000" b="1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мира;</a:t>
            </a:r>
            <a:endParaRPr lang="ru-RU" sz="2000" b="1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lvl="0" indent="0">
              <a:spcAft>
                <a:spcPts val="1000"/>
              </a:spcAft>
            </a:pPr>
            <a:r>
              <a:rPr lang="uk-UA" sz="2000" b="1" dirty="0" err="1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использование</a:t>
            </a:r>
            <a:r>
              <a:rPr lang="uk-UA" sz="2000" b="1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uk-UA" sz="2000" b="1" dirty="0" err="1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регионов</a:t>
            </a:r>
            <a:r>
              <a:rPr lang="uk-UA" sz="2000" b="1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uk-UA" sz="2000" b="1" dirty="0" err="1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международной</a:t>
            </a:r>
            <a:r>
              <a:rPr lang="uk-UA" sz="2000" b="1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uk-UA" sz="2000" b="1" dirty="0" err="1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нестабильности</a:t>
            </a:r>
            <a:r>
              <a:rPr lang="uk-UA" sz="2000" b="1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для </a:t>
            </a:r>
            <a:r>
              <a:rPr lang="uk-UA" sz="2000" b="1" dirty="0" err="1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развития</a:t>
            </a:r>
            <a:r>
              <a:rPr lang="uk-UA" sz="2000" b="1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 </a:t>
            </a:r>
            <a:r>
              <a:rPr lang="uk-UA" sz="2000" b="1" dirty="0" err="1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сетей</a:t>
            </a:r>
            <a:r>
              <a:rPr lang="uk-UA" sz="2000" b="1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uk-UA" sz="2000" b="1" dirty="0" err="1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своих</a:t>
            </a:r>
            <a:r>
              <a:rPr lang="uk-UA" sz="2000" b="1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uk-UA" sz="2000" b="1" dirty="0" err="1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организаций</a:t>
            </a:r>
            <a:r>
              <a:rPr lang="uk-UA" sz="2000" b="1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и </a:t>
            </a:r>
            <a:r>
              <a:rPr lang="uk-UA" sz="2000" b="1" dirty="0" err="1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осуществления</a:t>
            </a:r>
            <a:r>
              <a:rPr lang="uk-UA" sz="2000" b="1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uk-UA" sz="2000" b="1" dirty="0" err="1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террористической</a:t>
            </a:r>
            <a:r>
              <a:rPr lang="uk-UA" sz="2000" b="1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uk-UA" sz="2000" b="1" dirty="0" err="1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деятельности</a:t>
            </a:r>
            <a:r>
              <a:rPr lang="uk-UA" sz="2000" b="1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;</a:t>
            </a:r>
            <a:endParaRPr lang="ru-RU" sz="2000" b="1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lvl="0" indent="0">
              <a:spcAft>
                <a:spcPts val="1000"/>
              </a:spcAft>
            </a:pPr>
            <a:r>
              <a:rPr lang="uk-UA" sz="2000" b="1" dirty="0" err="1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Поддержка</a:t>
            </a:r>
            <a:r>
              <a:rPr lang="uk-UA" sz="2000" b="1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uk-UA" sz="2000" b="1" dirty="0" err="1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сепаратистских</a:t>
            </a:r>
            <a:r>
              <a:rPr lang="uk-UA" sz="2000" b="1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uk-UA" sz="2000" b="1" dirty="0" err="1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движений</a:t>
            </a:r>
            <a:r>
              <a:rPr lang="uk-UA" sz="2000" b="1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</a:t>
            </a:r>
            <a:r>
              <a:rPr lang="uk-UA" sz="2000" b="1" dirty="0" err="1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попытка</a:t>
            </a:r>
            <a:r>
              <a:rPr lang="uk-UA" sz="2000" b="1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установить контроль над </a:t>
            </a:r>
            <a:r>
              <a:rPr lang="uk-UA" sz="2000" b="1" dirty="0" err="1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национально-освободительнымидвижениями</a:t>
            </a:r>
            <a:r>
              <a:rPr lang="uk-UA" sz="2000" b="1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;</a:t>
            </a:r>
            <a:endParaRPr lang="ru-RU" sz="2000" b="1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lvl="0" indent="0">
              <a:spcAft>
                <a:spcPts val="1000"/>
              </a:spcAft>
            </a:pPr>
            <a:r>
              <a:rPr lang="uk-UA" sz="2000" b="1" dirty="0" err="1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Использования</a:t>
            </a:r>
            <a:r>
              <a:rPr lang="uk-UA" sz="2000" b="1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uk-UA" sz="2000" b="1" dirty="0" err="1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современной</a:t>
            </a:r>
            <a:r>
              <a:rPr lang="uk-UA" sz="2000" b="1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uk-UA" sz="2000" b="1" dirty="0" err="1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техники</a:t>
            </a:r>
            <a:r>
              <a:rPr lang="uk-UA" sz="2000" b="1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и </a:t>
            </a:r>
            <a:r>
              <a:rPr lang="uk-UA" sz="2000" b="1" dirty="0" err="1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технологий</a:t>
            </a:r>
            <a:r>
              <a:rPr lang="uk-UA" sz="2000" b="1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;</a:t>
            </a:r>
            <a:endParaRPr lang="ru-RU" sz="2000" b="1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lvl="0" indent="0">
              <a:spcAft>
                <a:spcPts val="1000"/>
              </a:spcAft>
            </a:pPr>
            <a:r>
              <a:rPr lang="uk-UA" sz="2000" b="1" dirty="0" err="1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координация</a:t>
            </a:r>
            <a:r>
              <a:rPr lang="uk-UA" sz="2000" b="1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uk-UA" sz="2000" b="1" dirty="0" err="1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действий</a:t>
            </a:r>
            <a:r>
              <a:rPr lang="uk-UA" sz="2000" b="1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uk-UA" sz="2000" b="1" dirty="0" err="1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ивзаимная</a:t>
            </a:r>
            <a:r>
              <a:rPr lang="uk-UA" sz="2000" b="1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uk-UA" sz="2000" b="1" dirty="0" err="1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поддержка</a:t>
            </a:r>
            <a:r>
              <a:rPr lang="uk-UA" sz="2000" b="1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uk-UA" sz="2000" b="1" dirty="0" err="1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террористических</a:t>
            </a:r>
            <a:r>
              <a:rPr lang="uk-UA" sz="2000" b="1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uk-UA" sz="2000" b="1" dirty="0" err="1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организаций</a:t>
            </a:r>
            <a:r>
              <a:rPr lang="uk-UA" sz="2000" b="1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;</a:t>
            </a:r>
            <a:endParaRPr lang="ru-RU" sz="2000" b="1" dirty="0">
              <a:solidFill>
                <a:prstClr val="black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5" name="Объект 4" descr="http://www.bogoslov.ru/data/2015/07/24/1238420296/2image18036.jpg"/>
          <p:cNvPicPr>
            <a:picLocks noGrp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916832"/>
            <a:ext cx="4316288" cy="43204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2587421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784976" cy="11430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4000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uk-UA" sz="4000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uk-UA" sz="4000" b="1" dirty="0" err="1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Особенности</a:t>
            </a:r>
            <a:r>
              <a:rPr lang="uk-UA" sz="4000" b="1" dirty="0" smtClean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uk-UA" sz="4000" b="1" dirty="0" err="1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международного</a:t>
            </a:r>
            <a:r>
              <a:rPr lang="uk-UA" sz="4000" b="1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uk-UA" sz="4000" b="1" dirty="0" err="1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терроризма</a:t>
            </a:r>
            <a:r>
              <a:rPr lang="uk-UA" sz="4000" b="1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на </a:t>
            </a:r>
            <a:r>
              <a:rPr lang="uk-UA" sz="4000" b="1" dirty="0" err="1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современном</a:t>
            </a:r>
            <a:r>
              <a:rPr lang="uk-UA" sz="4000" b="1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uk-UA" sz="4000" b="1" dirty="0" err="1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этапе</a:t>
            </a:r>
            <a:r>
              <a:rPr lang="uk-UA" sz="4000" dirty="0">
                <a:solidFill>
                  <a:prstClr val="black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:</a:t>
            </a:r>
            <a:r>
              <a:rPr lang="ru-RU" sz="32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3200" dirty="0">
                <a:solidFill>
                  <a:prstClr val="black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0" y="1600200"/>
            <a:ext cx="4932040" cy="52578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just">
              <a:spcAft>
                <a:spcPts val="1000"/>
              </a:spcAft>
            </a:pPr>
            <a:r>
              <a:rPr lang="uk-UA" sz="2400" b="1" dirty="0" err="1">
                <a:latin typeface="Times New Roman" pitchFamily="18" charset="0"/>
                <a:ea typeface="Times New Roman"/>
                <a:cs typeface="Times New Roman" pitchFamily="18" charset="0"/>
              </a:rPr>
              <a:t>организация</a:t>
            </a:r>
            <a:r>
              <a:rPr lang="uk-UA" sz="2400" b="1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uk-UA" sz="2400" b="1" dirty="0" err="1" smtClean="0">
                <a:latin typeface="Times New Roman" pitchFamily="18" charset="0"/>
                <a:ea typeface="Times New Roman"/>
                <a:cs typeface="Times New Roman" pitchFamily="18" charset="0"/>
              </a:rPr>
              <a:t>финансирования</a:t>
            </a:r>
            <a:r>
              <a:rPr lang="uk-UA" sz="24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uk-UA" sz="2400" b="1" dirty="0" err="1" smtClean="0">
                <a:latin typeface="Times New Roman" pitchFamily="18" charset="0"/>
                <a:ea typeface="Times New Roman"/>
                <a:cs typeface="Times New Roman" pitchFamily="18" charset="0"/>
              </a:rPr>
              <a:t>террористической</a:t>
            </a:r>
            <a:r>
              <a:rPr lang="uk-UA" sz="2400" b="1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uk-UA" sz="2400" b="1" dirty="0" err="1" smtClean="0">
                <a:latin typeface="Times New Roman" pitchFamily="18" charset="0"/>
                <a:ea typeface="Times New Roman"/>
                <a:cs typeface="Times New Roman" pitchFamily="18" charset="0"/>
              </a:rPr>
              <a:t>деятельности</a:t>
            </a:r>
            <a:r>
              <a:rPr lang="uk-UA" sz="24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uk-UA" sz="2400" b="1" dirty="0">
                <a:latin typeface="Times New Roman" pitchFamily="18" charset="0"/>
                <a:ea typeface="Times New Roman"/>
                <a:cs typeface="Times New Roman" pitchFamily="18" charset="0"/>
              </a:rPr>
              <a:t>за </a:t>
            </a:r>
            <a:r>
              <a:rPr lang="uk-UA" sz="2400" b="1" dirty="0" err="1">
                <a:latin typeface="Times New Roman" pitchFamily="18" charset="0"/>
                <a:ea typeface="Times New Roman"/>
                <a:cs typeface="Times New Roman" pitchFamily="18" charset="0"/>
              </a:rPr>
              <a:t>счет</a:t>
            </a:r>
            <a:r>
              <a:rPr lang="uk-UA" sz="2400" b="1" dirty="0">
                <a:latin typeface="Times New Roman" pitchFamily="18" charset="0"/>
                <a:ea typeface="Times New Roman"/>
                <a:cs typeface="Times New Roman" pitchFamily="18" charset="0"/>
              </a:rPr>
              <a:t> легального </a:t>
            </a:r>
            <a:r>
              <a:rPr lang="uk-UA" sz="2400" b="1" dirty="0" err="1" smtClean="0">
                <a:latin typeface="Times New Roman" pitchFamily="18" charset="0"/>
                <a:ea typeface="Times New Roman"/>
                <a:cs typeface="Times New Roman" pitchFamily="18" charset="0"/>
              </a:rPr>
              <a:t>бизнеса</a:t>
            </a:r>
            <a:endParaRPr lang="ru-RU" sz="2400" b="1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0" algn="just">
              <a:spcAft>
                <a:spcPts val="1000"/>
              </a:spcAft>
            </a:pPr>
            <a:r>
              <a:rPr lang="uk-UA" sz="24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uk-UA" sz="2400" b="1" dirty="0" err="1" smtClean="0">
                <a:latin typeface="Times New Roman" pitchFamily="18" charset="0"/>
                <a:ea typeface="Times New Roman"/>
                <a:cs typeface="Times New Roman" pitchFamily="18" charset="0"/>
              </a:rPr>
              <a:t>осуществления</a:t>
            </a:r>
            <a:r>
              <a:rPr lang="uk-UA" sz="24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uk-UA" sz="2400" b="1" dirty="0" err="1" smtClean="0">
                <a:latin typeface="Times New Roman" pitchFamily="18" charset="0"/>
                <a:ea typeface="Times New Roman"/>
                <a:cs typeface="Times New Roman" pitchFamily="18" charset="0"/>
              </a:rPr>
              <a:t>широкомасштабных</a:t>
            </a:r>
            <a:r>
              <a:rPr lang="uk-UA" sz="24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uk-UA" sz="2400" b="1" dirty="0" err="1">
                <a:latin typeface="Times New Roman" pitchFamily="18" charset="0"/>
                <a:ea typeface="Times New Roman"/>
                <a:cs typeface="Times New Roman" pitchFamily="18" charset="0"/>
              </a:rPr>
              <a:t>террористических</a:t>
            </a:r>
            <a:r>
              <a:rPr lang="uk-UA" sz="2400" b="1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uk-UA" sz="2400" b="1" dirty="0" err="1">
                <a:latin typeface="Times New Roman" pitchFamily="18" charset="0"/>
                <a:ea typeface="Times New Roman"/>
                <a:cs typeface="Times New Roman" pitchFamily="18" charset="0"/>
              </a:rPr>
              <a:t>акций</a:t>
            </a:r>
            <a:r>
              <a:rPr lang="uk-UA" sz="2400" b="1" dirty="0">
                <a:latin typeface="Times New Roman" pitchFamily="18" charset="0"/>
                <a:ea typeface="Times New Roman"/>
                <a:cs typeface="Times New Roman" pitchFamily="18" charset="0"/>
              </a:rPr>
              <a:t>, </a:t>
            </a:r>
            <a:r>
              <a:rPr lang="uk-UA" sz="2400" b="1" dirty="0" err="1">
                <a:latin typeface="Times New Roman" pitchFamily="18" charset="0"/>
                <a:ea typeface="Times New Roman"/>
                <a:cs typeface="Times New Roman" pitchFamily="18" charset="0"/>
              </a:rPr>
              <a:t>которые</a:t>
            </a:r>
            <a:r>
              <a:rPr lang="uk-UA" sz="2400" b="1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uk-UA" sz="2400" b="1" dirty="0" err="1">
                <a:latin typeface="Times New Roman" pitchFamily="18" charset="0"/>
                <a:ea typeface="Times New Roman"/>
                <a:cs typeface="Times New Roman" pitchFamily="18" charset="0"/>
              </a:rPr>
              <a:t>бы</a:t>
            </a:r>
            <a:r>
              <a:rPr lang="uk-UA" sz="2400" b="1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uk-UA" sz="2400" b="1" dirty="0" err="1">
                <a:latin typeface="Times New Roman" pitchFamily="18" charset="0"/>
                <a:ea typeface="Times New Roman"/>
                <a:cs typeface="Times New Roman" pitchFamily="18" charset="0"/>
              </a:rPr>
              <a:t>имели</a:t>
            </a:r>
            <a:r>
              <a:rPr lang="uk-UA" sz="2400" b="1" dirty="0">
                <a:latin typeface="Times New Roman" pitchFamily="18" charset="0"/>
                <a:ea typeface="Times New Roman"/>
                <a:cs typeface="Times New Roman" pitchFamily="18" charset="0"/>
              </a:rPr>
              <a:t> широкий </a:t>
            </a:r>
            <a:r>
              <a:rPr lang="uk-UA" sz="2400" b="1" dirty="0" err="1">
                <a:latin typeface="Times New Roman" pitchFamily="18" charset="0"/>
                <a:ea typeface="Times New Roman"/>
                <a:cs typeface="Times New Roman" pitchFamily="18" charset="0"/>
              </a:rPr>
              <a:t>мировой</a:t>
            </a:r>
            <a:r>
              <a:rPr lang="uk-UA" sz="2400" b="1" dirty="0">
                <a:latin typeface="Times New Roman" pitchFamily="18" charset="0"/>
                <a:ea typeface="Times New Roman"/>
                <a:cs typeface="Times New Roman" pitchFamily="18" charset="0"/>
              </a:rPr>
              <a:t> резонанс;</a:t>
            </a:r>
            <a:endParaRPr lang="ru-RU" sz="2400" b="1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0" algn="just">
              <a:spcAft>
                <a:spcPts val="1000"/>
              </a:spcAft>
            </a:pPr>
            <a:r>
              <a:rPr lang="uk-UA" sz="2400" b="1" dirty="0" err="1" smtClean="0">
                <a:latin typeface="Times New Roman" pitchFamily="18" charset="0"/>
                <a:ea typeface="Times New Roman"/>
                <a:cs typeface="Times New Roman" pitchFamily="18" charset="0"/>
              </a:rPr>
              <a:t>стремление</a:t>
            </a:r>
            <a:r>
              <a:rPr lang="uk-UA" sz="24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uk-UA" sz="2400" b="1" dirty="0" err="1" smtClean="0">
                <a:latin typeface="Times New Roman" pitchFamily="18" charset="0"/>
                <a:ea typeface="Times New Roman"/>
                <a:cs typeface="Times New Roman" pitchFamily="18" charset="0"/>
              </a:rPr>
              <a:t>террористов</a:t>
            </a:r>
            <a:r>
              <a:rPr lang="uk-UA" sz="24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uk-UA" sz="2400" b="1" dirty="0" err="1" smtClean="0">
                <a:latin typeface="Times New Roman" pitchFamily="18" charset="0"/>
                <a:ea typeface="Times New Roman"/>
                <a:cs typeface="Times New Roman" pitchFamily="18" charset="0"/>
              </a:rPr>
              <a:t>создать</a:t>
            </a:r>
            <a:r>
              <a:rPr lang="uk-UA" sz="24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uk-UA" sz="2400" b="1" dirty="0">
                <a:latin typeface="Times New Roman" pitchFamily="18" charset="0"/>
                <a:ea typeface="Times New Roman"/>
                <a:cs typeface="Times New Roman" pitchFamily="18" charset="0"/>
              </a:rPr>
              <a:t>«государство в </a:t>
            </a:r>
            <a:r>
              <a:rPr lang="uk-UA" sz="2400" b="1" dirty="0" err="1">
                <a:latin typeface="Times New Roman" pitchFamily="18" charset="0"/>
                <a:ea typeface="Times New Roman"/>
                <a:cs typeface="Times New Roman" pitchFamily="18" charset="0"/>
              </a:rPr>
              <a:t>государстве</a:t>
            </a:r>
            <a:r>
              <a:rPr lang="uk-UA" sz="24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»;</a:t>
            </a:r>
            <a:endParaRPr lang="ru-RU" sz="1800" dirty="0"/>
          </a:p>
        </p:txBody>
      </p:sp>
      <p:pic>
        <p:nvPicPr>
          <p:cNvPr id="5" name="Объект 4" descr="http://img.ytapi.com/vi/LGK8uWF5ceY/0.jpg"/>
          <p:cNvPicPr>
            <a:picLocks noGrp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348880"/>
            <a:ext cx="4139952" cy="30289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225227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11 сентября 2001 года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88296" cy="514116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marL="0" indent="0"/>
            <a:r>
              <a:rPr lang="ru-RU" dirty="0">
                <a:latin typeface="Times New Roman" pitchFamily="18" charset="0"/>
                <a:cs typeface="Times New Roman" pitchFamily="18" charset="0"/>
              </a:rPr>
              <a:t>11 сентября 2001 года, в США произошел самый крупный в истории человечества террористический акт. В этот день в небоскребы Всемирного торгового центра (ВТЦ) в Нью-Йорке и в здание Пентагона врезались три самолета, управляемые террористами, четвертый разбился в штате Пенсильвания. Жертвами терактов стали 2973 человека, в том числе 343 пожарных и 60 полицейских.</a:t>
            </a:r>
          </a:p>
        </p:txBody>
      </p:sp>
      <p:pic>
        <p:nvPicPr>
          <p:cNvPr id="5" name="Picture 3" descr="кщшр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28800"/>
            <a:ext cx="4316288" cy="5112568"/>
          </a:xfrm>
          <a:prstGeom prst="rect">
            <a:avLst/>
          </a:prstGeom>
          <a:noFill/>
          <a:ln w="76200">
            <a:solidFill>
              <a:srgbClr val="99CC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536672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11 сентября 2001 года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7504" y="1600200"/>
            <a:ext cx="4752528" cy="514116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0" indent="0"/>
            <a:r>
              <a:rPr lang="uk-UA" dirty="0" err="1" smtClean="0">
                <a:latin typeface="Times New Roman" pitchFamily="18" charset="0"/>
                <a:ea typeface="Calibri"/>
                <a:cs typeface="Times New Roman" pitchFamily="18" charset="0"/>
              </a:rPr>
              <a:t>Ответственность</a:t>
            </a:r>
            <a:r>
              <a:rPr lang="uk-UA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uk-UA" dirty="0">
                <a:latin typeface="Times New Roman" pitchFamily="18" charset="0"/>
                <a:ea typeface="Calibri"/>
                <a:cs typeface="Times New Roman" pitchFamily="18" charset="0"/>
              </a:rPr>
              <a:t>за </a:t>
            </a:r>
            <a:r>
              <a:rPr lang="uk-UA" dirty="0" err="1">
                <a:latin typeface="Times New Roman" pitchFamily="18" charset="0"/>
                <a:ea typeface="Calibri"/>
                <a:cs typeface="Times New Roman" pitchFamily="18" charset="0"/>
              </a:rPr>
              <a:t>осуществление</a:t>
            </a:r>
            <a:r>
              <a:rPr lang="uk-UA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uk-UA" dirty="0" err="1">
                <a:latin typeface="Times New Roman" pitchFamily="18" charset="0"/>
                <a:ea typeface="Calibri"/>
                <a:cs typeface="Times New Roman" pitchFamily="18" charset="0"/>
              </a:rPr>
              <a:t>террористического</a:t>
            </a:r>
            <a:r>
              <a:rPr lang="uk-UA" dirty="0">
                <a:latin typeface="Times New Roman" pitchFamily="18" charset="0"/>
                <a:ea typeface="Calibri"/>
                <a:cs typeface="Times New Roman" pitchFamily="18" charset="0"/>
              </a:rPr>
              <a:t> акта в </a:t>
            </a:r>
            <a:r>
              <a:rPr lang="uk-UA" dirty="0" err="1">
                <a:latin typeface="Times New Roman" pitchFamily="18" charset="0"/>
                <a:ea typeface="Calibri"/>
                <a:cs typeface="Times New Roman" pitchFamily="18" charset="0"/>
              </a:rPr>
              <a:t>Нью-Йорке</a:t>
            </a:r>
            <a:r>
              <a:rPr lang="uk-UA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uk-UA" dirty="0" err="1">
                <a:latin typeface="Times New Roman" pitchFamily="18" charset="0"/>
                <a:ea typeface="Calibri"/>
                <a:cs typeface="Times New Roman" pitchFamily="18" charset="0"/>
              </a:rPr>
              <a:t>администрация</a:t>
            </a:r>
            <a:r>
              <a:rPr lang="uk-UA" dirty="0">
                <a:latin typeface="Times New Roman" pitchFamily="18" charset="0"/>
                <a:ea typeface="Calibri"/>
                <a:cs typeface="Times New Roman" pitchFamily="18" charset="0"/>
              </a:rPr>
              <a:t> США </a:t>
            </a:r>
            <a:r>
              <a:rPr lang="uk-UA" dirty="0" err="1">
                <a:latin typeface="Times New Roman" pitchFamily="18" charset="0"/>
                <a:ea typeface="Calibri"/>
                <a:cs typeface="Times New Roman" pitchFamily="18" charset="0"/>
              </a:rPr>
              <a:t>возложила</a:t>
            </a:r>
            <a:r>
              <a:rPr lang="uk-UA" dirty="0">
                <a:latin typeface="Times New Roman" pitchFamily="18" charset="0"/>
                <a:ea typeface="Calibri"/>
                <a:cs typeface="Times New Roman" pitchFamily="18" charset="0"/>
              </a:rPr>
              <a:t> на </a:t>
            </a:r>
            <a:r>
              <a:rPr lang="uk-UA" dirty="0" err="1">
                <a:latin typeface="Times New Roman" pitchFamily="18" charset="0"/>
                <a:ea typeface="Calibri"/>
                <a:cs typeface="Times New Roman" pitchFamily="18" charset="0"/>
              </a:rPr>
              <a:t>террористическую</a:t>
            </a:r>
            <a:r>
              <a:rPr lang="uk-UA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uk-UA" dirty="0" err="1">
                <a:latin typeface="Times New Roman" pitchFamily="18" charset="0"/>
                <a:ea typeface="Calibri"/>
                <a:cs typeface="Times New Roman" pitchFamily="18" charset="0"/>
              </a:rPr>
              <a:t>сеть</a:t>
            </a:r>
            <a:r>
              <a:rPr lang="uk-UA" dirty="0">
                <a:latin typeface="Times New Roman" pitchFamily="18" charset="0"/>
                <a:ea typeface="Calibri"/>
                <a:cs typeface="Times New Roman" pitchFamily="18" charset="0"/>
              </a:rPr>
              <a:t> "</a:t>
            </a:r>
            <a:r>
              <a:rPr lang="uk-UA" dirty="0" err="1">
                <a:latin typeface="Times New Roman" pitchFamily="18" charset="0"/>
                <a:ea typeface="Calibri"/>
                <a:cs typeface="Times New Roman" pitchFamily="18" charset="0"/>
              </a:rPr>
              <a:t>Аль-Каида</a:t>
            </a:r>
            <a:r>
              <a:rPr lang="uk-UA" dirty="0">
                <a:latin typeface="Times New Roman" pitchFamily="18" charset="0"/>
                <a:ea typeface="Calibri"/>
                <a:cs typeface="Times New Roman" pitchFamily="18" charset="0"/>
              </a:rPr>
              <a:t>", </a:t>
            </a:r>
            <a:r>
              <a:rPr lang="uk-UA" dirty="0" err="1">
                <a:latin typeface="Times New Roman" pitchFamily="18" charset="0"/>
                <a:ea typeface="Calibri"/>
                <a:cs typeface="Times New Roman" pitchFamily="18" charset="0"/>
              </a:rPr>
              <a:t>которую</a:t>
            </a:r>
            <a:r>
              <a:rPr lang="uk-UA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uk-UA" dirty="0" err="1">
                <a:latin typeface="Times New Roman" pitchFamily="18" charset="0"/>
                <a:ea typeface="Calibri"/>
                <a:cs typeface="Times New Roman" pitchFamily="18" charset="0"/>
              </a:rPr>
              <a:t>возглавлял</a:t>
            </a:r>
            <a:r>
              <a:rPr lang="uk-UA" dirty="0">
                <a:latin typeface="Times New Roman" pitchFamily="18" charset="0"/>
                <a:ea typeface="Calibri"/>
                <a:cs typeface="Times New Roman" pitchFamily="18" charset="0"/>
              </a:rPr>
              <a:t> Бен Ладен. США </a:t>
            </a:r>
            <a:r>
              <a:rPr lang="uk-UA" dirty="0" err="1">
                <a:latin typeface="Times New Roman" pitchFamily="18" charset="0"/>
                <a:ea typeface="Calibri"/>
                <a:cs typeface="Times New Roman" pitchFamily="18" charset="0"/>
              </a:rPr>
              <a:t>объявили</a:t>
            </a:r>
            <a:r>
              <a:rPr lang="uk-UA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uk-UA" dirty="0" err="1">
                <a:latin typeface="Times New Roman" pitchFamily="18" charset="0"/>
                <a:ea typeface="Calibri"/>
                <a:cs typeface="Times New Roman" pitchFamily="18" charset="0"/>
              </a:rPr>
              <a:t>настоящую</a:t>
            </a:r>
            <a:r>
              <a:rPr lang="uk-UA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uk-UA" dirty="0" err="1">
                <a:latin typeface="Times New Roman" pitchFamily="18" charset="0"/>
                <a:ea typeface="Calibri"/>
                <a:cs typeface="Times New Roman" pitchFamily="18" charset="0"/>
              </a:rPr>
              <a:t>войну</a:t>
            </a:r>
            <a:r>
              <a:rPr lang="uk-UA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uk-UA" dirty="0" err="1">
                <a:latin typeface="Times New Roman" pitchFamily="18" charset="0"/>
                <a:ea typeface="Calibri"/>
                <a:cs typeface="Times New Roman" pitchFamily="18" charset="0"/>
              </a:rPr>
              <a:t>этой</a:t>
            </a:r>
            <a:r>
              <a:rPr lang="uk-UA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uk-UA" dirty="0" err="1">
                <a:latin typeface="Times New Roman" pitchFamily="18" charset="0"/>
                <a:ea typeface="Calibri"/>
                <a:cs typeface="Times New Roman" pitchFamily="18" charset="0"/>
              </a:rPr>
              <a:t>структуре</a:t>
            </a:r>
            <a:r>
              <a:rPr lang="uk-UA" dirty="0">
                <a:latin typeface="Times New Roman" pitchFamily="18" charset="0"/>
                <a:ea typeface="Calibri"/>
                <a:cs typeface="Times New Roman" pitchFamily="18" charset="0"/>
              </a:rPr>
              <a:t>. С </a:t>
            </a:r>
            <a:r>
              <a:rPr lang="uk-UA" dirty="0" err="1">
                <a:latin typeface="Times New Roman" pitchFamily="18" charset="0"/>
                <a:ea typeface="Calibri"/>
                <a:cs typeface="Times New Roman" pitchFamily="18" charset="0"/>
              </a:rPr>
              <a:t>сентября</a:t>
            </a:r>
            <a:r>
              <a:rPr lang="uk-UA" dirty="0">
                <a:latin typeface="Times New Roman" pitchFamily="18" charset="0"/>
                <a:ea typeface="Calibri"/>
                <a:cs typeface="Times New Roman" pitchFamily="18" charset="0"/>
              </a:rPr>
              <a:t> 2001 </a:t>
            </a:r>
            <a:r>
              <a:rPr lang="uk-UA" dirty="0" err="1">
                <a:latin typeface="Times New Roman" pitchFamily="18" charset="0"/>
                <a:ea typeface="Calibri"/>
                <a:cs typeface="Times New Roman" pitchFamily="18" charset="0"/>
              </a:rPr>
              <a:t>спецслужбы</a:t>
            </a:r>
            <a:r>
              <a:rPr lang="uk-UA" dirty="0">
                <a:latin typeface="Times New Roman" pitchFamily="18" charset="0"/>
                <a:ea typeface="Calibri"/>
                <a:cs typeface="Times New Roman" pitchFamily="18" charset="0"/>
              </a:rPr>
              <a:t> 70 </a:t>
            </a:r>
            <a:r>
              <a:rPr lang="uk-UA" dirty="0" err="1">
                <a:latin typeface="Times New Roman" pitchFamily="18" charset="0"/>
                <a:ea typeface="Calibri"/>
                <a:cs typeface="Times New Roman" pitchFamily="18" charset="0"/>
              </a:rPr>
              <a:t>стран</a:t>
            </a:r>
            <a:r>
              <a:rPr lang="uk-UA" dirty="0">
                <a:latin typeface="Times New Roman" pitchFamily="18" charset="0"/>
                <a:ea typeface="Calibri"/>
                <a:cs typeface="Times New Roman" pitchFamily="18" charset="0"/>
              </a:rPr>
              <a:t> мира </a:t>
            </a:r>
            <a:r>
              <a:rPr lang="uk-UA" dirty="0" err="1">
                <a:latin typeface="Times New Roman" pitchFamily="18" charset="0"/>
                <a:ea typeface="Calibri"/>
                <a:cs typeface="Times New Roman" pitchFamily="18" charset="0"/>
              </a:rPr>
              <a:t>арестовалиполторы</a:t>
            </a:r>
            <a:r>
              <a:rPr lang="uk-UA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uk-UA" dirty="0" err="1">
                <a:latin typeface="Times New Roman" pitchFamily="18" charset="0"/>
                <a:ea typeface="Calibri"/>
                <a:cs typeface="Times New Roman" pitchFamily="18" charset="0"/>
              </a:rPr>
              <a:t>тысячи</a:t>
            </a:r>
            <a:r>
              <a:rPr lang="uk-UA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uk-UA" dirty="0" err="1">
                <a:latin typeface="Times New Roman" pitchFamily="18" charset="0"/>
                <a:ea typeface="Calibri"/>
                <a:cs typeface="Times New Roman" pitchFamily="18" charset="0"/>
              </a:rPr>
              <a:t>членов</a:t>
            </a:r>
            <a:r>
              <a:rPr lang="uk-UA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uk-UA" dirty="0" err="1">
                <a:latin typeface="Times New Roman" pitchFamily="18" charset="0"/>
                <a:ea typeface="Calibri"/>
                <a:cs typeface="Times New Roman" pitchFamily="18" charset="0"/>
              </a:rPr>
              <a:t>этой</a:t>
            </a:r>
            <a:r>
              <a:rPr lang="uk-UA" dirty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uk-UA" dirty="0" err="1">
                <a:latin typeface="Times New Roman" pitchFamily="18" charset="0"/>
                <a:ea typeface="Calibri"/>
                <a:cs typeface="Times New Roman" pitchFamily="18" charset="0"/>
              </a:rPr>
              <a:t>организации</a:t>
            </a:r>
            <a:r>
              <a:rPr lang="uk-UA" dirty="0">
                <a:latin typeface="Times New Roman" pitchFamily="18" charset="0"/>
                <a:ea typeface="Calibri"/>
                <a:cs typeface="Times New Roman" pitchFamily="18" charset="0"/>
              </a:rPr>
              <a:t>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Объект 6" descr="http://mignews.com.ua/modules/news/images/articles/photo/changing/3666583-v-nyujorke-vspominayut-zhertv-teraktov-.jpg"/>
          <p:cNvPicPr>
            <a:picLocks noGrp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844824"/>
            <a:ext cx="4104456" cy="47525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3723694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856984" cy="141763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lvl="0" fontAlgn="base">
              <a:spcAft>
                <a:spcPct val="0"/>
              </a:spcAft>
            </a:pPr>
            <a:r>
              <a:rPr lang="ru-RU" sz="3600" b="1" dirty="0" smtClean="0">
                <a:latin typeface="Times New Roman" pitchFamily="18" charset="0"/>
                <a:ea typeface="+mn-ea"/>
                <a:cs typeface="Times New Roman" pitchFamily="18" charset="0"/>
              </a:rPr>
              <a:t>2001 </a:t>
            </a:r>
            <a:r>
              <a:rPr lang="ru-RU" sz="3600" b="1" dirty="0">
                <a:latin typeface="Times New Roman" pitchFamily="18" charset="0"/>
                <a:ea typeface="+mn-ea"/>
                <a:cs typeface="Times New Roman" pitchFamily="18" charset="0"/>
              </a:rPr>
              <a:t>г. -  военная операция США в Афганистане «Несокрушимая свобода». </a:t>
            </a:r>
            <a:br>
              <a:rPr lang="ru-RU" sz="3600" b="1" dirty="0"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12776"/>
            <a:ext cx="4316288" cy="525658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spcAft>
                <a:spcPts val="0"/>
              </a:spcAft>
            </a:pPr>
            <a:r>
              <a:rPr lang="uk-UA" sz="2400" dirty="0">
                <a:latin typeface="Times New Roman"/>
                <a:ea typeface="Calibri"/>
                <a:cs typeface="Times New Roman"/>
              </a:rPr>
              <a:t>В </a:t>
            </a:r>
            <a:r>
              <a:rPr lang="uk-UA" sz="2400" dirty="0" err="1">
                <a:latin typeface="Times New Roman"/>
                <a:ea typeface="Calibri"/>
                <a:cs typeface="Times New Roman"/>
              </a:rPr>
              <a:t>конце</a:t>
            </a:r>
            <a:r>
              <a:rPr lang="uk-UA" sz="2400" dirty="0">
                <a:latin typeface="Times New Roman"/>
                <a:ea typeface="Calibri"/>
                <a:cs typeface="Times New Roman"/>
              </a:rPr>
              <a:t> </a:t>
            </a:r>
            <a:r>
              <a:rPr lang="uk-UA" sz="2400" dirty="0" err="1">
                <a:latin typeface="Times New Roman"/>
                <a:ea typeface="Calibri"/>
                <a:cs typeface="Times New Roman"/>
              </a:rPr>
              <a:t>осени</a:t>
            </a:r>
            <a:r>
              <a:rPr lang="uk-UA" sz="2400" dirty="0">
                <a:latin typeface="Times New Roman"/>
                <a:ea typeface="Calibri"/>
                <a:cs typeface="Times New Roman"/>
              </a:rPr>
              <a:t> 2001 г. США и </a:t>
            </a:r>
            <a:r>
              <a:rPr lang="uk-UA" sz="2400" dirty="0" err="1" smtClean="0">
                <a:latin typeface="Times New Roman"/>
                <a:ea typeface="Calibri"/>
                <a:cs typeface="Times New Roman"/>
              </a:rPr>
              <a:t>их</a:t>
            </a:r>
            <a:r>
              <a:rPr lang="uk-UA" sz="2400" dirty="0" smtClean="0">
                <a:latin typeface="Times New Roman"/>
                <a:ea typeface="Calibri"/>
                <a:cs typeface="Times New Roman"/>
              </a:rPr>
              <a:t> союзники </a:t>
            </a:r>
            <a:r>
              <a:rPr lang="uk-UA" sz="2400" dirty="0">
                <a:latin typeface="Times New Roman"/>
                <a:ea typeface="Calibri"/>
                <a:cs typeface="Times New Roman"/>
              </a:rPr>
              <a:t>по </a:t>
            </a:r>
            <a:r>
              <a:rPr lang="uk-UA" sz="2400" dirty="0" err="1">
                <a:latin typeface="Times New Roman"/>
                <a:ea typeface="Calibri"/>
                <a:cs typeface="Times New Roman"/>
              </a:rPr>
              <a:t>антитеррористической</a:t>
            </a:r>
            <a:r>
              <a:rPr lang="uk-UA" sz="2400" dirty="0">
                <a:latin typeface="Times New Roman"/>
                <a:ea typeface="Calibri"/>
                <a:cs typeface="Times New Roman"/>
              </a:rPr>
              <a:t> </a:t>
            </a:r>
            <a:r>
              <a:rPr lang="uk-UA" sz="2400" dirty="0" err="1">
                <a:latin typeface="Times New Roman"/>
                <a:ea typeface="Calibri"/>
                <a:cs typeface="Times New Roman"/>
              </a:rPr>
              <a:t>коалиции</a:t>
            </a:r>
            <a:r>
              <a:rPr lang="uk-UA" sz="2400" dirty="0">
                <a:latin typeface="Times New Roman"/>
                <a:ea typeface="Calibri"/>
                <a:cs typeface="Times New Roman"/>
              </a:rPr>
              <a:t> </a:t>
            </a:r>
            <a:r>
              <a:rPr lang="uk-UA" sz="2400" dirty="0" err="1">
                <a:latin typeface="Times New Roman"/>
                <a:ea typeface="Calibri"/>
                <a:cs typeface="Times New Roman"/>
              </a:rPr>
              <a:t>начали</a:t>
            </a:r>
            <a:r>
              <a:rPr lang="uk-UA" sz="2400" dirty="0">
                <a:latin typeface="Times New Roman"/>
                <a:ea typeface="Calibri"/>
                <a:cs typeface="Times New Roman"/>
              </a:rPr>
              <a:t> </a:t>
            </a:r>
            <a:r>
              <a:rPr lang="uk-UA" sz="2400" dirty="0" err="1">
                <a:latin typeface="Times New Roman"/>
                <a:ea typeface="Calibri"/>
                <a:cs typeface="Times New Roman"/>
              </a:rPr>
              <a:t>войну</a:t>
            </a:r>
            <a:r>
              <a:rPr lang="uk-UA" sz="2400" dirty="0">
                <a:latin typeface="Times New Roman"/>
                <a:ea typeface="Calibri"/>
                <a:cs typeface="Times New Roman"/>
              </a:rPr>
              <a:t> </a:t>
            </a:r>
            <a:r>
              <a:rPr lang="uk-UA" sz="2400" dirty="0" err="1">
                <a:latin typeface="Times New Roman"/>
                <a:ea typeface="Calibri"/>
                <a:cs typeface="Times New Roman"/>
              </a:rPr>
              <a:t>против</a:t>
            </a:r>
            <a:r>
              <a:rPr lang="uk-UA" sz="2400" dirty="0">
                <a:latin typeface="Times New Roman"/>
                <a:ea typeface="Calibri"/>
                <a:cs typeface="Times New Roman"/>
              </a:rPr>
              <a:t> </a:t>
            </a:r>
            <a:r>
              <a:rPr lang="uk-UA" sz="2400" dirty="0" err="1">
                <a:latin typeface="Times New Roman"/>
                <a:ea typeface="Calibri"/>
                <a:cs typeface="Times New Roman"/>
              </a:rPr>
              <a:t>режима</a:t>
            </a:r>
            <a:r>
              <a:rPr lang="uk-UA" sz="2400" dirty="0">
                <a:latin typeface="Times New Roman"/>
                <a:ea typeface="Calibri"/>
                <a:cs typeface="Times New Roman"/>
              </a:rPr>
              <a:t> "</a:t>
            </a:r>
            <a:r>
              <a:rPr lang="uk-UA" sz="2400" dirty="0" err="1">
                <a:latin typeface="Times New Roman"/>
                <a:ea typeface="Calibri"/>
                <a:cs typeface="Times New Roman"/>
              </a:rPr>
              <a:t>Талибана</a:t>
            </a:r>
            <a:r>
              <a:rPr lang="uk-UA" sz="2400" dirty="0">
                <a:latin typeface="Times New Roman"/>
                <a:ea typeface="Calibri"/>
                <a:cs typeface="Times New Roman"/>
              </a:rPr>
              <a:t>"в </a:t>
            </a:r>
            <a:r>
              <a:rPr lang="uk-UA" sz="2400" dirty="0" err="1">
                <a:latin typeface="Times New Roman"/>
                <a:ea typeface="Calibri"/>
                <a:cs typeface="Times New Roman"/>
              </a:rPr>
              <a:t>Афганистане</a:t>
            </a:r>
            <a:r>
              <a:rPr lang="uk-UA" sz="2400" dirty="0">
                <a:latin typeface="Times New Roman"/>
                <a:ea typeface="Calibri"/>
                <a:cs typeface="Times New Roman"/>
              </a:rPr>
              <a:t>, </a:t>
            </a:r>
            <a:r>
              <a:rPr lang="uk-UA" sz="2400" dirty="0" err="1">
                <a:latin typeface="Times New Roman"/>
                <a:ea typeface="Calibri"/>
                <a:cs typeface="Times New Roman"/>
              </a:rPr>
              <a:t>который</a:t>
            </a:r>
            <a:r>
              <a:rPr lang="uk-UA" sz="2400" dirty="0">
                <a:latin typeface="Times New Roman"/>
                <a:ea typeface="Calibri"/>
                <a:cs typeface="Times New Roman"/>
              </a:rPr>
              <a:t> </a:t>
            </a:r>
            <a:r>
              <a:rPr lang="uk-UA" sz="2400" dirty="0" err="1">
                <a:latin typeface="Times New Roman"/>
                <a:ea typeface="Calibri"/>
                <a:cs typeface="Times New Roman"/>
              </a:rPr>
              <a:t>отказался</a:t>
            </a:r>
            <a:r>
              <a:rPr lang="uk-UA" sz="2400" dirty="0">
                <a:latin typeface="Times New Roman"/>
                <a:ea typeface="Calibri"/>
                <a:cs typeface="Times New Roman"/>
              </a:rPr>
              <a:t> </a:t>
            </a:r>
            <a:r>
              <a:rPr lang="uk-UA" sz="2400" dirty="0" err="1">
                <a:latin typeface="Times New Roman"/>
                <a:ea typeface="Calibri"/>
                <a:cs typeface="Times New Roman"/>
              </a:rPr>
              <a:t>выдать</a:t>
            </a:r>
            <a:r>
              <a:rPr lang="uk-UA" sz="2400" dirty="0">
                <a:latin typeface="Times New Roman"/>
                <a:ea typeface="Calibri"/>
                <a:cs typeface="Times New Roman"/>
              </a:rPr>
              <a:t> </a:t>
            </a:r>
            <a:r>
              <a:rPr lang="uk-UA" sz="2400" dirty="0" err="1">
                <a:latin typeface="Times New Roman"/>
                <a:ea typeface="Calibri"/>
                <a:cs typeface="Times New Roman"/>
              </a:rPr>
              <a:t>лидера</a:t>
            </a:r>
            <a:r>
              <a:rPr lang="uk-UA" sz="2400" dirty="0">
                <a:latin typeface="Times New Roman"/>
                <a:ea typeface="Calibri"/>
                <a:cs typeface="Times New Roman"/>
              </a:rPr>
              <a:t> </a:t>
            </a:r>
            <a:r>
              <a:rPr lang="uk-UA" sz="2400" dirty="0" err="1">
                <a:latin typeface="Times New Roman"/>
                <a:ea typeface="Calibri"/>
                <a:cs typeface="Times New Roman"/>
              </a:rPr>
              <a:t>Аль-Каиды</a:t>
            </a:r>
            <a:r>
              <a:rPr lang="uk-UA" sz="2400" dirty="0" smtClean="0">
                <a:latin typeface="Times New Roman"/>
                <a:ea typeface="Calibri"/>
                <a:cs typeface="Times New Roman"/>
              </a:rPr>
              <a:t>.</a:t>
            </a:r>
            <a:endParaRPr lang="ru-RU" sz="1800" dirty="0">
              <a:ea typeface="Calibri"/>
              <a:cs typeface="Times New Roman"/>
            </a:endParaRPr>
          </a:p>
        </p:txBody>
      </p:sp>
      <p:pic>
        <p:nvPicPr>
          <p:cNvPr id="5" name="Объект 4" descr="https://image.jimcdn.com/app/cms/image/transf/none/path/s42e8af4a955cde3a/image/i7ba81ac75d13e9ca/version/1455311396/image.jpg"/>
          <p:cNvPicPr>
            <a:picLocks noGrp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628800"/>
            <a:ext cx="4572000" cy="51125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40689701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712968" cy="140364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i="1" u="sng" dirty="0"/>
              <a:t>Усиление борьбы с терроризмом</a:t>
            </a:r>
            <a:r>
              <a:rPr lang="ru-RU" b="1" dirty="0"/>
              <a:t/>
            </a:r>
            <a:br>
              <a:rPr lang="ru-RU" b="1" dirty="0"/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1600200"/>
            <a:ext cx="8784976" cy="506916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/>
            <a:r>
              <a:rPr lang="ru-RU" sz="2400" dirty="0"/>
              <a:t>Терроризм во всем многообразии его проявлений считается одной из самых глобальных проблем современности. Начиная с 1990-х годов эта угроза коснулась и России. Устранение террористической угрозы должно рассматриваться в качестве одного из приоритетов внутренней и внешней политики государства.</a:t>
            </a:r>
            <a:endParaRPr lang="ru-RU" sz="2400" dirty="0" smtClean="0"/>
          </a:p>
          <a:p>
            <a:pPr marL="0" indent="0"/>
            <a:r>
              <a:rPr lang="ru-RU" sz="2400" dirty="0" smtClean="0"/>
              <a:t>После</a:t>
            </a:r>
            <a:r>
              <a:rPr lang="ru-RU" sz="2400" dirty="0"/>
              <a:t> терактов в США 11 сентября 2001 г</a:t>
            </a:r>
            <a:r>
              <a:rPr lang="ru-RU" sz="2400" dirty="0" smtClean="0"/>
              <a:t>. Россия </a:t>
            </a:r>
            <a:r>
              <a:rPr lang="ru-RU" sz="2400" dirty="0"/>
              <a:t>присоединилась к усилиям США и их союзников в борьбе против терроризма. Руководство России шло на эти шаги в интересах обеспечения безопасности своих южных рубежей (Северный Кавказ). В течение короткого времени началась нормализация обстановки на Северном Кавказе</a:t>
            </a:r>
            <a:r>
              <a:rPr lang="ru-RU" sz="2400" dirty="0" smtClean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273262624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712968" cy="140364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Самые </a:t>
            </a:r>
            <a:r>
              <a:rPr lang="ru-RU" b="1" dirty="0"/>
              <a:t>крупные теракты в </a:t>
            </a:r>
            <a:r>
              <a:rPr lang="ru-RU" b="1" dirty="0" smtClean="0"/>
              <a:t>России в конце 20 начале  21 веке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1600200"/>
            <a:ext cx="4316288" cy="506916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marL="0" indent="0"/>
            <a:r>
              <a:rPr lang="ru-RU" dirty="0">
                <a:latin typeface="Times New Roman" pitchFamily="18" charset="0"/>
                <a:cs typeface="Times New Roman" pitchFamily="18" charset="0"/>
              </a:rPr>
              <a:t>8 сентября 1999 года произошел взрыв 9−ти этажного жилого дома №19 на улице Гурьянова. В результате взрыва погибли 100 человек, 690 человек получили ранения различной степени тяжести. Мощность взрывного устройства составила 350 кг в тротиловом эквиваленте…</a:t>
            </a:r>
          </a:p>
        </p:txBody>
      </p:sp>
      <p:pic>
        <p:nvPicPr>
          <p:cNvPr id="5" name="Объект 4" descr="http://alldayplus.narod.ru/flabad/2010-09/13/terror/13.jpg"/>
          <p:cNvPicPr>
            <a:picLocks noGrp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700808"/>
            <a:ext cx="4495800" cy="46805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29629907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prstClr val="black"/>
                </a:solidFill>
                <a:ea typeface="+mn-ea"/>
                <a:cs typeface="+mn-cs"/>
              </a:rPr>
              <a:t>Самые крупные теракты в России в конце 20 начале  21 веке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676328" cy="52578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/>
            <a:r>
              <a:rPr lang="ru-RU" dirty="0" smtClean="0"/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13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сентября 1999 года произошел взрыв в подвальном помещении 8−этажного жилого дома №6 на Каширском шоссе. В результате взрыва погибли 124 человека, 7 человек получили ранения различной степени тяжести. Мощность взрыва составила 300 кг в тротиловом эквиваленте.</a:t>
            </a:r>
          </a:p>
        </p:txBody>
      </p:sp>
      <p:pic>
        <p:nvPicPr>
          <p:cNvPr id="5" name="Объект 4" descr="http://fs1.ppt4web.ru/images/95377/149480/640/img27.jpg"/>
          <p:cNvPicPr>
            <a:picLocks noGrp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1628800"/>
            <a:ext cx="4388296" cy="48245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8933845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251520" y="260649"/>
            <a:ext cx="8640960" cy="223224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dk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Подзаголовок 2"/>
          <p:cNvSpPr txBox="1">
            <a:spLocks/>
          </p:cNvSpPr>
          <p:nvPr/>
        </p:nvSpPr>
        <p:spPr>
          <a:xfrm>
            <a:off x="323528" y="2636912"/>
            <a:ext cx="8496944" cy="393536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85720" y="285728"/>
          <a:ext cx="8572560" cy="1809496"/>
        </p:xfrm>
        <a:graphic>
          <a:graphicData uri="http://schemas.openxmlformats.org/drawingml/2006/table">
            <a:tbl>
              <a:tblPr/>
              <a:tblGrid>
                <a:gridCol w="8572560"/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b="1" u="sng" dirty="0">
                          <a:latin typeface="Times New Roman"/>
                          <a:ea typeface="Times New Roman"/>
                          <a:cs typeface="Times New Roman"/>
                        </a:rPr>
                        <a:t>Цель урока: </a:t>
                      </a:r>
                      <a:endParaRPr lang="ru-RU" sz="3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dirty="0">
                          <a:latin typeface="Times New Roman"/>
                          <a:ea typeface="Times New Roman"/>
                          <a:cs typeface="Times New Roman"/>
                        </a:rPr>
                        <a:t>Познакомить обучающихся с Россией и международными отношениями XXI века.</a:t>
                      </a:r>
                      <a:endParaRPr lang="ru-RU" sz="3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28596" y="2714620"/>
          <a:ext cx="8286808" cy="3491992"/>
        </p:xfrm>
        <a:graphic>
          <a:graphicData uri="http://schemas.openxmlformats.org/drawingml/2006/table">
            <a:tbl>
              <a:tblPr/>
              <a:tblGrid>
                <a:gridCol w="8286808"/>
              </a:tblGrid>
              <a:tr h="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b="1" u="sng" dirty="0">
                          <a:latin typeface="Times New Roman"/>
                          <a:ea typeface="Times New Roman"/>
                          <a:cs typeface="Times New Roman"/>
                        </a:rPr>
                        <a:t>Задачи: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формировать у обучающихся целостное и образное представление о развитии международных отношений в </a:t>
                      </a:r>
                      <a:r>
                        <a:rPr lang="en-US" sz="2400" dirty="0">
                          <a:latin typeface="Times New Roman"/>
                          <a:ea typeface="Times New Roman"/>
                          <a:cs typeface="Times New Roman"/>
                        </a:rPr>
                        <a:t>XXI </a:t>
                      </a: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веке;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 способствовать развитию познавательных умений;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анализировать историческую точку зрения; 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AutoNum type="arabicPeriod"/>
                      </a:pPr>
                      <a:r>
                        <a:rPr lang="ru-RU" sz="2400" dirty="0">
                          <a:latin typeface="Times New Roman"/>
                          <a:ea typeface="Times New Roman"/>
                          <a:cs typeface="Times New Roman"/>
                        </a:rPr>
                        <a:t>излагать суждения о причинно-следственных связях исторических фактов.</a:t>
                      </a:r>
                      <a:endParaRPr lang="ru-RU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prstClr val="black"/>
                </a:solidFill>
                <a:ea typeface="+mn-ea"/>
                <a:cs typeface="+mn-cs"/>
              </a:rPr>
              <a:t>Самые крупные теракты в России в конце 20 начале  21 веке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marL="0" indent="0"/>
            <a:r>
              <a:rPr lang="ru-RU" dirty="0">
                <a:latin typeface="Times New Roman" pitchFamily="18" charset="0"/>
                <a:cs typeface="Times New Roman" pitchFamily="18" charset="0"/>
              </a:rPr>
              <a:t>8 августа 2000 года в 17:55 в подземном переходе на Пушкинской площади в Москве сработало взрывное устройство. Погибли 13 человек, 118 получили ранения.</a:t>
            </a:r>
          </a:p>
        </p:txBody>
      </p:sp>
      <p:pic>
        <p:nvPicPr>
          <p:cNvPr id="5" name="Объект 4" descr="http://fs1.ppt4web.ru/images/95377/149480/640/img28.jpg"/>
          <p:cNvPicPr>
            <a:picLocks noGrp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556792"/>
            <a:ext cx="4316288" cy="49685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99805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prstClr val="black"/>
                </a:solidFill>
                <a:ea typeface="+mn-ea"/>
                <a:cs typeface="+mn-cs"/>
              </a:rPr>
              <a:t>Самые крупные теракты в России в конце 20 начале  21 веке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244280" cy="492514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0" indent="0"/>
            <a:r>
              <a:rPr lang="ru-RU" dirty="0"/>
              <a:t>23 октября 2002 года группа вооруженных боевиков захватили в заложники 916 зрителей мюзикла «Норд-Ост» в здании Дома Культуры ОАО «Московский подшипник». По официальным данным погибли 129 человек (по утверждению общественной организации «Норд-Ост» 174 человека). </a:t>
            </a:r>
          </a:p>
        </p:txBody>
      </p:sp>
      <p:pic>
        <p:nvPicPr>
          <p:cNvPr id="5" name="Picture 4" descr="ышгп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646"/>
          <a:stretch>
            <a:fillRect/>
          </a:stretch>
        </p:blipFill>
        <p:spPr bwMode="auto">
          <a:xfrm>
            <a:off x="251520" y="1556792"/>
            <a:ext cx="4244280" cy="4824536"/>
          </a:xfrm>
          <a:prstGeom prst="rect">
            <a:avLst/>
          </a:prstGeom>
          <a:noFill/>
          <a:ln w="76200">
            <a:solidFill>
              <a:srgbClr val="99CC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3181143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prstClr val="black"/>
                </a:solidFill>
                <a:ea typeface="+mn-ea"/>
                <a:cs typeface="+mn-cs"/>
              </a:rPr>
              <a:t>Самые крупные теракты в России в конце 20 начале  21 веке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16288" cy="506916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 marL="0" indent="0"/>
            <a:r>
              <a:rPr lang="ru-RU" dirty="0"/>
              <a:t>24 августа 2004 года в результате срабатывания взрывных устройств практически одновременно разбились два пассажирских самолета. Оба самолета вылетели из аэропорта «Домодедово». В 21.25 лайнер Ту-154 авиакомпании «Сибирь» поднялся в небо, совершая рейс по маршруту Москва-Сочи. Лайнер  Ту-134 авиакомпании «Волга – </a:t>
            </a:r>
            <a:r>
              <a:rPr lang="ru-RU" dirty="0" err="1"/>
              <a:t>Авиаэкспресс</a:t>
            </a:r>
            <a:r>
              <a:rPr lang="ru-RU" dirty="0"/>
              <a:t>» вылетел из «Домодедово» по маршруту Москва-Волгоград в 22.00. Взрывы произошли 22.53. Оба самолета потерпели крушение в результате терактов. Все пассажиры и члены экипажа в обоих самолетах погибли. Число жертв составило 90 человек. </a:t>
            </a:r>
          </a:p>
        </p:txBody>
      </p:sp>
      <p:pic>
        <p:nvPicPr>
          <p:cNvPr id="5" name="Объект 4" descr="http://cs540105.vk.me/v540105267/5f406/Vd3jXSom2l4.jpg"/>
          <p:cNvPicPr>
            <a:picLocks noGrp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28800"/>
            <a:ext cx="4172272" cy="49685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25985742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prstClr val="black"/>
                </a:solidFill>
                <a:ea typeface="+mn-ea"/>
                <a:cs typeface="+mn-cs"/>
              </a:rPr>
              <a:t>Самые крупные теракты в России в конце 20 начале  21 веке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1600200"/>
            <a:ext cx="4316288" cy="514116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003366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1 сентября </a:t>
            </a:r>
            <a:r>
              <a:rPr lang="ru-RU" dirty="0">
                <a:solidFill>
                  <a:srgbClr val="003366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2004 года.</a:t>
            </a:r>
            <a:r>
              <a:rPr lang="ru-RU" dirty="0">
                <a:latin typeface="Times New Roman" pitchFamily="18" charset="0"/>
                <a:ea typeface="Calibri"/>
                <a:cs typeface="Times New Roman" pitchFamily="18" charset="0"/>
              </a:rPr>
              <a:t> Террористы захватили школу в Беслане (Северная Осетия), взяв в заложники более 1000 человек, в том числе сотни детей. </a:t>
            </a:r>
            <a:endParaRPr lang="ru-RU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ea typeface="Calibri"/>
                <a:cs typeface="Times New Roman" pitchFamily="18" charset="0"/>
              </a:rPr>
              <a:t>3 </a:t>
            </a:r>
            <a:r>
              <a:rPr lang="ru-RU" dirty="0">
                <a:latin typeface="Times New Roman" pitchFamily="18" charset="0"/>
                <a:ea typeface="Calibri"/>
                <a:cs typeface="Times New Roman" pitchFamily="18" charset="0"/>
              </a:rPr>
              <a:t>сентября 2004 при освобождении заложников погибло 300 </a:t>
            </a:r>
            <a:r>
              <a:rPr lang="ru-RU" dirty="0" smtClean="0">
                <a:latin typeface="Times New Roman" pitchFamily="18" charset="0"/>
                <a:ea typeface="Calibri"/>
                <a:cs typeface="Times New Roman" pitchFamily="18" charset="0"/>
              </a:rPr>
              <a:t>человек.</a:t>
            </a:r>
            <a:r>
              <a:rPr lang="ru-RU" dirty="0">
                <a:latin typeface="Times New Roman" pitchFamily="18" charset="0"/>
                <a:ea typeface="Calibri"/>
                <a:cs typeface="Times New Roman" pitchFamily="18" charset="0"/>
              </a:rPr>
              <a:t> Всего жертвами стали 335 человек.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4" descr="кушнп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556792"/>
            <a:ext cx="4388296" cy="4968552"/>
          </a:xfrm>
          <a:prstGeom prst="rect">
            <a:avLst/>
          </a:prstGeom>
          <a:noFill/>
          <a:ln w="76200">
            <a:solidFill>
              <a:srgbClr val="99CC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3268318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prstClr val="black"/>
                </a:solidFill>
                <a:ea typeface="+mn-ea"/>
                <a:cs typeface="+mn-cs"/>
              </a:rPr>
              <a:t>Самые крупные теракты в России в конце 20 начале  21 веке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1600200"/>
            <a:ext cx="4316288" cy="514116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dirty="0"/>
              <a:t>24 января в Москве в аэропорту Домодедово в 16:32 подорвал бомбу террорист-смертник. По данным </a:t>
            </a:r>
            <a:r>
              <a:rPr lang="ru-RU" dirty="0" err="1"/>
              <a:t>Минздравсоцразвития</a:t>
            </a:r>
            <a:r>
              <a:rPr lang="ru-RU" dirty="0"/>
              <a:t> РФ, 37 человек погибло (включая террориста), ранения разной степени тяжести получили 130 человек.</a:t>
            </a:r>
          </a:p>
        </p:txBody>
      </p:sp>
      <p:pic>
        <p:nvPicPr>
          <p:cNvPr id="1026" name="Picture 2" descr="https://im2-tub-ru.yandex.net/i?id=8bf76158b77d63ed14898f1d9503131e&amp;n=33&amp;h=215&amp;w=28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492896"/>
            <a:ext cx="4229379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908740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prstClr val="black"/>
                </a:solidFill>
                <a:ea typeface="+mn-ea"/>
                <a:cs typeface="+mn-cs"/>
              </a:rPr>
              <a:t>Самые крупные теракты в России в конце 20 начале  21 веке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1600200"/>
            <a:ext cx="4316288" cy="514116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r>
              <a:rPr lang="ru-RU" dirty="0"/>
              <a:t>крупная </a:t>
            </a:r>
            <a:r>
              <a:rPr lang="ru-RU" u="sng" dirty="0" smtClean="0"/>
              <a:t>авиационная катастрофа</a:t>
            </a:r>
            <a:r>
              <a:rPr lang="ru-RU" dirty="0" smtClean="0"/>
              <a:t>, </a:t>
            </a:r>
            <a:r>
              <a:rPr lang="ru-RU" dirty="0"/>
              <a:t>произошедшая </a:t>
            </a:r>
            <a:r>
              <a:rPr lang="ru-RU" dirty="0" smtClean="0"/>
              <a:t>31 октября 2015 года</a:t>
            </a:r>
            <a:r>
              <a:rPr lang="ru-RU" dirty="0"/>
              <a:t> над центральной </a:t>
            </a:r>
            <a:r>
              <a:rPr lang="ru-RU" dirty="0" smtClean="0"/>
              <a:t>частью Синайского полуострова, </a:t>
            </a:r>
            <a:r>
              <a:rPr lang="ru-RU" dirty="0"/>
              <a:t>ставшая одновременно </a:t>
            </a:r>
            <a:r>
              <a:rPr lang="ru-RU" dirty="0" smtClean="0"/>
              <a:t>крупнейшей</a:t>
            </a:r>
            <a:r>
              <a:rPr lang="ru-RU" dirty="0"/>
              <a:t> авиакатастрофой </a:t>
            </a:r>
            <a:r>
              <a:rPr lang="ru-RU" dirty="0" smtClean="0"/>
              <a:t>а </a:t>
            </a:r>
            <a:r>
              <a:rPr lang="ru-RU" dirty="0"/>
              <a:t>также самой массовой гибелью граждан России в авиакатастрофе за всю историю мировой </a:t>
            </a:r>
            <a:r>
              <a:rPr lang="ru-RU" dirty="0" smtClean="0"/>
              <a:t>авиации</a:t>
            </a:r>
            <a:r>
              <a:rPr lang="ru-RU" baseline="30000" dirty="0" smtClean="0"/>
              <a:t>.</a:t>
            </a:r>
            <a:r>
              <a:rPr lang="ru-RU" dirty="0" smtClean="0"/>
              <a:t> Погибло 217 пассажиров и 7 членов экипажа</a:t>
            </a:r>
            <a:endParaRPr lang="ru-RU" dirty="0"/>
          </a:p>
        </p:txBody>
      </p:sp>
      <p:pic>
        <p:nvPicPr>
          <p:cNvPr id="2050" name="Picture 2" descr="https://im0-tub-ru.yandex.net/i?id=e9f752b70b93ee6428a68710c664b55f&amp;n=33&amp;h=215&amp;w=39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971" r="34035"/>
          <a:stretch/>
        </p:blipFill>
        <p:spPr bwMode="auto">
          <a:xfrm>
            <a:off x="4716016" y="1988840"/>
            <a:ext cx="4043306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4309532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ea typeface="+mn-ea"/>
                <a:cs typeface="Times New Roman" pitchFamily="18" charset="0"/>
              </a:rPr>
              <a:t>Стратегия национальной </a:t>
            </a:r>
            <a:r>
              <a:rPr lang="ru-RU" sz="2800" b="1" dirty="0">
                <a:latin typeface="Times New Roman" pitchFamily="18" charset="0"/>
                <a:ea typeface="+mn-ea"/>
                <a:cs typeface="Times New Roman" pitchFamily="18" charset="0"/>
              </a:rPr>
              <a:t>безопасности РФ до 2020 года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1600200"/>
            <a:ext cx="4316288" cy="514116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marL="0" indent="0"/>
            <a:r>
              <a:rPr lang="ru-RU" dirty="0">
                <a:latin typeface="Times New Roman" pitchFamily="18" charset="0"/>
                <a:cs typeface="Times New Roman" pitchFamily="18" charset="0"/>
              </a:rPr>
              <a:t>В Стратегии национальной безопасности РФ до 2020 года отмечается, что одним из основных источников угроз национальной безопасности является деятельность террористических организаций, группировок и отдельных лиц, направленная на насильственное изменение основ конституционного строя РФ, дезорганизацию нормального функционирования органов государственной власти</a:t>
            </a:r>
          </a:p>
        </p:txBody>
      </p:sp>
      <p:pic>
        <p:nvPicPr>
          <p:cNvPr id="5" name="Объект 4" descr="http://amicable.ru/wp-content/uploads/2011/04/300photo1.jpg"/>
          <p:cNvPicPr>
            <a:picLocks noGrp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62500" y="1628800"/>
            <a:ext cx="4273996" cy="49685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80482518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ru-RU" sz="2800" b="1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Стратегия национальной безопасности РФ до 2020 года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88296" cy="514116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marL="0" indent="0"/>
            <a:r>
              <a:rPr lang="ru-RU" dirty="0">
                <a:latin typeface="Times New Roman" pitchFamily="18" charset="0"/>
                <a:cs typeface="Times New Roman" pitchFamily="18" charset="0"/>
              </a:rPr>
              <a:t>За 2008 –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2016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годы был сделан значительный шаг в совершенствовании антитеррористической правовой базы. Так, были внесены изменения в федеральные законы, регулирующие вопросы транспортной безопасности, устанавливающие уровни террористической опасности, утверждена Федеральная целевая программа «Антитеррор (2009 –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2016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годы)» и др.</a:t>
            </a:r>
          </a:p>
        </p:txBody>
      </p:sp>
      <p:pic>
        <p:nvPicPr>
          <p:cNvPr id="5" name="Объект 4" descr="http://gorod37.ru/files/antiterror4-2.jpg"/>
          <p:cNvPicPr>
            <a:picLocks noGrp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412776"/>
            <a:ext cx="4716016" cy="54452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56982073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http://old-shamon.ru/wp-content/image/5b48e0eb08a0eb5c3521acd75cd8cd1b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767126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260649"/>
            <a:ext cx="8640960" cy="2232247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b="1" dirty="0" smtClean="0">
                <a:latin typeface="Arial" charset="0"/>
              </a:rPr>
              <a:t>Международные отношения </a:t>
            </a:r>
            <a:br>
              <a:rPr lang="ru-RU" b="1" dirty="0" smtClean="0">
                <a:latin typeface="Arial" charset="0"/>
              </a:rPr>
            </a:br>
            <a:r>
              <a:rPr lang="ru-RU" b="1" dirty="0" smtClean="0">
                <a:latin typeface="Arial" charset="0"/>
              </a:rPr>
              <a:t>России в начале </a:t>
            </a:r>
            <a:r>
              <a:rPr lang="en-US" b="1" dirty="0" smtClean="0">
                <a:latin typeface="Arial" charset="0"/>
              </a:rPr>
              <a:t>XXI </a:t>
            </a:r>
            <a:r>
              <a:rPr lang="ru-RU" b="1" dirty="0" smtClean="0">
                <a:latin typeface="Arial" charset="0"/>
              </a:rPr>
              <a:t>века</a:t>
            </a:r>
            <a:br>
              <a:rPr lang="ru-RU" b="1" dirty="0" smtClean="0">
                <a:latin typeface="Arial" charset="0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636912"/>
            <a:ext cx="8496944" cy="422108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342900" lvl="0" indent="-342900" algn="l" fontAlgn="base">
              <a:spcBef>
                <a:spcPct val="0"/>
              </a:spcBef>
              <a:spcAft>
                <a:spcPct val="0"/>
              </a:spcAft>
            </a:pP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>
                <a:solidFill>
                  <a:schemeClr val="tx1"/>
                </a:solidFill>
              </a:rPr>
              <a:t>Конец 20века снова поставил вопрос о путях развития страны. От всех нас зависит, удастся ли России избежать «великих потрясений». История, её верное осмысление, помогут всем нам найти пути, ведущие страну к подлинному величию.</a:t>
            </a:r>
            <a:endParaRPr lang="ru-RU" b="1" dirty="0">
              <a:solidFill>
                <a:schemeClr val="tx1"/>
              </a:solidFill>
            </a:endParaRPr>
          </a:p>
          <a:p>
            <a:r>
              <a:rPr lang="ru-RU" b="1" i="1" dirty="0" smtClean="0">
                <a:solidFill>
                  <a:schemeClr val="tx1"/>
                </a:solidFill>
              </a:rPr>
              <a:t>                                                                  Уткин </a:t>
            </a:r>
            <a:r>
              <a:rPr lang="ru-RU" b="1" i="1" dirty="0">
                <a:solidFill>
                  <a:schemeClr val="tx1"/>
                </a:solidFill>
              </a:rPr>
              <a:t>А. </a:t>
            </a:r>
            <a:r>
              <a:rPr lang="ru-RU" b="1" i="1" dirty="0" smtClean="0">
                <a:solidFill>
                  <a:schemeClr val="tx1"/>
                </a:solidFill>
              </a:rPr>
              <a:t>И.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230634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628800"/>
            <a:ext cx="8712968" cy="489654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342900" lvl="0" indent="-342900" algn="l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i="1" dirty="0" smtClean="0">
                <a:solidFill>
                  <a:schemeClr val="tx1"/>
                </a:solidFill>
              </a:rPr>
              <a:t>Политическая интеграция</a:t>
            </a:r>
            <a:r>
              <a:rPr lang="ru-RU" sz="3600" b="1" dirty="0">
                <a:solidFill>
                  <a:schemeClr val="tx1"/>
                </a:solidFill>
              </a:rPr>
              <a:t> </a:t>
            </a:r>
            <a:r>
              <a:rPr lang="ru-RU" sz="3600" b="1" dirty="0" smtClean="0">
                <a:solidFill>
                  <a:schemeClr val="tx1"/>
                </a:solidFill>
              </a:rPr>
              <a:t>(англ.</a:t>
            </a:r>
            <a:r>
              <a:rPr lang="ru-RU" sz="3600" b="1" dirty="0">
                <a:solidFill>
                  <a:schemeClr val="tx1"/>
                </a:solidFill>
              </a:rPr>
              <a:t> </a:t>
            </a:r>
            <a:r>
              <a:rPr lang="ru-RU" sz="3600" b="1" i="1" dirty="0" err="1">
                <a:solidFill>
                  <a:schemeClr val="tx1"/>
                </a:solidFill>
              </a:rPr>
              <a:t>Political</a:t>
            </a:r>
            <a:r>
              <a:rPr lang="ru-RU" sz="3600" b="1" i="1" dirty="0">
                <a:solidFill>
                  <a:schemeClr val="tx1"/>
                </a:solidFill>
              </a:rPr>
              <a:t> </a:t>
            </a:r>
            <a:r>
              <a:rPr lang="ru-RU" sz="3600" b="1" i="1" dirty="0" err="1">
                <a:solidFill>
                  <a:schemeClr val="tx1"/>
                </a:solidFill>
              </a:rPr>
              <a:t>Integration</a:t>
            </a:r>
            <a:r>
              <a:rPr lang="ru-RU" sz="3600" b="1" dirty="0">
                <a:solidFill>
                  <a:schemeClr val="tx1"/>
                </a:solidFill>
              </a:rPr>
              <a:t>) </a:t>
            </a:r>
            <a:r>
              <a:rPr lang="ru-RU" sz="3600" b="1" dirty="0" smtClean="0">
                <a:solidFill>
                  <a:schemeClr val="tx1"/>
                </a:solidFill>
              </a:rPr>
              <a:t>—процесс сближения</a:t>
            </a:r>
            <a:r>
              <a:rPr lang="ru-RU" sz="3600" b="1" dirty="0">
                <a:solidFill>
                  <a:schemeClr val="tx1"/>
                </a:solidFill>
              </a:rPr>
              <a:t> двух или более </a:t>
            </a:r>
            <a:r>
              <a:rPr lang="ru-RU" sz="3600" b="1" dirty="0" smtClean="0">
                <a:solidFill>
                  <a:schemeClr val="tx1"/>
                </a:solidFill>
              </a:rPr>
              <a:t>политических структур, </a:t>
            </a:r>
            <a:r>
              <a:rPr lang="ru-RU" sz="3600" b="1" dirty="0">
                <a:solidFill>
                  <a:schemeClr val="tx1"/>
                </a:solidFill>
              </a:rPr>
              <a:t>направленный в сторону взаимного </a:t>
            </a:r>
            <a:r>
              <a:rPr lang="ru-RU" sz="3600" b="1" dirty="0" smtClean="0">
                <a:solidFill>
                  <a:schemeClr val="tx1"/>
                </a:solidFill>
              </a:rPr>
              <a:t>сотрудничества</a:t>
            </a:r>
          </a:p>
          <a:p>
            <a:pPr marL="342900" indent="-342900" algn="l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i="1" dirty="0">
                <a:solidFill>
                  <a:schemeClr val="tx1"/>
                </a:solidFill>
              </a:rPr>
              <a:t>Дезинтеграция</a:t>
            </a:r>
            <a:r>
              <a:rPr lang="ru-RU" sz="3600" b="1" dirty="0">
                <a:solidFill>
                  <a:schemeClr val="tx1"/>
                </a:solidFill>
              </a:rPr>
              <a:t>  — разрушение экономической структуры общества (государства, региона).</a:t>
            </a:r>
          </a:p>
          <a:p>
            <a:pPr marL="342900" lvl="0" indent="-342900" algn="l" fontAlgn="base">
              <a:spcBef>
                <a:spcPct val="0"/>
              </a:spcBef>
              <a:spcAft>
                <a:spcPct val="0"/>
              </a:spcAft>
            </a:pPr>
            <a:endParaRPr lang="ru-RU" sz="3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ctrTitle"/>
          </p:nvPr>
        </p:nvSpPr>
        <p:spPr>
          <a:xfrm>
            <a:off x="251520" y="260649"/>
            <a:ext cx="8640960" cy="1152127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dirty="0" smtClean="0">
                <a:latin typeface="Arial" charset="0"/>
              </a:rPr>
              <a:t/>
            </a:r>
            <a:br>
              <a:rPr lang="ru-RU" b="1" dirty="0" smtClean="0">
                <a:latin typeface="Arial" charset="0"/>
              </a:rPr>
            </a:br>
            <a:r>
              <a:rPr lang="ru-RU" b="1" dirty="0" smtClean="0">
                <a:latin typeface="Arial" charset="0"/>
              </a:rPr>
              <a:t>Процессы</a:t>
            </a:r>
            <a:br>
              <a:rPr lang="ru-RU" b="1" dirty="0" smtClean="0">
                <a:latin typeface="Arial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563805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44016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sz="2400" b="1" kern="0" dirty="0" smtClean="0">
                <a:latin typeface="Times New Roman" pitchFamily="18" charset="0"/>
                <a:ea typeface="+mn-ea"/>
                <a:cs typeface="Times New Roman" pitchFamily="18" charset="0"/>
              </a:rPr>
              <a:t>ЕЭС </a:t>
            </a:r>
            <a:r>
              <a:rPr lang="ru-RU" sz="2400" b="1" kern="0" dirty="0">
                <a:latin typeface="Times New Roman" pitchFamily="18" charset="0"/>
                <a:ea typeface="+mn-ea"/>
                <a:cs typeface="Times New Roman" pitchFamily="18" charset="0"/>
              </a:rPr>
              <a:t>— международная организация (1957 – 1993 </a:t>
            </a:r>
            <a:r>
              <a:rPr lang="ru-RU" sz="2400" b="1" kern="0" dirty="0" err="1">
                <a:latin typeface="Times New Roman" pitchFamily="18" charset="0"/>
                <a:ea typeface="+mn-ea"/>
                <a:cs typeface="Times New Roman" pitchFamily="18" charset="0"/>
              </a:rPr>
              <a:t>г.г</a:t>
            </a:r>
            <a:r>
              <a:rPr lang="ru-RU" sz="2400" b="1" kern="0" dirty="0">
                <a:latin typeface="Times New Roman" pitchFamily="18" charset="0"/>
                <a:ea typeface="+mn-ea"/>
                <a:cs typeface="Times New Roman" pitchFamily="18" charset="0"/>
              </a:rPr>
              <a:t>.), созданная для осуществления экономической интеграции</a:t>
            </a:r>
            <a:r>
              <a:rPr lang="ru-RU" sz="2400" kern="0" dirty="0"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495800" cy="52578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ЕЭС) - интеграционная группировка, включавшая 12 западноевропейских стран (Бельгия, Великобритания, Греция, Дания, Ирландия, Испания, Италия, Люксембург, Нидерланды, Португалия, Франция, Германия); </a:t>
            </a:r>
          </a:p>
        </p:txBody>
      </p:sp>
      <p:pic>
        <p:nvPicPr>
          <p:cNvPr id="5" name="Объект 4" descr="http://obj.altapress.ru/picture/width/728/156166.jpg"/>
          <p:cNvPicPr>
            <a:picLocks noGrp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1844824"/>
            <a:ext cx="4038600" cy="44644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7498661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229600" cy="11430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lvl="0" fontAlgn="base">
              <a:spcAft>
                <a:spcPct val="0"/>
              </a:spcAft>
            </a:pPr>
            <a:r>
              <a:rPr lang="ru-RU" sz="3100" b="1" kern="10" spc="720" dirty="0" smtClean="0"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3100" b="1" kern="10" spc="720" dirty="0" smtClean="0"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3100" b="1" kern="10" spc="720" dirty="0" smtClean="0">
                <a:latin typeface="Times New Roman" pitchFamily="18" charset="0"/>
                <a:ea typeface="+mn-ea"/>
                <a:cs typeface="Times New Roman" pitchFamily="18" charset="0"/>
              </a:rPr>
              <a:t>ХАРАКТЕРНЫЕ ЧЕРТЫ</a:t>
            </a:r>
            <a:br>
              <a:rPr lang="ru-RU" sz="3100" b="1" kern="10" spc="720" dirty="0" smtClean="0"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3100" b="1" kern="10" spc="720" dirty="0" smtClean="0">
                <a:latin typeface="Times New Roman" pitchFamily="18" charset="0"/>
                <a:ea typeface="+mn-ea"/>
                <a:cs typeface="Times New Roman" pitchFamily="18" charset="0"/>
              </a:rPr>
              <a:t>ЕВРОПЕЙСКОЙ ИНТЕГРАЦИИ</a:t>
            </a:r>
            <a:r>
              <a:rPr lang="ru-RU" sz="3600" b="1" kern="10" spc="720" dirty="0">
                <a:gradFill rotWithShape="1">
                  <a:gsLst>
                    <a:gs pos="0">
                      <a:srgbClr val="AAAAAA"/>
                    </a:gs>
                    <a:gs pos="100000">
                      <a:srgbClr val="FFFFFF"/>
                    </a:gs>
                  </a:gsLst>
                  <a:lin ang="5400000" scaled="1"/>
                </a:gradFill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Arial"/>
                <a:ea typeface="+mn-ea"/>
                <a:cs typeface="Arial"/>
              </a:rPr>
              <a:t/>
            </a:r>
            <a:br>
              <a:rPr lang="ru-RU" sz="3600" b="1" kern="10" spc="720" dirty="0">
                <a:gradFill rotWithShape="1">
                  <a:gsLst>
                    <a:gs pos="0">
                      <a:srgbClr val="AAAAAA"/>
                    </a:gs>
                    <a:gs pos="100000">
                      <a:srgbClr val="FFFFFF"/>
                    </a:gs>
                  </a:gsLst>
                  <a:lin ang="5400000" scaled="1"/>
                </a:gradFill>
                <a:effectLst>
                  <a:outerShdw dist="45791" dir="3378596" algn="ctr" rotWithShape="0">
                    <a:srgbClr val="4D4D4D">
                      <a:alpha val="79999"/>
                    </a:srgbClr>
                  </a:outerShdw>
                </a:effectLst>
                <a:latin typeface="Arial"/>
                <a:ea typeface="+mn-ea"/>
                <a:cs typeface="Arial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lvl="0" fontAlgn="base">
              <a:spcAft>
                <a:spcPct val="0"/>
              </a:spcAft>
              <a:buClr>
                <a:srgbClr val="CC9900"/>
              </a:buClr>
              <a:buSzPct val="90000"/>
              <a:buFont typeface="Wingdings" pitchFamily="2" charset="2"/>
              <a:buChar char="v"/>
              <a:defRPr/>
            </a:pP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Введение в странах ЕС единой валюты – евро с 1 января 1999 г. </a:t>
            </a:r>
          </a:p>
          <a:p>
            <a:pPr lvl="0" fontAlgn="base">
              <a:lnSpc>
                <a:spcPct val="90000"/>
              </a:lnSpc>
              <a:spcAft>
                <a:spcPct val="0"/>
              </a:spcAft>
              <a:buClr>
                <a:srgbClr val="CC9900"/>
              </a:buClr>
              <a:buSzPct val="90000"/>
              <a:buFont typeface="Wingdings" pitchFamily="2" charset="2"/>
              <a:buChar char="v"/>
              <a:defRPr/>
            </a:pP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Создание единого рынка товаров, услуг и рабочей силы</a:t>
            </a:r>
          </a:p>
          <a:p>
            <a:pPr lvl="0" fontAlgn="base">
              <a:lnSpc>
                <a:spcPct val="90000"/>
              </a:lnSpc>
              <a:spcAft>
                <a:spcPct val="0"/>
              </a:spcAft>
              <a:buClr>
                <a:srgbClr val="CC9900"/>
              </a:buClr>
              <a:buSzPct val="90000"/>
              <a:buFont typeface="Wingdings" pitchFamily="2" charset="2"/>
              <a:buChar char="v"/>
              <a:defRPr/>
            </a:pP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Слияние капиталов и создание транснациональных корпораций</a:t>
            </a:r>
          </a:p>
          <a:p>
            <a:pPr lvl="0" fontAlgn="base">
              <a:lnSpc>
                <a:spcPct val="90000"/>
              </a:lnSpc>
              <a:spcAft>
                <a:spcPct val="0"/>
              </a:spcAft>
              <a:buClr>
                <a:srgbClr val="CC9900"/>
              </a:buClr>
              <a:buSzPct val="90000"/>
              <a:buFont typeface="Wingdings" pitchFamily="2" charset="2"/>
              <a:buChar char="v"/>
              <a:defRPr/>
            </a:pP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Свободное передвижение для всех граждан стран, участвующих в интеграционных процессах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971137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9036496" cy="141763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342900" lvl="0" indent="-342900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sz="2800" b="1" dirty="0" smtClean="0"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1991 г. – роспуск ОВД и</a:t>
            </a:r>
            <a:r>
              <a:rPr kumimoji="0" lang="ru-RU" sz="4000" b="1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СЭВ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Picture 6" descr="Картинка 1 из 412">
            <a:hlinkClick r:id="rId2"/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1574" b="7397"/>
          <a:stretch>
            <a:fillRect/>
          </a:stretch>
        </p:blipFill>
        <p:spPr bwMode="auto">
          <a:xfrm>
            <a:off x="251520" y="1700808"/>
            <a:ext cx="8496944" cy="5157192"/>
          </a:xfrm>
          <a:prstGeom prst="rect">
            <a:avLst/>
          </a:prstGeom>
          <a:noFill/>
          <a:ln w="76200">
            <a:solidFill>
              <a:srgbClr val="99CC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368312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54766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2800" b="1" dirty="0" smtClean="0">
                <a:latin typeface="Times New Roman" pitchFamily="18" charset="0"/>
                <a:ea typeface="+mn-ea"/>
                <a:cs typeface="Times New Roman" pitchFamily="18" charset="0"/>
              </a:rPr>
              <a:t>8 </a:t>
            </a:r>
            <a:r>
              <a:rPr lang="ru-RU" sz="2800" b="1" dirty="0">
                <a:latin typeface="Times New Roman" pitchFamily="18" charset="0"/>
                <a:ea typeface="+mn-ea"/>
                <a:cs typeface="Times New Roman" pitchFamily="18" charset="0"/>
              </a:rPr>
              <a:t>декабря 1991 г. – Беловежские соглашения, подписанные руководителями РСФСР, Украины, Белоруссии. Прекращение существования СССР</a:t>
            </a:r>
            <a:br>
              <a:rPr lang="ru-RU" sz="2800" b="1" dirty="0"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FFFFFF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 descr="fb6be4cda3c65f3371ab9739f3ba599b_full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628800"/>
            <a:ext cx="9144000" cy="5229200"/>
          </a:xfrm>
          <a:prstGeom prst="rect">
            <a:avLst/>
          </a:prstGeom>
          <a:noFill/>
          <a:ln w="76200">
            <a:solidFill>
              <a:srgbClr val="CC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33064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355</TotalTime>
  <Words>975</Words>
  <Application>Microsoft Office PowerPoint</Application>
  <PresentationFormat>Экран (4:3)</PresentationFormat>
  <Paragraphs>120</Paragraphs>
  <Slides>38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39" baseType="lpstr">
      <vt:lpstr>Тема Office</vt:lpstr>
      <vt:lpstr> Областное государственное профессиональное  образовательное бюджетное учреждение  «Сельскохозяйственный техникум»  </vt:lpstr>
      <vt:lpstr>Слайд 2</vt:lpstr>
      <vt:lpstr>Слайд 3</vt:lpstr>
      <vt:lpstr>Международные отношения  России в начале XXI века </vt:lpstr>
      <vt:lpstr> Процессы </vt:lpstr>
      <vt:lpstr>ЕЭС — международная организация (1957 – 1993 г.г.), созданная для осуществления экономической интеграции </vt:lpstr>
      <vt:lpstr> ХАРАКТЕРНЫЕ ЧЕРТЫ ЕВРОПЕЙСКОЙ ИНТЕГРАЦИИ </vt:lpstr>
      <vt:lpstr> 1991 г. – роспуск ОВД и СЭВ </vt:lpstr>
      <vt:lpstr>8 декабря 1991 г. – Беловежские соглашения, подписанные руководителями РСФСР, Украины, Белоруссии. Прекращение существования СССР , </vt:lpstr>
      <vt:lpstr> Международный статус современной России </vt:lpstr>
      <vt:lpstr>  Влияние России на положение дел в мире определяется следу­ющими обстоятельствами:  </vt:lpstr>
      <vt:lpstr>  Влияние России на положение дел в мире определяется следу­ющими обстоятельствами:  </vt:lpstr>
      <vt:lpstr>  новая внешнеполитическая стратегия  </vt:lpstr>
      <vt:lpstr>  Российско-Американские отношения  </vt:lpstr>
      <vt:lpstr>  Российско-Американские отношения  </vt:lpstr>
      <vt:lpstr>   Отношения России со странами ближнего зарубежья:   </vt:lpstr>
      <vt:lpstr>  Отношения России со странами ШОС  </vt:lpstr>
      <vt:lpstr>   Отношения со странами Латинской Америки:   </vt:lpstr>
      <vt:lpstr>   Укрепление позиций России на международной арене:   </vt:lpstr>
      <vt:lpstr>Международный терроризм  в 21 веке</vt:lpstr>
      <vt:lpstr> Причины существования международного терроризма на современном этапе: </vt:lpstr>
      <vt:lpstr> Особенности международного терроризма на современном этапе: </vt:lpstr>
      <vt:lpstr> Особенности международного терроризма на современном этапе: </vt:lpstr>
      <vt:lpstr>11 сентября 2001 года</vt:lpstr>
      <vt:lpstr>11 сентября 2001 года</vt:lpstr>
      <vt:lpstr>2001 г. -  военная операция США в Афганистане «Несокрушимая свобода».  </vt:lpstr>
      <vt:lpstr> Усиление борьбы с терроризмом </vt:lpstr>
      <vt:lpstr> Самые крупные теракты в России в конце 20 начале  21 веке </vt:lpstr>
      <vt:lpstr>Самые крупные теракты в России в конце 20 начале  21 веке</vt:lpstr>
      <vt:lpstr>Самые крупные теракты в России в конце 20 начале  21 веке</vt:lpstr>
      <vt:lpstr>Самые крупные теракты в России в конце 20 начале  21 веке</vt:lpstr>
      <vt:lpstr>Самые крупные теракты в России в конце 20 начале  21 веке</vt:lpstr>
      <vt:lpstr>Самые крупные теракты в России в конце 20 начале  21 веке</vt:lpstr>
      <vt:lpstr>Самые крупные теракты в России в конце 20 начале  21 веке</vt:lpstr>
      <vt:lpstr>Самые крупные теракты в России в конце 20 начале  21 веке</vt:lpstr>
      <vt:lpstr>Стратегия национальной безопасности РФ до 2020 года</vt:lpstr>
      <vt:lpstr>Стратегия национальной безопасности РФ до 2020 года</vt:lpstr>
      <vt:lpstr>Слайд 38</vt:lpstr>
    </vt:vector>
  </TitlesOfParts>
  <Company>Дом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Международные отношения  в конце XX - начале XXI в.в.</dc:title>
  <dc:creator>Ольга</dc:creator>
  <cp:lastModifiedBy>user</cp:lastModifiedBy>
  <cp:revision>35</cp:revision>
  <dcterms:created xsi:type="dcterms:W3CDTF">2016-11-13T16:38:58Z</dcterms:created>
  <dcterms:modified xsi:type="dcterms:W3CDTF">2017-07-13T00:26:55Z</dcterms:modified>
</cp:coreProperties>
</file>