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256" r:id="rId5"/>
    <p:sldId id="293" r:id="rId6"/>
    <p:sldId id="261" r:id="rId7"/>
    <p:sldId id="270" r:id="rId8"/>
    <p:sldId id="258" r:id="rId9"/>
    <p:sldId id="259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62" r:id="rId21"/>
    <p:sldId id="263" r:id="rId22"/>
    <p:sldId id="265" r:id="rId23"/>
    <p:sldId id="264" r:id="rId24"/>
    <p:sldId id="266" r:id="rId25"/>
    <p:sldId id="267" r:id="rId26"/>
    <p:sldId id="273" r:id="rId27"/>
    <p:sldId id="276" r:id="rId28"/>
    <p:sldId id="304" r:id="rId29"/>
    <p:sldId id="277" r:id="rId30"/>
    <p:sldId id="279" r:id="rId31"/>
    <p:sldId id="280" r:id="rId32"/>
    <p:sldId id="282" r:id="rId33"/>
    <p:sldId id="292" r:id="rId34"/>
    <p:sldId id="305" r:id="rId35"/>
    <p:sldId id="306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46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59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4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12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28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66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21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36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15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54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78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94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5942-CDC1-4B89-B026-5E354B90928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3753-F1D0-4293-89EF-A5191D30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9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joyer.ru/main.php?cmd=image&amp;var1=%CE%F2%EA%F0%FB%F2%EA%E8+23+%F4%E5%E2%F0%E0%EB%FF+%F1%F2%E0%F0%FB%E5/23+%F4%E5%E2%F0%E0%EB%FF+%F1%F2%E0%F0%FB%E5+%EE%F2%EA%F0%FB%F2%EA%E8+%F1+%E4%ED%E5%EC+%F1%EE%E2%E5%F2%F1%EA%EE%E9+%E0%F0%EC%E8%E8+72.jpg&amp;var2=700_85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r>
              <a:rPr lang="ru-RU" sz="2200" dirty="0" smtClean="0"/>
              <a:t>Областное </a:t>
            </a:r>
            <a:r>
              <a:rPr lang="ru-RU" sz="2200" dirty="0" smtClean="0"/>
              <a:t>государственное профессиональное </a:t>
            </a:r>
            <a:br>
              <a:rPr lang="ru-RU" sz="2200" dirty="0" smtClean="0"/>
            </a:br>
            <a:r>
              <a:rPr lang="ru-RU" sz="2200" dirty="0" smtClean="0"/>
              <a:t>образовательное бюджетное учреждение </a:t>
            </a:r>
            <a:br>
              <a:rPr lang="ru-RU" sz="2200" dirty="0" smtClean="0"/>
            </a:br>
            <a:r>
              <a:rPr lang="ru-RU" sz="2200" dirty="0" smtClean="0"/>
              <a:t>«Сельскохозяйственный техникум»</a:t>
            </a:r>
            <a:br>
              <a:rPr lang="ru-RU" sz="2200" dirty="0" smtClean="0"/>
            </a:br>
            <a:r>
              <a:rPr lang="ru-RU" sz="2200" b="1" dirty="0" smtClean="0">
                <a:latin typeface="Arial" charset="0"/>
              </a:rPr>
              <a:t/>
            </a:r>
            <a:br>
              <a:rPr lang="ru-RU" sz="2200" b="1" dirty="0" smtClean="0">
                <a:latin typeface="Arial" charset="0"/>
              </a:rPr>
            </a:br>
            <a:endParaRPr lang="ru-RU" sz="2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628800"/>
            <a:ext cx="8712968" cy="4896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4282" y="1643050"/>
            <a:ext cx="8712968" cy="4896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1643050"/>
            <a:ext cx="8715436" cy="22322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Международные отношения 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России в начале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XXI 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века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3929066"/>
          <a:ext cx="8715436" cy="2644839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26432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2672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Разработал:                                                                                    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 истории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267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Е.Ю. Яковлева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86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86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86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Ленинское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статус современной России</a:t>
            </a: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XXI в. Россия стремится интегрироваться в сообщество цивилизованных государств, оставаясь при этом независимой стратегической вели­чиной, претендующей на существенную роль в управлении форми­рующейся международной системой.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38982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на положение дел в мире определяется следу­ющими обстоятельствами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Ø  она является самым крупным по территории и седьмым по численности населения государством </a:t>
            </a:r>
            <a:r>
              <a:rPr lang="ru-RU" dirty="0" smtClean="0"/>
              <a:t>мира;</a:t>
            </a:r>
            <a:endParaRPr lang="ru-RU" dirty="0"/>
          </a:p>
          <a:p>
            <a:r>
              <a:rPr lang="ru-RU" dirty="0"/>
              <a:t>Ø  располагает гигантскими природными ресурсами и прежде всего энергетическими (нефть, газ, уголь), имеет высокий научно- технический потенциал;</a:t>
            </a:r>
          </a:p>
          <a:p>
            <a:r>
              <a:rPr lang="ru-RU" dirty="0"/>
              <a:t>Ø  занимает лидирующие позиции в добыче и транспортировке углеводородного </a:t>
            </a:r>
            <a:r>
              <a:rPr lang="ru-RU" dirty="0" smtClean="0"/>
              <a:t>сырья;</a:t>
            </a:r>
            <a:endParaRPr lang="ru-RU" dirty="0"/>
          </a:p>
          <a:p>
            <a:r>
              <a:rPr lang="ru-RU" dirty="0"/>
              <a:t>Ø  как правопреемница СССР является постоянным членом Со­вета Безопасности ООН и несет связанную с этим статусом от­ветственность;</a:t>
            </a:r>
          </a:p>
          <a:p>
            <a:r>
              <a:rPr lang="ru-RU" dirty="0"/>
              <a:t>Ø  обладает сопоставимым с Соединенными Штатами страте­гическим ракетно-ядерным потенциалом, унаследованным от СССР;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5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на положение дел в мире определяется следу­ющими обстоятельствами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с начала XXI в. укрепила свои позиции благодаря обрете­нию относительной социально-политической стабильности, позитив­ным тенденциям в развитии экономики и активной внешней полити­ке, перестает быть слабой страной, какой была в конце минувшего века;</a:t>
            </a:r>
          </a:p>
          <a:p>
            <a:r>
              <a:rPr lang="ru-RU" sz="2400" dirty="0"/>
              <a:t>Ø  в последние годы российские корпорации начали активно ос­ваивать рынок западных </a:t>
            </a:r>
            <a:r>
              <a:rPr lang="ru-RU" sz="2400" dirty="0" smtClean="0"/>
              <a:t>стран</a:t>
            </a:r>
          </a:p>
          <a:p>
            <a:r>
              <a:rPr lang="ru-RU" sz="2400" dirty="0" smtClean="0"/>
              <a:t>Ø</a:t>
            </a:r>
            <a:r>
              <a:rPr lang="ru-RU" sz="2400" dirty="0"/>
              <a:t>  отношения России практически со всеми государствами но­сят мирный характер, а с ведущими державами и соседями офици­ально характеризуются как стратегическое партнерство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666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b="1" i="1" u="sng" dirty="0" smtClean="0"/>
              <a:t>новая внешнеполитическая стратегия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обеспечение надежной безопасности </a:t>
            </a:r>
            <a:r>
              <a:rPr lang="ru-RU" sz="2400" dirty="0" smtClean="0"/>
              <a:t>страны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сохранение и укрепление ее суверенитета и территориальной </a:t>
            </a:r>
            <a:r>
              <a:rPr lang="ru-RU" sz="2400" dirty="0" smtClean="0"/>
              <a:t>целостности</a:t>
            </a:r>
          </a:p>
          <a:p>
            <a:r>
              <a:rPr lang="ru-RU" sz="2400" dirty="0" smtClean="0"/>
              <a:t>прочных </a:t>
            </a:r>
            <a:r>
              <a:rPr lang="ru-RU" sz="2400" dirty="0"/>
              <a:t>и авторитетных позиций в мировом </a:t>
            </a:r>
            <a:r>
              <a:rPr lang="ru-RU" sz="2400" dirty="0" smtClean="0"/>
              <a:t>сообществе</a:t>
            </a:r>
          </a:p>
          <a:p>
            <a:r>
              <a:rPr lang="ru-RU" sz="2400" dirty="0" smtClean="0"/>
              <a:t> обеспечение воздействия </a:t>
            </a:r>
            <a:r>
              <a:rPr lang="ru-RU" sz="2400" dirty="0"/>
              <a:t>на общемировые процессы в целях формирования стабильного, справедливого и демократического </a:t>
            </a:r>
            <a:r>
              <a:rPr lang="ru-RU" sz="2400" dirty="0" smtClean="0"/>
              <a:t>миропорядка</a:t>
            </a:r>
          </a:p>
          <a:p>
            <a:r>
              <a:rPr lang="ru-RU" sz="2400" dirty="0" smtClean="0"/>
              <a:t>  </a:t>
            </a:r>
            <a:r>
              <a:rPr lang="ru-RU" sz="2400" dirty="0"/>
              <a:t>формирование «пояса добрососедства» по периметру российских границ</a:t>
            </a:r>
          </a:p>
        </p:txBody>
      </p:sp>
    </p:spTree>
    <p:extLst>
      <p:ext uri="{BB962C8B-B14F-4D97-AF65-F5344CB8AC3E}">
        <p14:creationId xmlns:p14="http://schemas.microsoft.com/office/powerpoint/2010/main" xmlns="" val="286995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b="1" i="1" u="sng" dirty="0" smtClean="0"/>
              <a:t>Российско-Американские отношения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Отношения между Россией и США оставались центральным направлением внешней политики.</a:t>
            </a:r>
          </a:p>
          <a:p>
            <a:r>
              <a:rPr lang="ru-RU" sz="2800" dirty="0"/>
              <a:t>После президентских выборов 2000 г. российско-американские отношения претерпели серьезные изменения. Исходя из идеи однополярного мира, где сохранилась лишь одна сверхдержава в лице США администрация президента </a:t>
            </a:r>
            <a:r>
              <a:rPr lang="ru-RU" sz="2800" dirty="0" err="1"/>
              <a:t>Д.Буша</a:t>
            </a:r>
            <a:r>
              <a:rPr lang="ru-RU" sz="2800" dirty="0"/>
              <a:t> взяла курс на изменение баланса сил на мировой арене в свою пользу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6062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b="1" i="1" u="sng" dirty="0" smtClean="0"/>
              <a:t>Российско-Американские отношения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В</a:t>
            </a:r>
            <a:r>
              <a:rPr lang="ru-RU" sz="2400" dirty="0" smtClean="0"/>
              <a:t>ыход </a:t>
            </a:r>
            <a:r>
              <a:rPr lang="ru-RU" sz="2400" dirty="0"/>
              <a:t>США из договора 1972 г. по противоракетной обороне (ПРО), о создании национальной системы ПРО. </a:t>
            </a:r>
            <a:endParaRPr lang="ru-RU" sz="2400" dirty="0" smtClean="0"/>
          </a:p>
          <a:p>
            <a:r>
              <a:rPr lang="ru-RU" sz="2400" dirty="0" smtClean="0"/>
              <a:t>Расширение </a:t>
            </a:r>
            <a:r>
              <a:rPr lang="ru-RU" sz="2400" dirty="0"/>
              <a:t>НАТО в 2002 г. за счет Болгарии, Румынии, Словакии, Словении, Латвии, Литвы и Эстонии. Было объявлено о грядущем вступлении в НАТО Украины и Грузии. </a:t>
            </a:r>
            <a:endParaRPr lang="ru-RU" sz="2400" dirty="0" smtClean="0"/>
          </a:p>
          <a:p>
            <a:r>
              <a:rPr lang="ru-RU" sz="2400" dirty="0" smtClean="0"/>
              <a:t>В</a:t>
            </a:r>
            <a:r>
              <a:rPr lang="ru-RU" sz="2400" dirty="0"/>
              <a:t> апреле 2007 г. Россия заявила о моратории на исполнение подписанного ранее Договора об ограничении вооруженных сил в Европе (ДОВСЕ), после чего отношения между двумя странами стали еще более отчужденными.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9302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i="1" u="sng" dirty="0" smtClean="0"/>
              <a:t>Отношения </a:t>
            </a:r>
            <a:r>
              <a:rPr lang="ru-RU" sz="3600" b="1" i="1" u="sng" dirty="0"/>
              <a:t>России со странами ближнего зарубежья: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Вступление в НАТО Латвии, Литвы и Эстонии, выдвижение ими территориальных и материальных претензий к </a:t>
            </a:r>
            <a:r>
              <a:rPr lang="ru-RU" sz="2000" dirty="0" smtClean="0"/>
              <a:t>России</a:t>
            </a:r>
          </a:p>
          <a:p>
            <a:r>
              <a:rPr lang="ru-RU" sz="2000" dirty="0" smtClean="0"/>
              <a:t>Экономические </a:t>
            </a:r>
            <a:r>
              <a:rPr lang="ru-RU" sz="2000" dirty="0"/>
              <a:t>взаимоотношения, культурные и гуманитарные контакты между нашими странами в значительной мере сократились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 2004 г. была спровоцирована кампания непризнания итогов президентских выборов на Украине. </a:t>
            </a:r>
            <a:endParaRPr lang="ru-RU" sz="2000" dirty="0" smtClean="0"/>
          </a:p>
          <a:p>
            <a:r>
              <a:rPr lang="ru-RU" sz="2000" dirty="0"/>
              <a:t>. В середине марта 2014 года власти Автономной Республики Крым и города Севастополя при поддержке России и несмотря на попытки противодействия властей Украины провели референдум, на основании результатов которого в одностороннем порядке была провозглашена независимая Республика Крым с последующим присоединением к России в качестве субъектов федерации — Республики Крым и города Севастополя.</a:t>
            </a:r>
          </a:p>
        </p:txBody>
      </p:sp>
    </p:spTree>
    <p:extLst>
      <p:ext uri="{BB962C8B-B14F-4D97-AF65-F5344CB8AC3E}">
        <p14:creationId xmlns:p14="http://schemas.microsoft.com/office/powerpoint/2010/main" xmlns="" val="421702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i="1" u="sng" dirty="0" smtClean="0"/>
              <a:t>Отношения </a:t>
            </a:r>
            <a:r>
              <a:rPr lang="ru-RU" sz="3200" b="1" i="1" u="sng" dirty="0"/>
              <a:t>России со странами </a:t>
            </a:r>
            <a:r>
              <a:rPr lang="ru-RU" sz="3200" b="1" i="1" u="sng" dirty="0" smtClean="0"/>
              <a:t>ШОС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/>
              <a:t>В 2001 г. был подписан Договор о добрососедстве, дружбе и сотрудничестве между Россией и Китаем. </a:t>
            </a:r>
            <a:endParaRPr lang="ru-RU" dirty="0" smtClean="0"/>
          </a:p>
          <a:p>
            <a:r>
              <a:rPr lang="ru-RU" dirty="0" smtClean="0"/>
              <a:t>Летом </a:t>
            </a:r>
            <a:r>
              <a:rPr lang="ru-RU" dirty="0"/>
              <a:t>того же года была создана </a:t>
            </a:r>
            <a:r>
              <a:rPr lang="ru-RU" dirty="0" smtClean="0"/>
              <a:t>ШОС, </a:t>
            </a:r>
            <a:r>
              <a:rPr lang="ru-RU" dirty="0"/>
              <a:t>в состав которой вошли Россия, Китай, Казахстан, Киргизия и Таджикистан. </a:t>
            </a:r>
          </a:p>
        </p:txBody>
      </p:sp>
    </p:spTree>
    <p:extLst>
      <p:ext uri="{BB962C8B-B14F-4D97-AF65-F5344CB8AC3E}">
        <p14:creationId xmlns:p14="http://schemas.microsoft.com/office/powerpoint/2010/main" xmlns="" val="221826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i="1" u="sng" dirty="0" smtClean="0"/>
              <a:t>Отношения </a:t>
            </a:r>
            <a:r>
              <a:rPr lang="ru-RU" sz="3200" b="1" i="1" u="sng" dirty="0"/>
              <a:t>со странами Латинской Америки: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В 2008 г. состоялся первый официальный визит главы российского государства в страны Латинской Америки. Экономические и культурные связи были дополнены военно-политическим сотрудничеством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Были подписаны многомиллиардные контракты на разработку месторождений полезных ископаемых в Латинской Америке. Все это создавало дополнительные возможности для реализации идеи многополярного мира.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8485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kern="10" spc="72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i="1" u="sng" dirty="0"/>
              <a:t>Укрепление позиций России на международной арене: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В июле 2006 г. Россия, в качестве страны-председателя, принимала у себя лидеров «большой восьмерки» в Санкт-Петербурге. 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 2007 г. Международный Олимпийский комитет принял решение о проведении зимних Олимпийских игр 2014 г. в Сочи.</a:t>
            </a:r>
          </a:p>
          <a:p>
            <a:r>
              <a:rPr lang="ru-RU" sz="2800" dirty="0" smtClean="0"/>
              <a:t>В 2018 году в России будет проведен чемпионат мира по футболу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2603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285728"/>
            <a:ext cx="8496944" cy="60784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428605"/>
          <a:ext cx="7715304" cy="5929354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5929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— один из ключевых участников международного общения. В качестве одного из пяти постоянных членов СБ ООН остаётся одной из традиционных великих держав и несёт особую ответственность за поддержание международного мира и безопасности. Россия входит также в «Большую Восьмёрку» экономически развитых государств. Является членом значительного числа других международных организаций, включая Совет Европы и ОБСЕ. Особое место занимают организации, созданные на пространстве бывшего СССР в основном при ведущей роли России: СНГ,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ЕврАзЭС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 ОДКБ, ШОС.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 терроризм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21 веке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Начало XXI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в.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принес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мира на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Земле.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Из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всех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проблем, </a:t>
            </a:r>
            <a:r>
              <a:rPr lang="uk-UA" dirty="0" err="1" smtClean="0">
                <a:latin typeface="Times New Roman"/>
                <a:ea typeface="Times New Roman"/>
                <a:cs typeface="Times New Roman"/>
              </a:rPr>
              <a:t>наиболее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 smtClean="0">
                <a:latin typeface="Times New Roman"/>
                <a:ea typeface="Times New Roman"/>
                <a:cs typeface="Times New Roman"/>
              </a:rPr>
              <a:t>опасной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стала проблема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международного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терроризма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http://theins.ru/wp-content/uploads/2015/05/1411360094_11_79573100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64400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667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28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Причины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существования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международного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терроризма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современном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этапе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Нерешенность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национальных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проблем;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проблем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границ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uk-UA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1000"/>
              </a:spcAft>
            </a:pP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Значительная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часть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народов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лишена 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права на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национальное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самоопределение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1000"/>
              </a:spcAft>
            </a:pP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Отсутствие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действенного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механизма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борьбы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терроризмом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1000"/>
              </a:spcAft>
            </a:pP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Доминирование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США в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мире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как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единственной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сверхдержавы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1000"/>
              </a:spcAft>
            </a:pP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противоречие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между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христианской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исламской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дальневосточной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цивилизациями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1000"/>
              </a:spcAft>
            </a:pPr>
            <a:r>
              <a:rPr lang="uk-UA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стремление</a:t>
            </a:r>
            <a:r>
              <a:rPr lang="uk-UA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отдельных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людей,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организаций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к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дезорганизации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установленного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мирового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порядка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их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стремлениепосеять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зерна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страха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uk-UA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неуверенности</a:t>
            </a:r>
            <a:r>
              <a:rPr lang="uk-UA" sz="18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stockinfocus.ru/wp-content/uploads/2014/11/091e574757a8465578e998a1b414deb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60851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377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uk-UA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sz="40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Особенности</a:t>
            </a:r>
            <a:r>
              <a:rPr lang="uk-UA" sz="4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международного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терроризма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современном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этапе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направленность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против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ведущих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стран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мира;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spcAft>
                <a:spcPts val="1000"/>
              </a:spcAft>
            </a:pP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использование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регионов</a:t>
            </a: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международной</a:t>
            </a: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нестабильности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для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сетей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своих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осуществления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террористической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spcAft>
                <a:spcPts val="1000"/>
              </a:spcAft>
            </a:pP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Поддержка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сепаратистских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попытка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установить контроль над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национально-освободительнымидвижениями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spcAft>
                <a:spcPts val="1000"/>
              </a:spcAft>
            </a:pP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Использования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современной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техники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spcAft>
                <a:spcPts val="1000"/>
              </a:spcAft>
            </a:pP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координация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действий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ивзаимная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поддержка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террористических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http://www.bogoslov.ru/data/2015/07/24/1238420296/2image1803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1628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8742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40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Особенности</a:t>
            </a:r>
            <a:r>
              <a:rPr lang="uk-UA" sz="4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международного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терроризма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современном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этапе</a:t>
            </a:r>
            <a:r>
              <a:rPr lang="uk-UA" sz="4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3204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Aft>
                <a:spcPts val="1000"/>
              </a:spcAft>
            </a:pP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финансирования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террористической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счет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легального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бизнеса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1000"/>
              </a:spcAft>
            </a:pP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осуществления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широкомасштабных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террористических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акций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которые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бы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имели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широкий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мировой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резонанс;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1000"/>
              </a:spcAft>
            </a:pP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стремление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террористов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создать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«государство в </a:t>
            </a:r>
            <a:r>
              <a:rPr lang="uk-UA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</a:t>
            </a:r>
            <a:r>
              <a:rPr lang="uk-UA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»;</a:t>
            </a:r>
            <a:endParaRPr lang="ru-RU" sz="1800" dirty="0"/>
          </a:p>
        </p:txBody>
      </p:sp>
      <p:pic>
        <p:nvPicPr>
          <p:cNvPr id="5" name="Объект 4" descr="http://img.ytapi.com/vi/LGK8uWF5ceY/0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4139952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522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сентября 2001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11 сентября 2001 года, в США произошел самый крупный в истории человечества террористический акт. В этот день в небоскребы Всемирного торгового центра (ВТЦ) в Нью-Йорке и в здание Пентагона врезались три самолета, управляемые террористами, четвертый разбился в штате Пенсильвания. Жертвами терактов стали 2973 человека, в том числе 343 пожарных и 60 полицейских.</a:t>
            </a:r>
          </a:p>
        </p:txBody>
      </p:sp>
      <p:pic>
        <p:nvPicPr>
          <p:cNvPr id="5" name="Picture 3" descr="кщш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16288" cy="5112568"/>
          </a:xfrm>
          <a:prstGeom prst="rect">
            <a:avLst/>
          </a:prstGeom>
          <a:noFill/>
          <a:ln w="762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66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сентября 2001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752528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/>
            <a:r>
              <a:rPr lang="uk-UA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Ответственность</a:t>
            </a: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осуществление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террористического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акта в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Нью-Йорке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администрация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США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возложила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террористическую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сеть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"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Аль-Каида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",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которую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возглавлял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Бен Ладен. США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объявили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настоящую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войну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этой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структуре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. С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сентября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2001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спецслужбы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70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стран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мира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арестовалиполторы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тысячи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членов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этой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организации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://mignews.com.ua/modules/news/images/articles/photo/changing/3666583-v-nyujorke-vspominayut-zhertv-teraktov-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10445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236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2001 </a:t>
            </a:r>
            <a:r>
              <a:rPr lang="ru-RU" sz="3600" b="1" dirty="0">
                <a:latin typeface="Times New Roman" pitchFamily="18" charset="0"/>
                <a:ea typeface="+mn-ea"/>
                <a:cs typeface="Times New Roman" pitchFamily="18" charset="0"/>
              </a:rPr>
              <a:t>г. -  военная операция США в Афганистане «Несокрушимая свобода». </a:t>
            </a:r>
            <a:br>
              <a:rPr lang="ru-RU" sz="36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Aft>
                <a:spcPts val="0"/>
              </a:spcAft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В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конце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осени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2001 г. США и </a:t>
            </a:r>
            <a:r>
              <a:rPr lang="uk-UA" sz="2400" dirty="0" err="1" smtClean="0">
                <a:latin typeface="Times New Roman"/>
                <a:ea typeface="Calibri"/>
                <a:cs typeface="Times New Roman"/>
              </a:rPr>
              <a:t>их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союзники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по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антитеррористической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коалиции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начали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войну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против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режима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"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Талибана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"в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Афганистане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который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отказался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выдать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лидера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Аль-Каиды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5" name="Объект 4" descr="https://image.jimcdn.com/app/cms/image/transf/none/path/s42e8af4a955cde3a/image/i7ba81ac75d13e9ca/version/1455311396/image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57200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897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03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/>
              <a:t>Усиление борьбы с терроризмом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8784976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ru-RU" sz="2400" dirty="0"/>
              <a:t>Терроризм во всем многообразии его проявлений считается одной из самых глобальных проблем современности. Начиная с 1990-х годов эта угроза коснулась и России. Устранение террористической угрозы должно рассматриваться в качестве одного из приоритетов внутренней и внешней политики государства.</a:t>
            </a:r>
            <a:endParaRPr lang="ru-RU" sz="2400" dirty="0" smtClean="0"/>
          </a:p>
          <a:p>
            <a:pPr marL="0" indent="0"/>
            <a:r>
              <a:rPr lang="ru-RU" sz="2400" dirty="0" smtClean="0"/>
              <a:t>После</a:t>
            </a:r>
            <a:r>
              <a:rPr lang="ru-RU" sz="2400" dirty="0"/>
              <a:t> терактов в США 11 сентября 2001 г</a:t>
            </a:r>
            <a:r>
              <a:rPr lang="ru-RU" sz="2400" dirty="0" smtClean="0"/>
              <a:t>. Россия </a:t>
            </a:r>
            <a:r>
              <a:rPr lang="ru-RU" sz="2400" dirty="0"/>
              <a:t>присоединилась к усилиям США и их союзников в борьбе против терроризма. Руководство России шло на эти шаги в интересах обеспечения безопасности своих южных рубежей (Северный Кавказ). В течение короткого времени началась нормализация обстановки на Северном Кавказе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32626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03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Самые </a:t>
            </a:r>
            <a:r>
              <a:rPr lang="ru-RU" b="1" dirty="0"/>
              <a:t>крупные теракты в </a:t>
            </a:r>
            <a:r>
              <a:rPr lang="ru-RU" b="1" dirty="0" smtClean="0"/>
              <a:t>России в конце 20 начале  21 веке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8 сентября 1999 года произошел взрыв 9−ти этажного жилого дома №19 на улице Гурьянова. В результате взрыва погибли 100 человек, 690 человек получили ранения различной степени тяжести. Мощность взрывного устройства составила 350 кг в тротиловом эквиваленте…</a:t>
            </a:r>
          </a:p>
        </p:txBody>
      </p:sp>
      <p:pic>
        <p:nvPicPr>
          <p:cNvPr id="5" name="Объект 4" descr="http://alldayplus.narod.ru/flabad/2010-09/13/terror/1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49580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6299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Самые крупные теракты в России в конце 20 начале  21 веке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676328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сентября 1999 года произошел взрыв в подвальном помещении 8−этажного жилого дома №6 на Каширском шоссе. В результате взрыва погибли 124 человека, 7 человек получили ранения различной степени тяжести. Мощность взрыва составила 300 кг в тротиловом эквиваленте.</a:t>
            </a:r>
          </a:p>
        </p:txBody>
      </p:sp>
      <p:pic>
        <p:nvPicPr>
          <p:cNvPr id="5" name="Объект 4" descr="http://fs1.ppt4web.ru/images/95377/149480/640/img2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38829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338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60649"/>
            <a:ext cx="8640960" cy="22322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23528" y="2636912"/>
            <a:ext cx="8496944" cy="393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572560" cy="1809496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u="sng" dirty="0">
                          <a:latin typeface="Times New Roman"/>
                          <a:ea typeface="Times New Roman"/>
                          <a:cs typeface="Times New Roman"/>
                        </a:rPr>
                        <a:t>Цель урока: 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Познакомить обучающихся с Россией и международными отношениями XXI века.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714620"/>
          <a:ext cx="8286808" cy="3491992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у обучающихся целостное и образное представление о развитии международных отношений в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XXI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веке;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способствовать развитию познавательных умений;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анализировать историческую точку зрения;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излагать суждения о причинно-следственных связях исторических фактов.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Самые крупные теракты в России в конце 20 начале  21 веке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8 августа 2000 года в 17:55 в подземном переходе на Пушкинской площади в Москве сработало взрывное устройство. Погибли 13 человек, 118 получили ранения.</a:t>
            </a:r>
          </a:p>
        </p:txBody>
      </p:sp>
      <p:pic>
        <p:nvPicPr>
          <p:cNvPr id="5" name="Объект 4" descr="http://fs1.ppt4web.ru/images/95377/149480/640/img2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31628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8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Самые крупные теракты в России в конце 20 начале  21 веке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/>
            <a:r>
              <a:rPr lang="ru-RU" dirty="0"/>
              <a:t>23 октября 2002 года группа вооруженных боевиков захватили в заложники 916 зрителей мюзикла «Норд-Ост» в здании Дома Культуры ОАО «Московский подшипник». По официальным данным погибли 129 человек (по утверждению общественной организации «Норд-Ост» 174 человека). </a:t>
            </a:r>
          </a:p>
        </p:txBody>
      </p:sp>
      <p:pic>
        <p:nvPicPr>
          <p:cNvPr id="5" name="Picture 4" descr="ышг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46"/>
          <a:stretch>
            <a:fillRect/>
          </a:stretch>
        </p:blipFill>
        <p:spPr bwMode="auto">
          <a:xfrm>
            <a:off x="251520" y="1556792"/>
            <a:ext cx="4244280" cy="4824536"/>
          </a:xfrm>
          <a:prstGeom prst="rect">
            <a:avLst/>
          </a:prstGeom>
          <a:noFill/>
          <a:ln w="762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811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Самые крупные теракты в России в конце 20 начале  21 веке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/>
            <a:r>
              <a:rPr lang="ru-RU" dirty="0"/>
              <a:t>24 августа 2004 года в результате срабатывания взрывных устройств практически одновременно разбились два пассажирских самолета. Оба самолета вылетели из аэропорта «Домодедово». В 21.25 лайнер Ту-154 авиакомпании «Сибирь» поднялся в небо, совершая рейс по маршруту Москва-Сочи. Лайнер  Ту-134 авиакомпании «Волга – </a:t>
            </a:r>
            <a:r>
              <a:rPr lang="ru-RU" dirty="0" err="1"/>
              <a:t>Авиаэкспресс</a:t>
            </a:r>
            <a:r>
              <a:rPr lang="ru-RU" dirty="0"/>
              <a:t>» вылетел из «Домодедово» по маршруту Москва-Волгоград в 22.00. Взрывы произошли 22.53. Оба самолета потерпели крушение в результате терактов. Все пассажиры и члены экипажа в обоих самолетах погибли. Число жертв составило 90 человек. </a:t>
            </a:r>
          </a:p>
        </p:txBody>
      </p:sp>
      <p:pic>
        <p:nvPicPr>
          <p:cNvPr id="5" name="Объект 4" descr="http://cs540105.vk.me/v540105267/5f406/Vd3jXSom2l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7227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9857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Самые крупные теракты в России в конце 20 начале  21 веке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сентября </a:t>
            </a:r>
            <a:r>
              <a:rPr lang="ru-RU" dirty="0">
                <a:solidFill>
                  <a:srgbClr val="0033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2004 года.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Террористы захватили школу в Беслане (Северная Осетия), взяв в заложники более 1000 человек, в том числе сотни детей.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сентября 2004 при освобождении заложников погибло 300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человек.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Всего жертвами стали 335 человек.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кушн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388296" cy="4968552"/>
          </a:xfrm>
          <a:prstGeom prst="rect">
            <a:avLst/>
          </a:prstGeom>
          <a:noFill/>
          <a:ln w="762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683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Самые крупные теракты в России в конце 20 начале  21 веке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24 января в Москве в аэропорту Домодедово в 16:32 подорвал бомбу террорист-смертник. По данным </a:t>
            </a:r>
            <a:r>
              <a:rPr lang="ru-RU" dirty="0" err="1"/>
              <a:t>Минздравсоцразвития</a:t>
            </a:r>
            <a:r>
              <a:rPr lang="ru-RU" dirty="0"/>
              <a:t> РФ, 37 человек погибло (включая террориста), ранения разной степени тяжести получили 130 человек.</a:t>
            </a:r>
          </a:p>
        </p:txBody>
      </p:sp>
      <p:pic>
        <p:nvPicPr>
          <p:cNvPr id="1026" name="Picture 2" descr="https://im2-tub-ru.yandex.net/i?id=8bf76158b77d63ed14898f1d9503131e&amp;n=33&amp;h=215&amp;w=2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2293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87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Самые крупные теракты в России в конце 20 начале  21 веке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крупная </a:t>
            </a:r>
            <a:r>
              <a:rPr lang="ru-RU" u="sng" dirty="0" smtClean="0"/>
              <a:t>авиационная катастрофа</a:t>
            </a:r>
            <a:r>
              <a:rPr lang="ru-RU" dirty="0" smtClean="0"/>
              <a:t>, </a:t>
            </a:r>
            <a:r>
              <a:rPr lang="ru-RU" dirty="0"/>
              <a:t>произошедшая </a:t>
            </a:r>
            <a:r>
              <a:rPr lang="ru-RU" dirty="0" smtClean="0"/>
              <a:t>31 октября 2015 года</a:t>
            </a:r>
            <a:r>
              <a:rPr lang="ru-RU" dirty="0"/>
              <a:t> над центральной </a:t>
            </a:r>
            <a:r>
              <a:rPr lang="ru-RU" dirty="0" smtClean="0"/>
              <a:t>частью Синайского полуострова, </a:t>
            </a:r>
            <a:r>
              <a:rPr lang="ru-RU" dirty="0"/>
              <a:t>ставшая одновременно </a:t>
            </a:r>
            <a:r>
              <a:rPr lang="ru-RU" dirty="0" smtClean="0"/>
              <a:t>крупнейшей</a:t>
            </a:r>
            <a:r>
              <a:rPr lang="ru-RU" dirty="0"/>
              <a:t> авиакатастрофой </a:t>
            </a:r>
            <a:r>
              <a:rPr lang="ru-RU" dirty="0" smtClean="0"/>
              <a:t>а </a:t>
            </a:r>
            <a:r>
              <a:rPr lang="ru-RU" dirty="0"/>
              <a:t>также самой массовой гибелью граждан России в авиакатастрофе за всю историю мировой </a:t>
            </a:r>
            <a:r>
              <a:rPr lang="ru-RU" dirty="0" smtClean="0"/>
              <a:t>авиации</a:t>
            </a:r>
            <a:r>
              <a:rPr lang="ru-RU" baseline="30000" dirty="0" smtClean="0"/>
              <a:t>.</a:t>
            </a:r>
            <a:r>
              <a:rPr lang="ru-RU" dirty="0" smtClean="0"/>
              <a:t> Погибло 217 пассажиров и 7 членов экипажа</a:t>
            </a:r>
            <a:endParaRPr lang="ru-RU" dirty="0"/>
          </a:p>
        </p:txBody>
      </p:sp>
      <p:pic>
        <p:nvPicPr>
          <p:cNvPr id="2050" name="Picture 2" descr="https://im0-tub-ru.yandex.net/i?id=e9f752b70b93ee6428a68710c664b55f&amp;n=33&amp;h=215&amp;w=3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71" r="34035"/>
          <a:stretch/>
        </p:blipFill>
        <p:spPr bwMode="auto">
          <a:xfrm>
            <a:off x="4716016" y="1988840"/>
            <a:ext cx="404330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095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Стратегия национальной 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безопасности РФ до 2020 года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Стратегии национальной безопасности РФ до 2020 года отмечается, что одним из основных источников угроз национальной безопасности является деятельность террористических организаций, группировок и отдельных лиц, направленная на насильственное изменение основ конституционного строя РФ, дезорганизацию нормального функционирования органов государственной власти</a:t>
            </a:r>
          </a:p>
        </p:txBody>
      </p:sp>
      <p:pic>
        <p:nvPicPr>
          <p:cNvPr id="5" name="Объект 4" descr="http://amicable.ru/wp-content/uploads/2011/04/300photo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28800"/>
            <a:ext cx="427399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482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Стратегия национальной безопасности РФ до 2020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За 2008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 был сделан значительный шаг в совершенствовании антитеррористической правовой базы. Так, были внесены изменения в федеральные законы, регулирующие вопросы транспортной безопасности, устанавливающие уровни террористической опасности, утверждена Федеральная целевая программа «Антитеррор (2009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годы)» и др.</a:t>
            </a:r>
          </a:p>
        </p:txBody>
      </p:sp>
      <p:pic>
        <p:nvPicPr>
          <p:cNvPr id="5" name="Объект 4" descr="http://gorod37.ru/files/antiterror4-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716016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9820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old-shamon.ru/wp-content/image/5b48e0eb08a0eb5c3521acd75cd8cd1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71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22322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Arial" charset="0"/>
              </a:rPr>
              <a:t>Международные отношения </a:t>
            </a:r>
            <a:br>
              <a:rPr lang="ru-RU" b="1" dirty="0" smtClean="0">
                <a:latin typeface="Arial" charset="0"/>
              </a:rPr>
            </a:br>
            <a:r>
              <a:rPr lang="ru-RU" b="1" dirty="0" smtClean="0">
                <a:latin typeface="Arial" charset="0"/>
              </a:rPr>
              <a:t>России в начале </a:t>
            </a:r>
            <a:r>
              <a:rPr lang="en-US" b="1" dirty="0" smtClean="0">
                <a:latin typeface="Arial" charset="0"/>
              </a:rPr>
              <a:t>XXI </a:t>
            </a:r>
            <a:r>
              <a:rPr lang="ru-RU" b="1" dirty="0" smtClean="0">
                <a:latin typeface="Arial" charset="0"/>
              </a:rPr>
              <a:t>века</a:t>
            </a:r>
            <a:br>
              <a:rPr lang="ru-RU" b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496944" cy="4221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Конец 20века снова поставил вопрос о путях развития страны. От всех нас зависит, удастся ли России избежать «великих потрясений». История, её верное осмысление, помогут всем нам найти пути, ведущие страну к подлинному величию.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                     Уткин </a:t>
            </a:r>
            <a:r>
              <a:rPr lang="ru-RU" b="1" i="1" dirty="0">
                <a:solidFill>
                  <a:schemeClr val="tx1"/>
                </a:solidFill>
              </a:rPr>
              <a:t>А. </a:t>
            </a:r>
            <a:r>
              <a:rPr lang="ru-RU" b="1" i="1" dirty="0" smtClean="0">
                <a:solidFill>
                  <a:schemeClr val="tx1"/>
                </a:solidFill>
              </a:rPr>
              <a:t>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06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1"/>
                </a:solidFill>
              </a:rPr>
              <a:t>Политическая интеграция</a:t>
            </a:r>
            <a:r>
              <a:rPr lang="ru-RU" sz="3600" b="1" dirty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(англ.</a:t>
            </a:r>
            <a:r>
              <a:rPr lang="ru-RU" sz="3600" b="1" dirty="0">
                <a:solidFill>
                  <a:schemeClr val="tx1"/>
                </a:solidFill>
              </a:rPr>
              <a:t> </a:t>
            </a:r>
            <a:r>
              <a:rPr lang="ru-RU" sz="3600" b="1" i="1" dirty="0" err="1">
                <a:solidFill>
                  <a:schemeClr val="tx1"/>
                </a:solidFill>
              </a:rPr>
              <a:t>Political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Integration</a:t>
            </a:r>
            <a:r>
              <a:rPr lang="ru-RU" sz="3600" b="1" dirty="0">
                <a:solidFill>
                  <a:schemeClr val="tx1"/>
                </a:solidFill>
              </a:rPr>
              <a:t>) </a:t>
            </a:r>
            <a:r>
              <a:rPr lang="ru-RU" sz="3600" b="1" dirty="0" smtClean="0">
                <a:solidFill>
                  <a:schemeClr val="tx1"/>
                </a:solidFill>
              </a:rPr>
              <a:t>—процесс сближения</a:t>
            </a:r>
            <a:r>
              <a:rPr lang="ru-RU" sz="3600" b="1" dirty="0">
                <a:solidFill>
                  <a:schemeClr val="tx1"/>
                </a:solidFill>
              </a:rPr>
              <a:t> двух или более </a:t>
            </a:r>
            <a:r>
              <a:rPr lang="ru-RU" sz="3600" b="1" dirty="0" smtClean="0">
                <a:solidFill>
                  <a:schemeClr val="tx1"/>
                </a:solidFill>
              </a:rPr>
              <a:t>политических структур, </a:t>
            </a:r>
            <a:r>
              <a:rPr lang="ru-RU" sz="3600" b="1" dirty="0">
                <a:solidFill>
                  <a:schemeClr val="tx1"/>
                </a:solidFill>
              </a:rPr>
              <a:t>направленный в сторону взаимного </a:t>
            </a:r>
            <a:r>
              <a:rPr lang="ru-RU" sz="3600" b="1" dirty="0" smtClean="0">
                <a:solidFill>
                  <a:schemeClr val="tx1"/>
                </a:solidFill>
              </a:rPr>
              <a:t>сотрудничества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</a:rPr>
              <a:t>Дезинтеграция</a:t>
            </a:r>
            <a:r>
              <a:rPr lang="ru-RU" sz="3600" b="1" dirty="0">
                <a:solidFill>
                  <a:schemeClr val="tx1"/>
                </a:solidFill>
              </a:rPr>
              <a:t>  — разрушение экономической структуры общества (государства, региона).</a:t>
            </a:r>
          </a:p>
          <a:p>
            <a:pPr marL="342900" lvl="0" indent="-342900" algn="l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1521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r>
              <a:rPr lang="ru-RU" b="1" dirty="0" smtClean="0">
                <a:latin typeface="Arial" charset="0"/>
              </a:rPr>
              <a:t>Процессы</a:t>
            </a:r>
            <a:br>
              <a:rPr lang="ru-RU" b="1" dirty="0" smtClean="0">
                <a:latin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638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ЕЭС </a:t>
            </a:r>
            <a:r>
              <a:rPr lang="ru-RU" sz="2400" b="1" kern="0" dirty="0">
                <a:latin typeface="Times New Roman" pitchFamily="18" charset="0"/>
                <a:ea typeface="+mn-ea"/>
                <a:cs typeface="Times New Roman" pitchFamily="18" charset="0"/>
              </a:rPr>
              <a:t>— международная организация (1957 – 1993 </a:t>
            </a:r>
            <a:r>
              <a:rPr lang="ru-RU" sz="2400" b="1" kern="0" dirty="0" err="1">
                <a:latin typeface="Times New Roman" pitchFamily="18" charset="0"/>
                <a:ea typeface="+mn-ea"/>
                <a:cs typeface="Times New Roman" pitchFamily="18" charset="0"/>
              </a:rPr>
              <a:t>г.г</a:t>
            </a:r>
            <a:r>
              <a:rPr lang="ru-RU" sz="2400" b="1" kern="0" dirty="0">
                <a:latin typeface="Times New Roman" pitchFamily="18" charset="0"/>
                <a:ea typeface="+mn-ea"/>
                <a:cs typeface="Times New Roman" pitchFamily="18" charset="0"/>
              </a:rPr>
              <a:t>.), созданная для осуществления экономической интеграции</a:t>
            </a:r>
            <a:r>
              <a:rPr lang="ru-RU" sz="2400" kern="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ЕЭС) - интеграционная группировка, включавшая 12 западноевропейских стран (Бельгия, Великобритания, Греция, Дания, Ирландия, Испания, Италия, Люксембург, Нидерланды, Португалия, Франция, Германия); </a:t>
            </a:r>
          </a:p>
        </p:txBody>
      </p:sp>
      <p:pic>
        <p:nvPicPr>
          <p:cNvPr id="5" name="Объект 4" descr="http://obj.altapress.ru/picture/width/728/15616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986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b="1" kern="10" spc="72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kern="10" spc="72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itchFamily="18" charset="0"/>
                <a:ea typeface="+mn-ea"/>
                <a:cs typeface="Times New Roman" pitchFamily="18" charset="0"/>
              </a:rPr>
              <a:t>ХАРАКТЕРНЫЕ ЧЕРТЫ</a:t>
            </a:r>
            <a:br>
              <a:rPr lang="ru-RU" sz="3100" b="1" kern="10" spc="72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kern="10" spc="720" dirty="0" smtClean="0">
                <a:latin typeface="Times New Roman" pitchFamily="18" charset="0"/>
                <a:ea typeface="+mn-ea"/>
                <a:cs typeface="Times New Roman" pitchFamily="18" charset="0"/>
              </a:rPr>
              <a:t>ЕВРОПЕЙСКОЙ ИНТЕГРАЦИИ</a:t>
            </a:r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ea typeface="+mn-ea"/>
                <a:cs typeface="Arial"/>
              </a:rPr>
              <a:t/>
            </a:r>
            <a:b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fontAlgn="base">
              <a:spcAft>
                <a:spcPct val="0"/>
              </a:spcAft>
              <a:buClr>
                <a:srgbClr val="CC9900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Введение в странах ЕС единой валюты – евро с 1 января 1999 г.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единого рынка товаров, услуг и рабочей силы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Слияние капиталов и создание транснациональных корпораций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9900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Свободное передвижение для всех граждан стран, участвующих в интеграционных процессах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11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1991 г. – роспуск ОВД и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СЭВ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Картинка 1 из 41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74" b="7397"/>
          <a:stretch>
            <a:fillRect/>
          </a:stretch>
        </p:blipFill>
        <p:spPr bwMode="auto">
          <a:xfrm>
            <a:off x="251520" y="1700808"/>
            <a:ext cx="8496944" cy="5157192"/>
          </a:xfrm>
          <a:prstGeom prst="rect">
            <a:avLst/>
          </a:prstGeom>
          <a:noFill/>
          <a:ln w="762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683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5476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8 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декабря 1991 г. – Беловежские соглашения, подписанные руководителями РСФСР, Украины, Белоруссии. Прекращение существования СССР</a:t>
            </a:r>
            <a:b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b6be4cda3c65f3371ab9739f3ba599b_fu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7620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0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975</Words>
  <Application>Microsoft Office PowerPoint</Application>
  <PresentationFormat>Экран (4:3)</PresentationFormat>
  <Paragraphs>120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Областное государственное профессиональное  образовательное бюджетное учреждение  «Сельскохозяйственный техникум»  </vt:lpstr>
      <vt:lpstr>Слайд 2</vt:lpstr>
      <vt:lpstr>Слайд 3</vt:lpstr>
      <vt:lpstr>Международные отношения  России в начале XXI века </vt:lpstr>
      <vt:lpstr> Процессы </vt:lpstr>
      <vt:lpstr>ЕЭС — международная организация (1957 – 1993 г.г.), созданная для осуществления экономической интеграции </vt:lpstr>
      <vt:lpstr> ХАРАКТЕРНЫЕ ЧЕРТЫ ЕВРОПЕЙСКОЙ ИНТЕГРАЦИИ </vt:lpstr>
      <vt:lpstr> 1991 г. – роспуск ОВД и СЭВ </vt:lpstr>
      <vt:lpstr>8 декабря 1991 г. – Беловежские соглашения, подписанные руководителями РСФСР, Украины, Белоруссии. Прекращение существования СССР , </vt:lpstr>
      <vt:lpstr> Международный статус современной России </vt:lpstr>
      <vt:lpstr>  Влияние России на положение дел в мире определяется следу­ющими обстоятельствами:  </vt:lpstr>
      <vt:lpstr>  Влияние России на положение дел в мире определяется следу­ющими обстоятельствами:  </vt:lpstr>
      <vt:lpstr>  новая внешнеполитическая стратегия  </vt:lpstr>
      <vt:lpstr>  Российско-Американские отношения  </vt:lpstr>
      <vt:lpstr>  Российско-Американские отношения  </vt:lpstr>
      <vt:lpstr>   Отношения России со странами ближнего зарубежья:   </vt:lpstr>
      <vt:lpstr>  Отношения России со странами ШОС  </vt:lpstr>
      <vt:lpstr>   Отношения со странами Латинской Америки:   </vt:lpstr>
      <vt:lpstr>   Укрепление позиций России на международной арене:   </vt:lpstr>
      <vt:lpstr>Международный терроризм  в 21 веке</vt:lpstr>
      <vt:lpstr> Причины существования международного терроризма на современном этапе: </vt:lpstr>
      <vt:lpstr> Особенности международного терроризма на современном этапе: </vt:lpstr>
      <vt:lpstr> Особенности международного терроризма на современном этапе: </vt:lpstr>
      <vt:lpstr>11 сентября 2001 года</vt:lpstr>
      <vt:lpstr>11 сентября 2001 года</vt:lpstr>
      <vt:lpstr>2001 г. -  военная операция США в Афганистане «Несокрушимая свобода».  </vt:lpstr>
      <vt:lpstr> Усиление борьбы с терроризмом </vt:lpstr>
      <vt:lpstr> Самые крупные теракты в России в конце 20 начале  21 веке </vt:lpstr>
      <vt:lpstr>Самые крупные теракты в России в конце 20 начале  21 веке</vt:lpstr>
      <vt:lpstr>Самые крупные теракты в России в конце 20 начале  21 веке</vt:lpstr>
      <vt:lpstr>Самые крупные теракты в России в конце 20 начале  21 веке</vt:lpstr>
      <vt:lpstr>Самые крупные теракты в России в конце 20 начале  21 веке</vt:lpstr>
      <vt:lpstr>Самые крупные теракты в России в конце 20 начале  21 веке</vt:lpstr>
      <vt:lpstr>Самые крупные теракты в России в конце 20 начале  21 веке</vt:lpstr>
      <vt:lpstr>Самые крупные теракты в России в конце 20 начале  21 веке</vt:lpstr>
      <vt:lpstr>Стратегия национальной безопасности РФ до 2020 года</vt:lpstr>
      <vt:lpstr>Стратегия национальной безопасности РФ до 2020 года</vt:lpstr>
      <vt:lpstr>Слайд 38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  в конце XX - начале XXI в.в.</dc:title>
  <dc:creator>Ольга</dc:creator>
  <cp:lastModifiedBy>user</cp:lastModifiedBy>
  <cp:revision>35</cp:revision>
  <dcterms:created xsi:type="dcterms:W3CDTF">2016-11-13T16:38:58Z</dcterms:created>
  <dcterms:modified xsi:type="dcterms:W3CDTF">2017-07-13T00:26:55Z</dcterms:modified>
</cp:coreProperties>
</file>