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1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4660"/>
  </p:normalViewPr>
  <p:slideViewPr>
    <p:cSldViewPr snapToGrid="0">
      <p:cViewPr varScale="1">
        <p:scale>
          <a:sx n="79" d="100"/>
          <a:sy n="79" d="100"/>
        </p:scale>
        <p:origin x="-84" y="-7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88DC02-75C0-4E4E-A07F-6A5D44663BFB}" type="datetimeFigureOut">
              <a:rPr lang="ru-RU"/>
              <a:pPr/>
              <a:t>01.05.2017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955CA-90CB-4E04-83EB-AEFFB365E82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445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173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223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046819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5285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981443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71964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84230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013629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113334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7878481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19076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8907566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09995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2175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628759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9961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2525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8694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8404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8955CA-90CB-4E04-83EB-AEFFB365E821}" type="slidenum">
              <a:rPr lang="ru-RU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96027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99159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49672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02504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4927505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5565283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67324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036119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8280017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07462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3684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07971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90698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386582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4941379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2080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55733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1794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smtClean="0"/>
              <a:pPr/>
              <a:t>5/1/2017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0989423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  <p:sldLayoutId id="2147483683" r:id="rId12"/>
    <p:sldLayoutId id="2147483684" r:id="rId13"/>
    <p:sldLayoutId id="2147483685" r:id="rId14"/>
    <p:sldLayoutId id="2147483686" r:id="rId15"/>
    <p:sldLayoutId id="2147483687" r:id="rId16"/>
    <p:sldLayoutId id="2147483688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85825" y="1514475"/>
            <a:ext cx="8825658" cy="3329581"/>
          </a:xfrm>
        </p:spPr>
        <p:txBody>
          <a:bodyPr/>
          <a:lstStyle/>
          <a:p>
            <a:r>
              <a:rPr lang="ru-RU" sz="6600" dirty="0">
                <a:solidFill>
                  <a:srgbClr val="EBEBEB"/>
                </a:solidFill>
                <a:latin typeface="Trebuchet MS"/>
              </a:rPr>
              <a:t>Глобальные проблемы</a:t>
            </a:r>
            <a:r>
              <a:rPr lang="ru-RU" dirty="0">
                <a:solidFill>
                  <a:schemeClr val="tx1"/>
                </a:solidFill>
                <a:latin typeface="Trebuchet MS"/>
              </a:rPr>
              <a:t/>
            </a:r>
            <a:br>
              <a:rPr lang="ru-RU" dirty="0">
                <a:solidFill>
                  <a:schemeClr val="tx1"/>
                </a:solidFill>
                <a:latin typeface="Trebuchet MS"/>
              </a:rPr>
            </a:br>
            <a:r>
              <a:rPr lang="ru-RU" sz="6600" dirty="0">
                <a:solidFill>
                  <a:srgbClr val="EBEBEB"/>
                </a:solidFill>
                <a:latin typeface="Trebuchet MS"/>
              </a:rPr>
              <a:t>и проекты их решений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96300" y="6191250"/>
            <a:ext cx="2743200" cy="369332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b="1" dirty="0">
                <a:solidFill>
                  <a:srgbClr val="FFFFFF"/>
                </a:solidFill>
                <a:latin typeface="Century Gothic"/>
              </a:rPr>
              <a:t>Aveony.ru</a:t>
            </a:r>
            <a:r>
              <a:rPr lang="ru-RU" dirty="0">
                <a:solidFill>
                  <a:srgbClr val="FFFFFF"/>
                </a:solidFill>
                <a:latin typeface="Century Gothic"/>
              </a:rPr>
              <a:t> </a:t>
            </a:r>
            <a:r>
              <a:rPr lang="ru-RU" dirty="0">
                <a:solidFill>
                  <a:srgbClr val="FFFFFF"/>
                </a:solidFill>
                <a:latin typeface="Comic Sans MS"/>
              </a:rPr>
              <a:t>2017</a:t>
            </a:r>
            <a:r>
              <a:rPr lang="ru-RU" dirty="0">
                <a:solidFill>
                  <a:srgbClr val="222222"/>
                </a:solidFill>
                <a:latin typeface="Comic Sans MS"/>
                <a:cs typeface="Arial"/>
              </a:rPr>
              <a:t>®</a:t>
            </a:r>
          </a:p>
        </p:txBody>
      </p:sp>
    </p:spTree>
    <p:extLst>
      <p:ext uri="{BB962C8B-B14F-4D97-AF65-F5344CB8AC3E}">
        <p14:creationId xmlns:p14="http://schemas.microsoft.com/office/powerpoint/2010/main" xmlns="" val="3687054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Топливно-сырьевая 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проблема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Проблема надежного обеспечения человечества топливом и энергией, в результате быстрого роста потребления природных минеральных ресурсов.</a:t>
            </a: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pic>
        <p:nvPicPr>
          <p:cNvPr id="4" name="Рисунок 4" descr="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8075" y="3848100"/>
            <a:ext cx="4255027" cy="298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84490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53075" y="238125"/>
            <a:ext cx="5195997" cy="457200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31BA79"/>
                </a:solidFill>
              </a:rPr>
              <a:t>Всё более широкое применение нетрадиционных источников энергии и тепла (солнечной, ветровой, приливной и т. д.). Развитие атомной энергетики.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31BA79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Рисунок 5" descr="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6715" y="3467100"/>
            <a:ext cx="5131449" cy="323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84327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Продовольственная проблема 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по данным ФАО (организации по продовольствию и сельскому хозяйству) и ВОЗ (Всемирной организации по здравоохранению) в мире голодают и недоедают от 0,8 до 1,2 млрд. человек.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  <p:pic>
        <p:nvPicPr>
          <p:cNvPr id="5" name="Рисунок 5" descr="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1825" y="4276725"/>
            <a:ext cx="4430311" cy="2631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521330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4400" y="542925"/>
            <a:ext cx="6138923" cy="6105946"/>
          </a:xfrm>
        </p:spPr>
        <p:txBody>
          <a:bodyPr>
            <a:normAutofit fontScale="77500" lnSpcReduction="20000"/>
          </a:bodyPr>
          <a:lstStyle/>
          <a:p>
            <a:r>
              <a:rPr lang="ru-RU" sz="3200" b="1" dirty="0">
                <a:solidFill>
                  <a:srgbClr val="31BA79"/>
                </a:solidFill>
              </a:rPr>
              <a:t>Экстенсивный путь решения заключается в расширении пахотных земель, пастбищных и рыбопромысловых угодий. </a:t>
            </a:r>
            <a:endParaRPr lang="ru-RU" sz="2400" dirty="0">
              <a:solidFill>
                <a:srgbClr val="FFFFFF"/>
              </a:solidFill>
            </a:endParaRPr>
          </a:p>
          <a:p>
            <a:r>
              <a:rPr lang="ru-RU" sz="3200" b="1" dirty="0">
                <a:solidFill>
                  <a:srgbClr val="31BA79"/>
                </a:solidFill>
              </a:rPr>
              <a:t>Интенсивный путь — это увеличение производства сельскохозяйственной продукции за счет механизации, химизации, автоматизации производства, за счет освоения новых технологий, выведения высокоурожайных, болезнеустойчивых сортов растений и пород животных.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dirty="0">
                <a:solidFill>
                  <a:srgbClr val="31BA79"/>
                </a:solidFill>
              </a:rPr>
              <a:t>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31BA79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6344042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</a:rPr>
              <a:t>Проблема использование ресурсов Мирового океана</a:t>
            </a:r>
            <a:r>
              <a:rPr lang="ru-RU" dirty="0">
                <a:solidFill>
                  <a:srgbClr val="373737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На всех этапах человеческой цивилизации Мировой океан был одним из важнейших источников поддержания жизни на Земле. В настоящее время океан это не просто единое природное пространство, но и природно-хозяйственная система.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38584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29175" y="409575"/>
            <a:ext cx="5547248" cy="5316807"/>
          </a:xfrm>
        </p:spPr>
        <p:txBody>
          <a:bodyPr>
            <a:normAutofit fontScale="77500" lnSpcReduction="20000"/>
          </a:bodyPr>
          <a:lstStyle/>
          <a:p>
            <a:r>
              <a:rPr lang="ru-RU" sz="3200" b="1" dirty="0">
                <a:solidFill>
                  <a:srgbClr val="31BA79"/>
                </a:solidFill>
              </a:rPr>
              <a:t>Создание мировой структуры морского хозяйства (выделение зон нефтедобычи, рыболовных и рекреационных зон), совершенствование инфраструктуры портово-промышленных комплексов. </a:t>
            </a:r>
            <a:endParaRPr lang="ru-RU" sz="3200" b="1" dirty="0">
              <a:solidFill>
                <a:srgbClr val="FFFFFF"/>
              </a:solidFill>
            </a:endParaRPr>
          </a:p>
          <a:p>
            <a:r>
              <a:rPr lang="ru-RU" sz="3200" b="1" dirty="0">
                <a:solidFill>
                  <a:srgbClr val="31BA79"/>
                </a:solidFill>
              </a:rPr>
              <a:t>Охрана вод Мирового океана от загрязнения. </a:t>
            </a:r>
          </a:p>
          <a:p>
            <a:r>
              <a:rPr lang="ru-RU" sz="3200" b="1" dirty="0">
                <a:solidFill>
                  <a:srgbClr val="31BA79"/>
                </a:solidFill>
              </a:rPr>
              <a:t>Запрещение военных испытаний и захоронения ядерных отходов.</a:t>
            </a:r>
            <a:r>
              <a:rPr lang="ru-RU" sz="2400" dirty="0">
                <a:solidFill>
                  <a:srgbClr val="373737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31BA79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5" descr="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" y="2857500"/>
            <a:ext cx="4868025" cy="38847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998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</a:rPr>
              <a:t>Проблема мирного освоения космоса</a:t>
            </a:r>
            <a:r>
              <a:rPr lang="ru-RU" dirty="0">
                <a:solidFill>
                  <a:srgbClr val="373737"/>
                </a:solidFill>
              </a:rPr>
              <a:t> 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ru-RU" sz="3200" b="1" dirty="0">
                <a:solidFill>
                  <a:srgbClr val="31BA79"/>
                </a:solidFill>
                <a:latin typeface="Calibri"/>
              </a:rPr>
              <a:t>Космос — глобальная среда, общее достояние человечества. Испытание разного рода оружия может угрожать всей планете сразу. «Замусоривание» и «засорение» космического пространства. </a:t>
            </a:r>
            <a:r>
              <a:rPr lang="ru-RU" sz="1100" dirty="0">
                <a:latin typeface="Calibri"/>
              </a:rPr>
              <a:t/>
            </a:r>
            <a:br>
              <a:rPr lang="ru-RU" sz="1100" dirty="0">
                <a:latin typeface="Calibri"/>
              </a:rPr>
            </a:br>
            <a:r>
              <a:rPr lang="ru-RU" sz="1100" dirty="0">
                <a:latin typeface="Calibri"/>
              </a:rPr>
              <a:t/>
            </a:r>
            <a:br>
              <a:rPr lang="ru-RU" sz="1100" dirty="0">
                <a:latin typeface="Calibri"/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3067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6925" y="1352550"/>
            <a:ext cx="5547248" cy="5316807"/>
          </a:xfrm>
        </p:spPr>
        <p:txBody>
          <a:bodyPr>
            <a:normAutofit lnSpcReduction="10000"/>
          </a:bodyPr>
          <a:lstStyle/>
          <a:p>
            <a:r>
              <a:rPr lang="ru-RU" sz="3200" b="1" dirty="0">
                <a:solidFill>
                  <a:srgbClr val="31BA79"/>
                </a:solidFill>
              </a:rPr>
              <a:t>«</a:t>
            </a:r>
            <a:r>
              <a:rPr lang="ru-RU" sz="3200" b="1" dirty="0" err="1">
                <a:solidFill>
                  <a:srgbClr val="31BA79"/>
                </a:solidFill>
              </a:rPr>
              <a:t>Немилитаризация</a:t>
            </a:r>
            <a:r>
              <a:rPr lang="ru-RU" sz="3200" b="1" dirty="0">
                <a:solidFill>
                  <a:srgbClr val="31BA79"/>
                </a:solidFill>
              </a:rPr>
              <a:t>» космического пространства. </a:t>
            </a:r>
            <a:endParaRPr lang="ru-RU" sz="3200" dirty="0">
              <a:solidFill>
                <a:srgbClr val="31BA79"/>
              </a:solidFill>
            </a:endParaRPr>
          </a:p>
          <a:p>
            <a:r>
              <a:rPr lang="ru-RU" sz="3200" b="1" dirty="0">
                <a:solidFill>
                  <a:srgbClr val="31BA79"/>
                </a:solidFill>
              </a:rPr>
              <a:t>Международное сотрудничество в освоении космического пространства. 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31BA79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5" name="Рисунок 5" descr="1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5350" y="3095625"/>
            <a:ext cx="4737059" cy="336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15910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Проблема преодоления отсталости развивающихся стран </a:t>
            </a: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sz="4000" b="1" dirty="0">
                <a:solidFill>
                  <a:schemeClr val="tx1"/>
                </a:solidFill>
              </a:rPr>
              <a:t/>
            </a:r>
            <a:br>
              <a:rPr lang="ru-RU" sz="4000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ru-RU" b="1" dirty="0">
                <a:solidFill>
                  <a:srgbClr val="FF0000"/>
                </a:solidFill>
              </a:rPr>
              <a:t> 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57275" y="2409825"/>
            <a:ext cx="8946541" cy="4195481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z="3200" b="1" dirty="0">
                <a:solidFill>
                  <a:srgbClr val="31BA79"/>
                </a:solidFill>
                <a:latin typeface="Calibri"/>
              </a:rPr>
              <a:t>Большая часть населения мира живет в бедности и </a:t>
            </a:r>
            <a:r>
              <a:rPr lang="ru-RU" sz="3200" b="1" dirty="0" err="1">
                <a:solidFill>
                  <a:srgbClr val="31BA79"/>
                </a:solidFill>
                <a:latin typeface="Calibri"/>
              </a:rPr>
              <a:t>нищите</a:t>
            </a:r>
            <a:r>
              <a:rPr lang="ru-RU" sz="3200" b="1" dirty="0">
                <a:solidFill>
                  <a:srgbClr val="31BA79"/>
                </a:solidFill>
                <a:latin typeface="Calibri"/>
              </a:rPr>
              <a:t>, которые можно считать крайними формами проявления отсталости. Доход на душу населения в некоторых странах составляет менее 1 долл. в день.  </a:t>
            </a:r>
            <a:r>
              <a:rPr lang="ru-RU" sz="1100" dirty="0">
                <a:latin typeface="Calibri"/>
              </a:rPr>
              <a:t/>
            </a:r>
            <a:br>
              <a:rPr lang="ru-RU" sz="1100" dirty="0">
                <a:latin typeface="Calibri"/>
              </a:rPr>
            </a:br>
            <a:r>
              <a:rPr lang="ru-RU" sz="1100" dirty="0">
                <a:latin typeface="Calibri"/>
              </a:rPr>
              <a:t/>
            </a:r>
            <a:br>
              <a:rPr lang="ru-RU" sz="1100" dirty="0">
                <a:latin typeface="Calibri"/>
              </a:rPr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/>
            </a:r>
            <a:br>
              <a:rPr lang="ru-RU" sz="2800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795864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76925" y="1352550"/>
            <a:ext cx="5547248" cy="5316807"/>
          </a:xfrm>
        </p:spPr>
        <p:txBody>
          <a:bodyPr>
            <a:normAutofit fontScale="85000" lnSpcReduction="20000"/>
          </a:bodyPr>
          <a:lstStyle/>
          <a:p>
            <a:r>
              <a:rPr lang="ru-RU" sz="3200" b="1" dirty="0">
                <a:solidFill>
                  <a:srgbClr val="31BA79"/>
                </a:solidFill>
              </a:rPr>
              <a:t>Создание и осуществление программ международной помощи отстающим странам.  </a:t>
            </a:r>
          </a:p>
          <a:p>
            <a:r>
              <a:rPr lang="ru-RU" sz="3200" b="1" dirty="0">
                <a:solidFill>
                  <a:srgbClr val="31BA79"/>
                </a:solidFill>
              </a:rPr>
              <a:t>Безвозмездная экономическая и финансовая помощь (строительство промышленных предприятий, больниц, школ). </a:t>
            </a:r>
          </a:p>
          <a:p>
            <a:pPr marL="0" indent="0">
              <a:buNone/>
            </a:pPr>
            <a:r>
              <a:rPr lang="ru-RU" sz="2400" dirty="0"/>
              <a:t/>
            </a:r>
            <a:br>
              <a:rPr lang="ru-RU" sz="2400" dirty="0"/>
            </a:br>
            <a:r>
              <a:rPr lang="ru-RU" sz="2400" b="1" dirty="0">
                <a:solidFill>
                  <a:srgbClr val="31BA79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5" descr="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400" y="3152775"/>
            <a:ext cx="4852132" cy="3231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069706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 descr="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5850" y="-466725"/>
            <a:ext cx="10064750" cy="6712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6670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Спасибо за просмотр!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6200" y="6324600"/>
            <a:ext cx="8825658" cy="861420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rgbClr val="ACD433"/>
                </a:solidFill>
                <a:latin typeface="Comic Sans MS"/>
              </a:rPr>
              <a:t>Материал взят с сайта</a:t>
            </a:r>
            <a:r>
              <a:rPr lang="ru-RU" dirty="0">
                <a:solidFill>
                  <a:srgbClr val="ACD433"/>
                </a:solidFill>
                <a:latin typeface="Century Gothic"/>
              </a:rPr>
              <a:t>  </a:t>
            </a:r>
            <a:r>
              <a:rPr lang="ru-RU" b="1" dirty="0">
                <a:solidFill>
                  <a:schemeClr val="tx1"/>
                </a:solidFill>
                <a:latin typeface="Century Gothic"/>
              </a:rPr>
              <a:t>geographyofrussia.com</a:t>
            </a:r>
          </a:p>
          <a:p>
            <a:endParaRPr lang="ru-RU" b="1" dirty="0">
              <a:solidFill>
                <a:schemeClr val="tx1"/>
              </a:solidFill>
              <a:latin typeface="Century Gothic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38049" y="6324599"/>
            <a:ext cx="2743200" cy="400110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dirty="0">
                <a:solidFill>
                  <a:srgbClr val="92D050"/>
                </a:solidFill>
                <a:latin typeface="Trebuchet MS"/>
              </a:rPr>
              <a:t>Создатель: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72550" y="6037051"/>
            <a:ext cx="3181694" cy="707886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2000" b="1" dirty="0">
                <a:latin typeface="Cambria"/>
              </a:rPr>
              <a:t>Aveony.ru</a:t>
            </a:r>
            <a:endParaRPr lang="ru-RU" sz="2000" b="1" dirty="0">
              <a:solidFill>
                <a:srgbClr val="FFFFFF"/>
              </a:solidFill>
              <a:latin typeface="Cambria"/>
            </a:endParaRPr>
          </a:p>
          <a:p>
            <a:pPr algn="ctr"/>
            <a:r>
              <a:rPr lang="ru-RU" sz="2000" b="1" dirty="0">
                <a:latin typeface="Cambria"/>
              </a:rPr>
              <a:t>Vk.com/</a:t>
            </a:r>
            <a:r>
              <a:rPr lang="ru-RU" sz="2000" b="1" dirty="0" err="1">
                <a:latin typeface="Cambria"/>
              </a:rPr>
              <a:t>aveony</a:t>
            </a:r>
            <a:r>
              <a:rPr lang="ru-RU" sz="2000" b="1" dirty="0">
                <a:latin typeface="Cambri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3609473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Приоритетными проблемами человечества являются:</a:t>
            </a:r>
            <a:r>
              <a:rPr lang="ru-RU" dirty="0">
                <a:solidFill>
                  <a:srgbClr val="FF0000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ru-RU" b="1" dirty="0">
                <a:solidFill>
                  <a:srgbClr val="31BA79"/>
                </a:solidFill>
              </a:rPr>
              <a:t>проблема мира и разоружения;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экологическая;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демографическая;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энергетическая;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сырьевая;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продовольственная; </a:t>
            </a:r>
          </a:p>
          <a:p>
            <a:r>
              <a:rPr lang="ru-RU" b="1" dirty="0">
                <a:solidFill>
                  <a:srgbClr val="31BA79"/>
                </a:solidFill>
              </a:rPr>
              <a:t>использование ресурсов Мирового океана;</a:t>
            </a:r>
          </a:p>
          <a:p>
            <a:r>
              <a:rPr lang="ru-RU" b="1" dirty="0">
                <a:solidFill>
                  <a:srgbClr val="31BA79"/>
                </a:solidFill>
              </a:rPr>
              <a:t> мирное освоение космоса; </a:t>
            </a:r>
          </a:p>
          <a:p>
            <a:r>
              <a:rPr lang="ru-RU" b="1" dirty="0">
                <a:solidFill>
                  <a:srgbClr val="31BA79"/>
                </a:solidFill>
              </a:rPr>
              <a:t>преодоление отсталости развивающихся стран.</a:t>
            </a:r>
            <a:r>
              <a:rPr lang="ru-RU" sz="2800" dirty="0">
                <a:solidFill>
                  <a:srgbClr val="373737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104612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5325" y="438150"/>
            <a:ext cx="9404723" cy="1400530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Проблема мира и разоружения</a:t>
            </a:r>
            <a:r>
              <a:rPr lang="ru-RU" dirty="0">
                <a:solidFill>
                  <a:srgbClr val="373737"/>
                </a:solidFill>
              </a:rPr>
              <a:t>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проблема предотвращения третьей мировой войны остается важнейшей, самой приоритетной проблемой человечества. Во второй половине XX в. появилось ядерное оружие и возникла реальная угроза уничтожения целых стран и даже континентов, т.е. практически всей современной жизни.</a:t>
            </a:r>
            <a:r>
              <a:rPr lang="ru-RU" dirty="0">
                <a:solidFill>
                  <a:srgbClr val="373737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30754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3450" y="1224412"/>
            <a:ext cx="3401064" cy="1447800"/>
          </a:xfrm>
        </p:spPr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</a:rPr>
              <a:t>Пути решения: </a:t>
            </a: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r>
              <a:rPr lang="ru-RU" dirty="0">
                <a:solidFill>
                  <a:schemeClr val="tx1"/>
                </a:solidFill>
              </a:rPr>
              <a:t/>
            </a:r>
            <a:br>
              <a:rPr lang="ru-RU" dirty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b="1" dirty="0">
                <a:solidFill>
                  <a:srgbClr val="31BA79"/>
                </a:solidFill>
              </a:rPr>
              <a:t>Установление жесткого контроля за ядерным и химическим оружием; Сокращение обычных вооружений и торговли оружием; Общее сокращение военных расходов и численности вооруженных сил.</a:t>
            </a:r>
            <a:r>
              <a:rPr lang="ru-RU" sz="2400" dirty="0">
                <a:solidFill>
                  <a:srgbClr val="00B050"/>
                </a:solidFill>
              </a:rPr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5" descr="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325" y="2676525"/>
            <a:ext cx="3932629" cy="2739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9567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Экологическая 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Деградация глобальной экологической системы, в результате нерационального природопользования и загрязнение её отходами человеческой деятельности.</a:t>
            </a:r>
          </a:p>
        </p:txBody>
      </p:sp>
      <p:pic>
        <p:nvPicPr>
          <p:cNvPr id="4" name="Рисунок 4" descr="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1850" y="3838575"/>
            <a:ext cx="4912069" cy="3109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73154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31BA79"/>
                </a:solidFill>
              </a:rPr>
              <a:t>Оптимизация использования природных ресурсов в процессе общественного производства; Охрана природы от негативных последствий человеческой деятельности; Экологическая безопасность населения; Создание особо охраняемых территорий.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5" descr="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300" y="3143250"/>
            <a:ext cx="4342669" cy="3254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657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Демографическая проблема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ru-RU" sz="2800" b="1" dirty="0">
                <a:solidFill>
                  <a:srgbClr val="31BA79"/>
                </a:solidFill>
              </a:rPr>
              <a:t>Продолжение демографического взрыва, быстрый рост численности населения Земли и как следствие перенаселение планеты.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86293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rgbClr val="FF0000"/>
                </a:solidFill>
                <a:latin typeface="Century Gothic"/>
              </a:rPr>
              <a:t>Пути решения: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553075" y="238125"/>
            <a:ext cx="5195997" cy="4572000"/>
          </a:xfrm>
        </p:spPr>
        <p:txBody>
          <a:bodyPr/>
          <a:lstStyle/>
          <a:p>
            <a:r>
              <a:rPr lang="ru-RU" sz="2400" b="1" dirty="0">
                <a:solidFill>
                  <a:srgbClr val="31BA79"/>
                </a:solidFill>
              </a:rPr>
              <a:t>Проведение продуманной демографической политики.</a:t>
            </a:r>
            <a:r>
              <a:rPr lang="ru-RU" sz="2400" dirty="0">
                <a:solidFill>
                  <a:srgbClr val="373737"/>
                </a:solidFill>
              </a:rPr>
              <a:t> 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5" descr="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200" y="3276600"/>
            <a:ext cx="5469152" cy="313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15928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BACC050B-8757-4460-95D8-E37B46A6B42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2420</TotalTime>
  <Words>470</Words>
  <Application>Microsoft Office PowerPoint</Application>
  <PresentationFormat>Произвольный</PresentationFormat>
  <Paragraphs>76</Paragraphs>
  <Slides>20</Slides>
  <Notes>20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Ион</vt:lpstr>
      <vt:lpstr>Глобальные проблемы и проекты их решений</vt:lpstr>
      <vt:lpstr>Слайд 2</vt:lpstr>
      <vt:lpstr>Приоритетными проблемами человечества являются:  </vt:lpstr>
      <vt:lpstr>Проблема мира и разоружения    </vt:lpstr>
      <vt:lpstr>Пути решения:   </vt:lpstr>
      <vt:lpstr>Экологическая проблема</vt:lpstr>
      <vt:lpstr>Пути решения:</vt:lpstr>
      <vt:lpstr>Демографическая проблема</vt:lpstr>
      <vt:lpstr>Пути решения:</vt:lpstr>
      <vt:lpstr>Топливно-сырьевая   проблема</vt:lpstr>
      <vt:lpstr>Пути решения:</vt:lpstr>
      <vt:lpstr>Продовольственная проблема   </vt:lpstr>
      <vt:lpstr>Пути решения:</vt:lpstr>
      <vt:lpstr>Проблема использование ресурсов Мирового океана     </vt:lpstr>
      <vt:lpstr>Пути решения:</vt:lpstr>
      <vt:lpstr>Проблема мирного освоения космоса     </vt:lpstr>
      <vt:lpstr>Пути решения:</vt:lpstr>
      <vt:lpstr>Проблема преодоления отсталости развивающихся стран     </vt:lpstr>
      <vt:lpstr>Пути решения:</vt:lpstr>
      <vt:lpstr>Спасибо за просмотр!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Алексей</cp:lastModifiedBy>
  <cp:revision>2</cp:revision>
  <dcterms:created xsi:type="dcterms:W3CDTF">2013-07-31T16:30:56Z</dcterms:created>
  <dcterms:modified xsi:type="dcterms:W3CDTF">2017-05-03T03:22:20Z</dcterms:modified>
</cp:coreProperties>
</file>