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DC02-75C0-4E4E-A07F-6A5D44663BFB}" type="datetimeFigureOut">
              <a:rPr lang="ru-RU"/>
              <a:pPr/>
              <a:t>01.05.2017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955CA-90CB-4E04-83EB-AEFFB365E8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45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173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22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68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28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144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196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42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362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333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784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0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075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99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21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87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96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525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69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40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955CA-90CB-4E04-83EB-AEFFB365E821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60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5/1/2017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825" y="1514475"/>
            <a:ext cx="8825658" cy="3329581"/>
          </a:xfrm>
        </p:spPr>
        <p:txBody>
          <a:bodyPr/>
          <a:lstStyle/>
          <a:p>
            <a:r>
              <a:rPr lang="ru-RU" sz="6600" dirty="0">
                <a:solidFill>
                  <a:srgbClr val="EBEBEB"/>
                </a:solidFill>
                <a:latin typeface="Trebuchet MS"/>
              </a:rPr>
              <a:t>Глобальные проблемы</a:t>
            </a:r>
            <a:r>
              <a:rPr lang="ru-RU" dirty="0">
                <a:solidFill>
                  <a:schemeClr val="tx1"/>
                </a:solidFill>
                <a:latin typeface="Trebuchet MS"/>
              </a:rPr>
              <a:t/>
            </a:r>
            <a:br>
              <a:rPr lang="ru-RU" dirty="0">
                <a:solidFill>
                  <a:schemeClr val="tx1"/>
                </a:solidFill>
                <a:latin typeface="Trebuchet MS"/>
              </a:rPr>
            </a:br>
            <a:r>
              <a:rPr lang="ru-RU" sz="6600" dirty="0">
                <a:solidFill>
                  <a:srgbClr val="EBEBEB"/>
                </a:solidFill>
                <a:latin typeface="Trebuchet MS"/>
              </a:rPr>
              <a:t>и проекты их решений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6300" y="619125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/>
              </a:rPr>
              <a:t>Aveony.ru</a:t>
            </a:r>
            <a:r>
              <a:rPr lang="ru-RU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ru-RU" dirty="0">
                <a:solidFill>
                  <a:srgbClr val="FFFFFF"/>
                </a:solidFill>
                <a:latin typeface="Comic Sans MS"/>
              </a:rPr>
              <a:t>2017</a:t>
            </a:r>
            <a:r>
              <a:rPr lang="ru-RU" dirty="0">
                <a:solidFill>
                  <a:srgbClr val="222222"/>
                </a:solidFill>
                <a:latin typeface="Comic Sans MS"/>
                <a:cs typeface="Arial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xmlns="" val="368705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Топливно-сырьевая 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проблема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31BA79"/>
                </a:solidFill>
              </a:rPr>
              <a:t>Проблема надежного обеспечения человечества топливом и энергией, в результате быстрого роста потребления природных минеральных ресурсов.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4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848100"/>
            <a:ext cx="4255027" cy="29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49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3075" y="238125"/>
            <a:ext cx="5195997" cy="4572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31BA79"/>
                </a:solidFill>
              </a:rPr>
              <a:t>Всё более широкое применение нетрадиционных источников энергии и тепла (солнечной, ветровой, приливной и т. д.). Развитие атомной энергетики.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31BA79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5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715" y="3467100"/>
            <a:ext cx="5131449" cy="32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43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Продовольственная проблема 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31BA79"/>
                </a:solidFill>
              </a:rPr>
              <a:t>по данным ФАО (организации по продовольствию и сельскому хозяйству) и ВОЗ (Всемирной организации по здравоохранению) в мире голодают и недоедают от 0,8 до 1,2 млрд. человек.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5" name="Рисунок 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4276725"/>
            <a:ext cx="4430311" cy="26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13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542925"/>
            <a:ext cx="6138923" cy="6105946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solidFill>
                  <a:srgbClr val="31BA79"/>
                </a:solidFill>
              </a:rPr>
              <a:t>Экстенсивный путь решения заключается в расширении пахотных земель, пастбищных и рыбопромысловых угодий. </a:t>
            </a:r>
            <a:endParaRPr lang="ru-RU" sz="2400" dirty="0">
              <a:solidFill>
                <a:srgbClr val="FFFFFF"/>
              </a:solidFill>
            </a:endParaRPr>
          </a:p>
          <a:p>
            <a:r>
              <a:rPr lang="ru-RU" sz="3200" b="1" dirty="0">
                <a:solidFill>
                  <a:srgbClr val="31BA79"/>
                </a:solidFill>
              </a:rPr>
              <a:t>Интенсивный путь — это увеличение производства сельскохозяйственной продукции за счет механизации, химизации, автоматизации производства, за счет освоения новых технологий, выведения высокоурожайных, болезнеустойчивых сортов растений и пород животных.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31BA79"/>
                </a:solidFill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31BA79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3440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Проблема использование ресурсов Мирового океана</a:t>
            </a:r>
            <a:r>
              <a:rPr lang="ru-RU" dirty="0">
                <a:solidFill>
                  <a:srgbClr val="373737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sz="2800" b="1" dirty="0">
                <a:solidFill>
                  <a:srgbClr val="31BA79"/>
                </a:solidFill>
              </a:rPr>
              <a:t>На всех этапах человеческой цивилизации Мировой океан был одним из важнейших источников поддержания жизни на Земле. В настоящее время океан это не просто единое природное пространство, но и природно-хозяйственная система.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385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9175" y="409575"/>
            <a:ext cx="5547248" cy="5316807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solidFill>
                  <a:srgbClr val="31BA79"/>
                </a:solidFill>
              </a:rPr>
              <a:t>Создание мировой структуры морского хозяйства (выделение зон нефтедобычи, рыболовных и рекреационных зон), совершенствование инфраструктуры портово-промышленных комплексов. </a:t>
            </a:r>
            <a:endParaRPr lang="ru-RU" sz="3200" b="1" dirty="0">
              <a:solidFill>
                <a:srgbClr val="FFFFFF"/>
              </a:solidFill>
            </a:endParaRPr>
          </a:p>
          <a:p>
            <a:r>
              <a:rPr lang="ru-RU" sz="3200" b="1" dirty="0">
                <a:solidFill>
                  <a:srgbClr val="31BA79"/>
                </a:solidFill>
              </a:rPr>
              <a:t>Охрана вод Мирового океана от загрязнения. </a:t>
            </a:r>
          </a:p>
          <a:p>
            <a:r>
              <a:rPr lang="ru-RU" sz="3200" b="1" dirty="0">
                <a:solidFill>
                  <a:srgbClr val="31BA79"/>
                </a:solidFill>
              </a:rPr>
              <a:t>Запрещение военных испытаний и захоронения ядерных отходов.</a:t>
            </a:r>
            <a:r>
              <a:rPr lang="ru-RU" sz="2400" dirty="0">
                <a:solidFill>
                  <a:srgbClr val="373737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31BA79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5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2857500"/>
            <a:ext cx="4868025" cy="38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98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Проблема мирного освоения космоса</a:t>
            </a:r>
            <a:r>
              <a:rPr lang="ru-RU" dirty="0">
                <a:solidFill>
                  <a:srgbClr val="373737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rgbClr val="31BA79"/>
                </a:solidFill>
                <a:latin typeface="Calibri"/>
              </a:rPr>
              <a:t>Космос — глобальная среда, общее достояние человечества. Испытание разного рода оружия может угрожать всей планете сразу. «Замусоривание» и «засорение» космического пространства. </a:t>
            </a:r>
            <a:r>
              <a:rPr lang="ru-RU" sz="1100" dirty="0">
                <a:latin typeface="Calibri"/>
              </a:rPr>
              <a:t/>
            </a:r>
            <a:br>
              <a:rPr lang="ru-RU" sz="1100" dirty="0">
                <a:latin typeface="Calibri"/>
              </a:rPr>
            </a:br>
            <a:r>
              <a:rPr lang="ru-RU" sz="1100" dirty="0">
                <a:latin typeface="Calibri"/>
              </a:rPr>
              <a:t/>
            </a:r>
            <a:br>
              <a:rPr lang="ru-RU" sz="1100" dirty="0">
                <a:latin typeface="Calibri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06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925" y="1352550"/>
            <a:ext cx="5547248" cy="5316807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31BA79"/>
                </a:solidFill>
              </a:rPr>
              <a:t>«</a:t>
            </a:r>
            <a:r>
              <a:rPr lang="ru-RU" sz="3200" b="1" dirty="0" err="1">
                <a:solidFill>
                  <a:srgbClr val="31BA79"/>
                </a:solidFill>
              </a:rPr>
              <a:t>Немилитаризация</a:t>
            </a:r>
            <a:r>
              <a:rPr lang="ru-RU" sz="3200" b="1" dirty="0">
                <a:solidFill>
                  <a:srgbClr val="31BA79"/>
                </a:solidFill>
              </a:rPr>
              <a:t>» космического пространства. </a:t>
            </a:r>
            <a:endParaRPr lang="ru-RU" sz="3200" dirty="0">
              <a:solidFill>
                <a:srgbClr val="31BA79"/>
              </a:solidFill>
            </a:endParaRPr>
          </a:p>
          <a:p>
            <a:r>
              <a:rPr lang="ru-RU" sz="3200" b="1" dirty="0">
                <a:solidFill>
                  <a:srgbClr val="31BA79"/>
                </a:solidFill>
              </a:rPr>
              <a:t>Международное сотрудничество в освоении космического пространства. 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31BA79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5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3095625"/>
            <a:ext cx="4737059" cy="33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591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Проблема преодоления отсталости развивающихся стран 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7275" y="2409825"/>
            <a:ext cx="8946541" cy="41954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b="1" dirty="0">
                <a:solidFill>
                  <a:srgbClr val="31BA79"/>
                </a:solidFill>
                <a:latin typeface="Calibri"/>
              </a:rPr>
              <a:t>Большая часть населения мира живет в бедности и </a:t>
            </a:r>
            <a:r>
              <a:rPr lang="ru-RU" sz="3200" b="1" dirty="0" err="1">
                <a:solidFill>
                  <a:srgbClr val="31BA79"/>
                </a:solidFill>
                <a:latin typeface="Calibri"/>
              </a:rPr>
              <a:t>нищите</a:t>
            </a:r>
            <a:r>
              <a:rPr lang="ru-RU" sz="3200" b="1" dirty="0">
                <a:solidFill>
                  <a:srgbClr val="31BA79"/>
                </a:solidFill>
                <a:latin typeface="Calibri"/>
              </a:rPr>
              <a:t>, которые можно считать крайними формами проявления отсталости. Доход на душу населения в некоторых странах составляет менее 1 долл. в день.  </a:t>
            </a:r>
            <a:r>
              <a:rPr lang="ru-RU" sz="1100" dirty="0">
                <a:latin typeface="Calibri"/>
              </a:rPr>
              <a:t/>
            </a:r>
            <a:br>
              <a:rPr lang="ru-RU" sz="1100" dirty="0">
                <a:latin typeface="Calibri"/>
              </a:rPr>
            </a:br>
            <a:r>
              <a:rPr lang="ru-RU" sz="1100" dirty="0">
                <a:latin typeface="Calibri"/>
              </a:rPr>
              <a:t/>
            </a:r>
            <a:br>
              <a:rPr lang="ru-RU" sz="1100" dirty="0">
                <a:latin typeface="Calibri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586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925" y="1352550"/>
            <a:ext cx="5547248" cy="5316807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>
                <a:solidFill>
                  <a:srgbClr val="31BA79"/>
                </a:solidFill>
              </a:rPr>
              <a:t>Создание и осуществление программ международной помощи отстающим странам.  </a:t>
            </a:r>
          </a:p>
          <a:p>
            <a:r>
              <a:rPr lang="ru-RU" sz="3200" b="1" dirty="0">
                <a:solidFill>
                  <a:srgbClr val="31BA79"/>
                </a:solidFill>
              </a:rPr>
              <a:t>Безвозмездная экономическая и финансовая помощь (строительство промышленных предприятий, больниц, школ). 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31BA79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52775"/>
            <a:ext cx="4852132" cy="32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97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-466725"/>
            <a:ext cx="10064750" cy="67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7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просмотр!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6324600"/>
            <a:ext cx="8825658" cy="8614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ACD433"/>
                </a:solidFill>
                <a:latin typeface="Comic Sans MS"/>
              </a:rPr>
              <a:t>Материал взят с сайта</a:t>
            </a:r>
            <a:r>
              <a:rPr lang="ru-RU" dirty="0">
                <a:solidFill>
                  <a:srgbClr val="ACD433"/>
                </a:solidFill>
                <a:latin typeface="Century Gothic"/>
              </a:rPr>
              <a:t>  </a:t>
            </a:r>
            <a:r>
              <a:rPr lang="ru-RU" b="1" dirty="0">
                <a:solidFill>
                  <a:schemeClr val="tx1"/>
                </a:solidFill>
                <a:latin typeface="Century Gothic"/>
              </a:rPr>
              <a:t>geographyofrussia.com</a:t>
            </a:r>
          </a:p>
          <a:p>
            <a:endParaRPr lang="ru-RU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8049" y="6324599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  <a:latin typeface="Trebuchet MS"/>
              </a:rPr>
              <a:t>Создатель: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72550" y="6037051"/>
            <a:ext cx="3181694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latin typeface="Cambria"/>
              </a:rPr>
              <a:t>Aveony.ru</a:t>
            </a:r>
            <a:endParaRPr lang="ru-RU" sz="2000" b="1" dirty="0">
              <a:solidFill>
                <a:srgbClr val="FFFFFF"/>
              </a:solidFill>
              <a:latin typeface="Cambria"/>
            </a:endParaRPr>
          </a:p>
          <a:p>
            <a:pPr algn="ctr"/>
            <a:r>
              <a:rPr lang="ru-RU" sz="2000" b="1" dirty="0">
                <a:latin typeface="Cambria"/>
              </a:rPr>
              <a:t>Vk.com/</a:t>
            </a:r>
            <a:r>
              <a:rPr lang="ru-RU" sz="2000" b="1" dirty="0" err="1">
                <a:latin typeface="Cambria"/>
              </a:rPr>
              <a:t>aveony</a:t>
            </a:r>
            <a:r>
              <a:rPr lang="ru-RU" sz="2000" b="1" dirty="0">
                <a:latin typeface="Cambri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0947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Приоритетными проблемами человечества являются: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ru-RU" b="1" dirty="0">
                <a:solidFill>
                  <a:srgbClr val="31BA79"/>
                </a:solidFill>
              </a:rPr>
              <a:t>проблема мира и разоружения; </a:t>
            </a:r>
          </a:p>
          <a:p>
            <a:r>
              <a:rPr lang="ru-RU" b="1" dirty="0">
                <a:solidFill>
                  <a:srgbClr val="31BA79"/>
                </a:solidFill>
              </a:rPr>
              <a:t>экологическая; </a:t>
            </a:r>
          </a:p>
          <a:p>
            <a:r>
              <a:rPr lang="ru-RU" b="1" dirty="0">
                <a:solidFill>
                  <a:srgbClr val="31BA79"/>
                </a:solidFill>
              </a:rPr>
              <a:t>демографическая; </a:t>
            </a:r>
          </a:p>
          <a:p>
            <a:r>
              <a:rPr lang="ru-RU" b="1" dirty="0">
                <a:solidFill>
                  <a:srgbClr val="31BA79"/>
                </a:solidFill>
              </a:rPr>
              <a:t>энергетическая; </a:t>
            </a:r>
          </a:p>
          <a:p>
            <a:r>
              <a:rPr lang="ru-RU" b="1" dirty="0">
                <a:solidFill>
                  <a:srgbClr val="31BA79"/>
                </a:solidFill>
              </a:rPr>
              <a:t>сырьевая; </a:t>
            </a:r>
          </a:p>
          <a:p>
            <a:r>
              <a:rPr lang="ru-RU" b="1" dirty="0">
                <a:solidFill>
                  <a:srgbClr val="31BA79"/>
                </a:solidFill>
              </a:rPr>
              <a:t>продовольственная; </a:t>
            </a:r>
          </a:p>
          <a:p>
            <a:r>
              <a:rPr lang="ru-RU" b="1" dirty="0">
                <a:solidFill>
                  <a:srgbClr val="31BA79"/>
                </a:solidFill>
              </a:rPr>
              <a:t>использование ресурсов Мирового океана;</a:t>
            </a:r>
          </a:p>
          <a:p>
            <a:r>
              <a:rPr lang="ru-RU" b="1" dirty="0">
                <a:solidFill>
                  <a:srgbClr val="31BA79"/>
                </a:solidFill>
              </a:rPr>
              <a:t> мирное освоение космоса; </a:t>
            </a:r>
          </a:p>
          <a:p>
            <a:r>
              <a:rPr lang="ru-RU" b="1" dirty="0">
                <a:solidFill>
                  <a:srgbClr val="31BA79"/>
                </a:solidFill>
              </a:rPr>
              <a:t>преодоление отсталости развивающихся стран.</a:t>
            </a:r>
            <a:r>
              <a:rPr lang="ru-RU" sz="2800" dirty="0">
                <a:solidFill>
                  <a:srgbClr val="373737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046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438150"/>
            <a:ext cx="9404723" cy="140053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Проблема мира и разоружения</a:t>
            </a:r>
            <a:r>
              <a:rPr lang="ru-RU" dirty="0">
                <a:solidFill>
                  <a:srgbClr val="373737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31BA79"/>
                </a:solidFill>
              </a:rPr>
              <a:t>проблема предотвращения третьей мировой войны остается важнейшей, самой приоритетной проблемой человечества. Во второй половине XX в. появилось ядерное оружие и возникла реальная угроза уничтожения целых стран и даже континентов, т.е. практически всей современной жизни.</a:t>
            </a:r>
            <a:r>
              <a:rPr lang="ru-RU" dirty="0">
                <a:solidFill>
                  <a:srgbClr val="373737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75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1224412"/>
            <a:ext cx="3401064" cy="14478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Пути решения: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31BA79"/>
                </a:solidFill>
              </a:rPr>
              <a:t>Установление жесткого контроля за ядерным и химическим оружием; Сокращение обычных вооружений и торговли оружием; Общее сокращение военных расходов и численности вооруженных сил.</a:t>
            </a:r>
            <a:r>
              <a:rPr lang="ru-RU" sz="2400" dirty="0">
                <a:solidFill>
                  <a:srgbClr val="00B05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676525"/>
            <a:ext cx="3932629" cy="27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6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Экологическая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31BA79"/>
                </a:solidFill>
              </a:rPr>
              <a:t>Деградация глобальной экологической системы, в результате нерационального природопользования и загрязнение её отходами человеческой деятельности.</a:t>
            </a:r>
          </a:p>
        </p:txBody>
      </p:sp>
      <p:pic>
        <p:nvPicPr>
          <p:cNvPr id="4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3838575"/>
            <a:ext cx="4912069" cy="3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154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31BA79"/>
                </a:solidFill>
              </a:rPr>
              <a:t>Оптимизация использования природных ресурсов в процессе общественного производства; Охрана природы от негативных последствий человеческой деятельности; Экологическая безопасность населения; Создание особо охраняемых территорий.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143250"/>
            <a:ext cx="4342669" cy="32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7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Демографическая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800" b="1" dirty="0">
                <a:solidFill>
                  <a:srgbClr val="31BA79"/>
                </a:solidFill>
              </a:rPr>
              <a:t>Продолжение демографического взрыва, быстрый рост численности населения Земли и как следствие перенаселение планеты.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29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entury Gothic"/>
              </a:rPr>
              <a:t>Пути решения: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3075" y="238125"/>
            <a:ext cx="5195997" cy="4572000"/>
          </a:xfrm>
        </p:spPr>
        <p:txBody>
          <a:bodyPr/>
          <a:lstStyle/>
          <a:p>
            <a:r>
              <a:rPr lang="ru-RU" sz="2400" b="1" dirty="0">
                <a:solidFill>
                  <a:srgbClr val="31BA79"/>
                </a:solidFill>
              </a:rPr>
              <a:t>Проведение продуманной демографической политики.</a:t>
            </a:r>
            <a:r>
              <a:rPr lang="ru-RU" sz="2400" dirty="0">
                <a:solidFill>
                  <a:srgbClr val="373737"/>
                </a:solidFill>
              </a:rPr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76600"/>
            <a:ext cx="5469152" cy="31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92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2420</TotalTime>
  <Words>470</Words>
  <Application>Microsoft Office PowerPoint</Application>
  <PresentationFormat>Произвольный</PresentationFormat>
  <Paragraphs>76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Глобальные проблемы и проекты их решений</vt:lpstr>
      <vt:lpstr>Слайд 2</vt:lpstr>
      <vt:lpstr>Приоритетными проблемами человечества являются:  </vt:lpstr>
      <vt:lpstr>Проблема мира и разоружения    </vt:lpstr>
      <vt:lpstr>Пути решения:   </vt:lpstr>
      <vt:lpstr>Экологическая проблема</vt:lpstr>
      <vt:lpstr>Пути решения:</vt:lpstr>
      <vt:lpstr>Демографическая проблема</vt:lpstr>
      <vt:lpstr>Пути решения:</vt:lpstr>
      <vt:lpstr>Топливно-сырьевая   проблема</vt:lpstr>
      <vt:lpstr>Пути решения:</vt:lpstr>
      <vt:lpstr>Продовольственная проблема   </vt:lpstr>
      <vt:lpstr>Пути решения:</vt:lpstr>
      <vt:lpstr>Проблема использование ресурсов Мирового океана     </vt:lpstr>
      <vt:lpstr>Пути решения:</vt:lpstr>
      <vt:lpstr>Проблема мирного освоения космоса     </vt:lpstr>
      <vt:lpstr>Пути решения:</vt:lpstr>
      <vt:lpstr>Проблема преодоления отсталости развивающихся стран     </vt:lpstr>
      <vt:lpstr>Пути решения:</vt:lpstr>
      <vt:lpstr>Спасибо за просмотр!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Алексей</cp:lastModifiedBy>
  <cp:revision>2</cp:revision>
  <dcterms:created xsi:type="dcterms:W3CDTF">2013-07-31T16:30:56Z</dcterms:created>
  <dcterms:modified xsi:type="dcterms:W3CDTF">2017-05-03T03:22:20Z</dcterms:modified>
</cp:coreProperties>
</file>