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76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3" r:id="rId20"/>
    <p:sldId id="259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43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BC31-0087-4B01-97CB-BC0A778D3ADB}" type="datetimeFigureOut">
              <a:rPr lang="ru-RU" smtClean="0"/>
              <a:t>22.03.2017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6329-74D1-47E0-A30E-257996E772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1772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BC31-0087-4B01-97CB-BC0A778D3ADB}" type="datetimeFigureOut">
              <a:rPr lang="ru-RU" smtClean="0"/>
              <a:t>22.03.2017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6329-74D1-47E0-A30E-257996E772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8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BC31-0087-4B01-97CB-BC0A778D3ADB}" type="datetimeFigureOut">
              <a:rPr lang="ru-RU" smtClean="0"/>
              <a:t>22.03.2017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6329-74D1-47E0-A30E-257996E772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8761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BC31-0087-4B01-97CB-BC0A778D3ADB}" type="datetimeFigureOut">
              <a:rPr lang="ru-RU" smtClean="0"/>
              <a:t>22.03.2017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6329-74D1-47E0-A30E-257996E772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249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BC31-0087-4B01-97CB-BC0A778D3ADB}" type="datetimeFigureOut">
              <a:rPr lang="ru-RU" smtClean="0"/>
              <a:t>22.03.2017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6329-74D1-47E0-A30E-257996E772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839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BC31-0087-4B01-97CB-BC0A778D3ADB}" type="datetimeFigureOut">
              <a:rPr lang="ru-RU" smtClean="0"/>
              <a:t>22.03.2017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6329-74D1-47E0-A30E-257996E772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65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BC31-0087-4B01-97CB-BC0A778D3ADB}" type="datetimeFigureOut">
              <a:rPr lang="ru-RU" smtClean="0"/>
              <a:t>22.03.2017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6329-74D1-47E0-A30E-257996E772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5356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BC31-0087-4B01-97CB-BC0A778D3ADB}" type="datetimeFigureOut">
              <a:rPr lang="ru-RU" smtClean="0"/>
              <a:t>22.03.2017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6329-74D1-47E0-A30E-257996E772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186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BC31-0087-4B01-97CB-BC0A778D3ADB}" type="datetimeFigureOut">
              <a:rPr lang="ru-RU" smtClean="0"/>
              <a:t>22.03.2017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6329-74D1-47E0-A30E-257996E772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267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BC31-0087-4B01-97CB-BC0A778D3ADB}" type="datetimeFigureOut">
              <a:rPr lang="ru-RU" smtClean="0"/>
              <a:t>22.03.2017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6329-74D1-47E0-A30E-257996E772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649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BC31-0087-4B01-97CB-BC0A778D3ADB}" type="datetimeFigureOut">
              <a:rPr lang="ru-RU" smtClean="0"/>
              <a:t>22.03.2017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6329-74D1-47E0-A30E-257996E772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291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6BC31-0087-4B01-97CB-BC0A778D3ADB}" type="datetimeFigureOut">
              <a:rPr lang="ru-RU" smtClean="0"/>
              <a:t>22.03.2017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A6329-74D1-47E0-A30E-257996E772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774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348880"/>
            <a:ext cx="7772400" cy="252028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Война,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изменившая 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карту Европы. 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Парижская 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коммуна.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1484784"/>
            <a:ext cx="6400800" cy="694928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Тема: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789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Математика2\Desktop\файлы\Марианна — символ Третьей республики (Рисунок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346"/>
            <a:ext cx="9144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629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88024" y="476672"/>
            <a:ext cx="33508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Восстание в Париже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1720" y="1628800"/>
            <a:ext cx="84249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Германские войска, не встречая сколько-нибудь значительно­ </a:t>
            </a:r>
            <a:r>
              <a:rPr lang="ru-RU" sz="2800" dirty="0" err="1" smtClean="0"/>
              <a:t>го</a:t>
            </a:r>
            <a:r>
              <a:rPr lang="ru-RU" sz="2800" dirty="0" smtClean="0"/>
              <a:t> сопротивления, двинулись на Париж, осада которого началась уже 19 сентября. В течение короткого времени пруссаки окку­пировали весь северо-восток Франции. Страшным ударом для патриотически настроенных французов стало известие о капиту­ляции маршала </a:t>
            </a:r>
            <a:r>
              <a:rPr lang="ru-RU" sz="2800" dirty="0" err="1" smtClean="0"/>
              <a:t>Базена</a:t>
            </a:r>
            <a:r>
              <a:rPr lang="ru-RU" sz="2800" dirty="0" smtClean="0"/>
              <a:t> в </a:t>
            </a:r>
            <a:r>
              <a:rPr lang="ru-RU" sz="2800" dirty="0" err="1" smtClean="0"/>
              <a:t>Меце</a:t>
            </a:r>
            <a:r>
              <a:rPr lang="ru-RU" sz="2800" dirty="0" smtClean="0"/>
              <a:t>, где находилось около 200 тыс. солдат — армия, имевшая все возможности продолжать борьбу.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21725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04811" y="1196752"/>
            <a:ext cx="83529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Маршал </a:t>
            </a:r>
            <a:r>
              <a:rPr lang="ru-RU" sz="2800" dirty="0" err="1" smtClean="0"/>
              <a:t>Базен</a:t>
            </a:r>
            <a:r>
              <a:rPr lang="ru-RU" sz="2800" dirty="0" smtClean="0"/>
              <a:t>, крайне честолюбивый и не слишком совестли­вый, не сделал попытки прорваться. Немцам было известно, что в крепости нет продовольствия и солдаты питаются кониной, но и та подходит к концу. Бисмарк вступил в переговоры с </a:t>
            </a:r>
            <a:r>
              <a:rPr lang="ru-RU" sz="2800" dirty="0" err="1" smtClean="0"/>
              <a:t>Базеном</a:t>
            </a:r>
            <a:r>
              <a:rPr lang="ru-RU" sz="2800" dirty="0" smtClean="0"/>
              <a:t>, настаивая на капитуляции крепости.                               27 октября капитуляция была подписана.                           После 72-дневной блокады на башнях крепости вывесили германские флаги. В плен сдались 6 тыс. офицеров и около 200 тыс. солдат. К немцам перешло огромное количество французской техники. Пленных отправили в Германию.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88024" y="476672"/>
            <a:ext cx="33508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Восстание в Париже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55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844824"/>
            <a:ext cx="84249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Немецкие войска двигались к Парижу. Продвижение пруссаков в глубь страны вызвало среди населения патриотический подъём. Подступившие к Парижу прус­ские войска отказались от намерения штурма города и перешли к его осаде. Город был окружён несколькими рядами укрепле­ний, прусская армия насчитывала около 230 тыс. человек. С кон­ца декабря прусская артиллерия стала бомбардировать жилые кварталы столицы.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88024" y="476672"/>
            <a:ext cx="33508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Восстание в Париже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40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40191" y="1052736"/>
            <a:ext cx="867645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Жители столицы рвались в бой. Жилось им очень трудно. Запасы продовольствия были рассчитаны на                  4 месяца. Приходи­лось питаться лошадиным мясом,                    а иногда даже крысами. Вско­ре и эта еда стала недоступной. Членам Национальной гвардии платили за службу 1,5 франка в день, а крыса стоила 2 франка. Зима в тот год оказалась необычайно суровой.                       Угля не хва­тало. Пришлось распилить на дрова все деревья, украшавшие парижские бульвары и улицы. Люди коченели, часами проста­ивая в очередях.                       Народ голодал, а в то же время в ресторанах богатых кварталов устраивались пиршества: на чёрном рынке за большие деньги можно было купить всё.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88024" y="476672"/>
            <a:ext cx="33508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Восстание в Париже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44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9393" y="1412776"/>
            <a:ext cx="84969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Сытость и благополучие богачей Парижа особенно бросались в глаза на фоне голода и обнищания большинства населения. Ответственность за плохое снабжение и прочие злоупотребления жители столицы возлагали на правительство. Они примирились бы и с голодом, и с другими лишениями, если бы видели, что власти намерены активно отстаивать столицу. Но правительство и не помышляло об этом, так как больше, чем пруссаков, оно боялось вооружённых парижских рабочих.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788024" y="476672"/>
            <a:ext cx="33508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Восстание в Париже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01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348880"/>
            <a:ext cx="81369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В этих условиях недо­вольство парижан приобрело политическую окраску, правитель­ство национальной обороны они стали называть </a:t>
            </a:r>
            <a:r>
              <a:rPr lang="ru-RU" sz="2800" u="sng" dirty="0" smtClean="0">
                <a:solidFill>
                  <a:srgbClr val="C00000"/>
                </a:solidFill>
              </a:rPr>
              <a:t>правительством национальной измены</a:t>
            </a:r>
            <a:endParaRPr lang="ru-RU" sz="2800" u="sng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88024" y="476672"/>
            <a:ext cx="33508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Восстание в Париже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245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628800"/>
            <a:ext cx="8095421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Поработайте с учебником!</a:t>
            </a:r>
          </a:p>
          <a:p>
            <a:pPr algn="ctr"/>
            <a:endParaRPr lang="ru-RU" sz="3600" b="1" dirty="0">
              <a:solidFill>
                <a:srgbClr val="C00000"/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Назовите причины восстания в Париже</a:t>
            </a:r>
          </a:p>
          <a:p>
            <a:pPr algn="ctr"/>
            <a:endParaRPr lang="ru-RU" sz="3600" b="1" dirty="0">
              <a:solidFill>
                <a:srgbClr val="C00000"/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Дайте оценку Парижской коммуне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81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Математика2\Desktop\файлы\Вступление немецких войск в Париж 1 марта 1871 г. (Рисунок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43000" y="-381000"/>
            <a:ext cx="11430000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526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ИСТОРИЯ\ИСТОРИЯ КАРТЫ\Ист карт\istoricheskie_karti\nowoe_wremja\4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829" y="0"/>
            <a:ext cx="834834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214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8431" y="116632"/>
            <a:ext cx="8676456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План урока. </a:t>
            </a:r>
          </a:p>
          <a:p>
            <a:pPr algn="ctr"/>
            <a:endParaRPr lang="ru-RU" sz="3200" b="1" dirty="0" smtClean="0">
              <a:solidFill>
                <a:srgbClr val="002060"/>
              </a:solidFill>
            </a:endParaRPr>
          </a:p>
          <a:p>
            <a:r>
              <a:rPr lang="ru-RU" sz="3200" b="1" dirty="0" smtClean="0">
                <a:solidFill>
                  <a:srgbClr val="002060"/>
                </a:solidFill>
              </a:rPr>
              <a:t>1. Император на шатающемся троне.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2. «Игры» дипломатов ведут к войне. 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3. </a:t>
            </a:r>
            <a:r>
              <a:rPr lang="ru-RU" sz="3200" b="1" dirty="0" err="1" smtClean="0">
                <a:solidFill>
                  <a:srgbClr val="002060"/>
                </a:solidFill>
              </a:rPr>
              <a:t>Седанская</a:t>
            </a:r>
            <a:r>
              <a:rPr lang="ru-RU" sz="3200" b="1" dirty="0" smtClean="0">
                <a:solidFill>
                  <a:srgbClr val="002060"/>
                </a:solidFill>
              </a:rPr>
              <a:t> ката­строфа и конец Второй империи. 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4. Третья республика. Окончание войны. 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5. Провозглашение Германской империи.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6. Почему восстали парижане? 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7. Парижская коммуна. Попытка реформ. 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8. Борьба версальцев с Коммуной. «Кро­вавая майская неделя». 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9. Бунт или подвиг?</a:t>
            </a:r>
          </a:p>
        </p:txBody>
      </p:sp>
    </p:spTree>
    <p:extLst>
      <p:ext uri="{BB962C8B-B14F-4D97-AF65-F5344CB8AC3E}">
        <p14:creationId xmlns:p14="http://schemas.microsoft.com/office/powerpoint/2010/main" val="336957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92696"/>
            <a:ext cx="835292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Победа Пруссии в войне создала условия для окончательного объединения германских госу­дарств под её эгидой и для провозглашения Германской империи;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в центре Европы возникло сильное государство, где ускорились индустриализация и модернизация;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война и её последствия создали между Францией и Германской империей непримиримые противоречия, которые наряду с другими привели к Первой мировой войне;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Парижская коммуна сыграла заметную и значимую роль в истории.</a:t>
            </a:r>
            <a:endParaRPr lang="ru-RU" sz="28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1520" y="548680"/>
            <a:ext cx="8640960" cy="5837882"/>
          </a:xfrm>
          <a:prstGeom prst="roundRect">
            <a:avLst>
              <a:gd name="adj" fmla="val 9073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Сделаем выводы: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18599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59832" y="2060848"/>
            <a:ext cx="2880320" cy="100811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03490" y="2194174"/>
            <a:ext cx="84969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роблема.</a:t>
            </a:r>
          </a:p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 </a:t>
            </a:r>
          </a:p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Како­ва роль насилия в истории?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84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340768"/>
            <a:ext cx="78488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понятия и термины:</a:t>
            </a:r>
          </a:p>
          <a:p>
            <a:r>
              <a:rPr lang="ru-RU" sz="2800" b="1" dirty="0" smtClean="0"/>
              <a:t>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b="1" i="1" dirty="0" smtClean="0">
                <a:solidFill>
                  <a:srgbClr val="002060"/>
                </a:solidFill>
              </a:rPr>
              <a:t>Третья республи­ка,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b="1" i="1" dirty="0" smtClean="0">
                <a:solidFill>
                  <a:srgbClr val="002060"/>
                </a:solidFill>
              </a:rPr>
              <a:t>кайзер,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b="1" i="1" dirty="0" smtClean="0">
                <a:solidFill>
                  <a:srgbClr val="002060"/>
                </a:solidFill>
              </a:rPr>
              <a:t>коммунары,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b="1" i="1" dirty="0" smtClean="0">
                <a:solidFill>
                  <a:srgbClr val="002060"/>
                </a:solidFill>
              </a:rPr>
              <a:t>версальцы,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b="1" i="1" dirty="0" smtClean="0">
                <a:solidFill>
                  <a:srgbClr val="002060"/>
                </a:solidFill>
              </a:rPr>
              <a:t>заложники,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b="1" i="1" dirty="0" smtClean="0">
                <a:solidFill>
                  <a:srgbClr val="002060"/>
                </a:solidFill>
              </a:rPr>
              <a:t>«кровавая майская неделя»,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b="1" i="1" dirty="0" smtClean="0">
                <a:solidFill>
                  <a:srgbClr val="002060"/>
                </a:solidFill>
              </a:rPr>
              <a:t>политический компромисс.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74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85698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</a:rPr>
              <a:t>ЗНАЧЕНИЕ ТЕМЫ. </a:t>
            </a:r>
          </a:p>
          <a:p>
            <a:endParaRPr lang="ru-RU" sz="2800" dirty="0"/>
          </a:p>
          <a:p>
            <a:r>
              <a:rPr lang="ru-RU" sz="2800" dirty="0" smtClean="0"/>
              <a:t>Франко-прусская война повлияла на всё последующее политическое, эконо­мическое и идеологическое развитие Европы: её результа­ты сделали возможным завершение объединения Германии и Италии, ускорили процесс индустриальной революции в ряде стран, изменили политическую карту Европы, но в то же время повлияли на развитие реваншизма и шови­низма, породили новые противоречия между европейскими державами, что в определённой степени привело к Первой мировой войне. История Парижской коммуны является ярким примером причин социальных конфлик­тов и влиянии их на общество.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1727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6"/>
            <a:ext cx="849694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ru-RU" sz="2800" dirty="0" smtClean="0"/>
              <a:t>Какие противоречия стали причиной Франко-прус­- </a:t>
            </a:r>
            <a:r>
              <a:rPr lang="ru-RU" sz="2800" dirty="0" err="1" smtClean="0"/>
              <a:t>ской</a:t>
            </a:r>
            <a:r>
              <a:rPr lang="ru-RU" sz="2800" dirty="0" smtClean="0"/>
              <a:t> войны? Существовала ли возможность мирного раз­ решения этих противоречий? 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В войне с Францией уча­ствовала не только Пруссия, но и весь возглавляемый ею Северогерманский союз, а также связанные с ним военны­ми договорами южно-германские государства, т. е. факти­чески вся Германия. Почему же в литературе утвердился термин «франко-прусская война»? 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В исторической нау­ке не существует однозначной оценки Парижской комму­ </a:t>
            </a:r>
            <a:r>
              <a:rPr lang="ru-RU" sz="2800" dirty="0" err="1" smtClean="0"/>
              <a:t>ны</a:t>
            </a:r>
            <a:r>
              <a:rPr lang="ru-RU" sz="2800" dirty="0" smtClean="0"/>
              <a:t>. Для одних это жестокий бунт, для других — великий подвиг, праздник справедливости и демократии. Как вы оцениваете эти события и почему? </a:t>
            </a:r>
            <a:endParaRPr lang="ru-RU" sz="28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83956" y="116630"/>
            <a:ext cx="8928992" cy="6699655"/>
          </a:xfrm>
          <a:prstGeom prst="roundRect">
            <a:avLst>
              <a:gd name="adj" fmla="val 9073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Проблемные </a:t>
            </a:r>
          </a:p>
          <a:p>
            <a:pPr algn="ctr"/>
            <a:r>
              <a:rPr lang="ru-RU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</a:t>
            </a:r>
          </a:p>
          <a:p>
            <a:pPr algn="ctr"/>
            <a:r>
              <a:rPr lang="ru-RU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познавательные </a:t>
            </a:r>
          </a:p>
          <a:p>
            <a:pPr algn="ctr"/>
            <a:r>
              <a:rPr lang="ru-RU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задания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040404" y="423137"/>
            <a:ext cx="1016095" cy="1008112"/>
            <a:chOff x="660002" y="807025"/>
            <a:chExt cx="1440160" cy="1440160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660002" y="807025"/>
              <a:ext cx="1440160" cy="144016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accent3">
                  <a:lumMod val="5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6" name="Picture 4" descr="C:\Users\Математика2\Desktop\22.wmf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5575" y="908720"/>
              <a:ext cx="1249015" cy="12367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432366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4524" y="1916832"/>
            <a:ext cx="871296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В качестве повода к войне Бисмарком была использова­на ситуация, сложившаяся в связи с вопросом о кандидате на испанский трон. </a:t>
            </a:r>
          </a:p>
          <a:p>
            <a:r>
              <a:rPr lang="ru-RU" sz="2800" dirty="0" smtClean="0"/>
              <a:t>Рядовые же граждане, и французы и немцы, нахо­дились в состоянии шовинистического угара, ставя искус­ственные «интересы нации и государства» выше интересов человеческих.</a:t>
            </a:r>
            <a:endParaRPr lang="ru-RU" sz="28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24524" y="1484785"/>
            <a:ext cx="8595948" cy="3960440"/>
          </a:xfrm>
          <a:prstGeom prst="roundRect">
            <a:avLst>
              <a:gd name="adj" fmla="val 9073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изучении нового материала обратите внимание на то, что…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97463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ИСТОРИЯ\ИСТОРИЯ КАРТЫ\Ист карт\istoricheskie_karti\nowoe_wremja\4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-6048"/>
            <a:ext cx="5755568" cy="6864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963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800588"/>
            <a:ext cx="84249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1 сентября при Седане (местечко вблизи бельгийской границы) французы проиграли сражение. Окружённые и дезорганизованные французские войска сосредоточились в крепости. Император мог бы сделать попытку прорваться через позиции пруссаков, но этого не произошло. Более того, Наполеон III приказал вывесить на кре­пости белые флаги, а свою шпагу переслал прусскому королю. О масштабах </a:t>
            </a:r>
            <a:r>
              <a:rPr lang="ru-RU" sz="2800" dirty="0" err="1" smtClean="0"/>
              <a:t>Седанской</a:t>
            </a:r>
            <a:r>
              <a:rPr lang="ru-RU" sz="2800" dirty="0" smtClean="0"/>
              <a:t> катастрофы свидетельствовал тот факт, что в плен сдались более 100 тыс. солдат и офицеров во гла­ве с самим императором Наполеоном III. </a:t>
            </a:r>
            <a:endParaRPr lang="ru-RU" sz="28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24524" y="620688"/>
            <a:ext cx="8595948" cy="5544616"/>
          </a:xfrm>
          <a:prstGeom prst="roundRect">
            <a:avLst>
              <a:gd name="adj" fmla="val 9073"/>
            </a:avLst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Седан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81709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964</Words>
  <Application>Microsoft Office PowerPoint</Application>
  <PresentationFormat>Экран (4:3)</PresentationFormat>
  <Paragraphs>62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Война,  изменившая карту Европы.  Парижская коммуна.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Война,  изменившая карту Европы.  Парижская коммуна.</dc:title>
  <dc:creator>Математика2</dc:creator>
  <cp:lastModifiedBy>Математика2</cp:lastModifiedBy>
  <cp:revision>11</cp:revision>
  <dcterms:created xsi:type="dcterms:W3CDTF">2017-03-22T18:57:11Z</dcterms:created>
  <dcterms:modified xsi:type="dcterms:W3CDTF">2017-03-22T21:41:00Z</dcterms:modified>
</cp:coreProperties>
</file>