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handoutMasterIdLst>
    <p:handoutMasterId r:id="rId11"/>
  </p:handoutMasterIdLst>
  <p:sldIdLst>
    <p:sldId id="259" r:id="rId2"/>
    <p:sldId id="262" r:id="rId3"/>
    <p:sldId id="265" r:id="rId4"/>
    <p:sldId id="260" r:id="rId5"/>
    <p:sldId id="261" r:id="rId6"/>
    <p:sldId id="256" r:id="rId7"/>
    <p:sldId id="263" r:id="rId8"/>
    <p:sldId id="264" r:id="rId9"/>
    <p:sldId id="258" r:id="rId10"/>
  </p:sldIdLst>
  <p:sldSz cx="9144000" cy="5143500" type="screen16x9"/>
  <p:notesSz cx="6858000" cy="9144000"/>
  <p:embeddedFontLst>
    <p:embeddedFont>
      <p:font typeface="Calibri" pitchFamily="34" charset="0"/>
      <p:regular r:id="rId12"/>
      <p:bold r:id="rId13"/>
      <p:italic r:id="rId14"/>
      <p:boldItalic r:id="rId15"/>
    </p:embeddedFont>
    <p:embeddedFont>
      <p:font typeface="a_CooperBlack" charset="-52"/>
      <p:regular r:id="rId16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15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58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1F413C-720A-40D7-AF70-AD11CE069D72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BD6A26-49B8-4ABE-94FE-C5DF01D16E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6436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01BC-2C81-458D-AD14-81FE1F048A51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2146-DD3D-4AAE-BB63-B029AE7649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01BC-2C81-458D-AD14-81FE1F048A51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2146-DD3D-4AAE-BB63-B029AE7649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01BC-2C81-458D-AD14-81FE1F048A51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2146-DD3D-4AAE-BB63-B029AE7649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01BC-2C81-458D-AD14-81FE1F048A51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2146-DD3D-4AAE-BB63-B029AE7649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01BC-2C81-458D-AD14-81FE1F048A51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2146-DD3D-4AAE-BB63-B029AE7649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01BC-2C81-458D-AD14-81FE1F048A51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2146-DD3D-4AAE-BB63-B029AE7649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01BC-2C81-458D-AD14-81FE1F048A51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2146-DD3D-4AAE-BB63-B029AE7649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01BC-2C81-458D-AD14-81FE1F048A51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2146-DD3D-4AAE-BB63-B029AE7649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01BC-2C81-458D-AD14-81FE1F048A51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2146-DD3D-4AAE-BB63-B029AE7649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01BC-2C81-458D-AD14-81FE1F048A51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2146-DD3D-4AAE-BB63-B029AE7649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201BC-2C81-458D-AD14-81FE1F048A51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82146-DD3D-4AAE-BB63-B029AE7649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201BC-2C81-458D-AD14-81FE1F048A51}" type="datetimeFigureOut">
              <a:rPr lang="ru-RU" smtClean="0"/>
              <a:pPr/>
              <a:t>02.04.2018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82146-DD3D-4AAE-BB63-B029AE7649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r:embed="rId1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362" name="AutoShape 2" descr="ÐÐ¾ÑÐ¾Ð¶ÐµÐµ Ð¸Ð·Ð¾Ð±ÑÐ°Ð¶ÐµÐ½Ð¸Ðµ"/>
          <p:cNvSpPr>
            <a:spLocks noChangeAspect="1" noChangeArrowheads="1"/>
          </p:cNvSpPr>
          <p:nvPr userDrawn="1"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364" name="AutoShape 4" descr="ÐÐ¾ÑÐ¾Ð¶ÐµÐµ Ð¸Ð·Ð¾Ð±ÑÐ°Ð¶ÐµÐ½Ð¸Ðµ"/>
          <p:cNvSpPr>
            <a:spLocks noChangeAspect="1" noChangeArrowheads="1"/>
          </p:cNvSpPr>
          <p:nvPr userDrawn="1"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366" name="AutoShape 6" descr="ÐÐ¾ÑÐ¾Ð¶ÐµÐµ Ð¸Ð·Ð¾Ð±ÑÐ°Ð¶ÐµÐ½Ð¸Ðµ"/>
          <p:cNvSpPr>
            <a:spLocks noChangeAspect="1" noChangeArrowheads="1"/>
          </p:cNvSpPr>
          <p:nvPr userDrawn="1"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5370" name="Picture 10" descr="ÐÐ¾ÑÐ¾Ð¶ÐµÐµ Ð¸Ð·Ð¾Ð±ÑÐ°Ð¶ÐµÐ½Ð¸Ðµ"/>
          <p:cNvPicPr>
            <a:picLocks noChangeAspect="1" noChangeArrowheads="1"/>
          </p:cNvPicPr>
          <p:nvPr userDrawn="1"/>
        </p:nvPicPr>
        <p:blipFill>
          <a:blip r:embed="rId14" cstate="print">
            <a:lum bright="20000"/>
          </a:blip>
          <a:srcRect/>
          <a:stretch>
            <a:fillRect/>
          </a:stretch>
        </p:blipFill>
        <p:spPr bwMode="auto">
          <a:xfrm>
            <a:off x="7572396" y="142858"/>
            <a:ext cx="1284133" cy="1285884"/>
          </a:xfrm>
          <a:prstGeom prst="rect">
            <a:avLst/>
          </a:prstGeom>
          <a:noFill/>
        </p:spPr>
      </p:pic>
      <p:sp>
        <p:nvSpPr>
          <p:cNvPr id="8" name="Рамка 7"/>
          <p:cNvSpPr/>
          <p:nvPr userDrawn="1"/>
        </p:nvSpPr>
        <p:spPr>
          <a:xfrm>
            <a:off x="0" y="0"/>
            <a:ext cx="9144000" cy="5143500"/>
          </a:xfrm>
          <a:prstGeom prst="frame">
            <a:avLst>
              <a:gd name="adj1" fmla="val 3788"/>
            </a:avLst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5372" name="Picture 12" descr="ÐÐ¾ÑÐ¾Ð¶ÐµÐµ Ð¸Ð·Ð¾Ð±ÑÐ°Ð¶ÐµÐ½Ð¸Ðµ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 rot="673825">
            <a:off x="3980851" y="3348702"/>
            <a:ext cx="701649" cy="60085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img-fotki.yandex.ru/get/3513/inmira.17/0_37440_d1cb5235_M.png" TargetMode="External"/><Relationship Id="rId7" Type="http://schemas.openxmlformats.org/officeDocument/2006/relationships/slide" Target="slide1.xml"/><Relationship Id="rId2" Type="http://schemas.openxmlformats.org/officeDocument/2006/relationships/hyperlink" Target="https://img-fotki.yandex.ru/get/3505/inmira.10/0_35463_d135c212_orig.pn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easyen.ru/load/admin/konkursy/mk_45_sozdanie_infografiki_v_powerpoint/232-1-0-62065" TargetMode="External"/><Relationship Id="rId5" Type="http://schemas.openxmlformats.org/officeDocument/2006/relationships/hyperlink" Target="http://didaktor.ru/interaktivnaya-infografika-v-powerpoint-eto-vozmozhno/" TargetMode="External"/><Relationship Id="rId4" Type="http://schemas.openxmlformats.org/officeDocument/2006/relationships/hyperlink" Target="https://lh5.ggpht.com/vQAonYPFKuf-ZxXw6RsrSCskp82M5p26JAo_Slw_aS8doAxodpLrIrEi-3WnsfAPp7w=h108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500034" y="285734"/>
            <a:ext cx="8215370" cy="4572032"/>
          </a:xfrm>
          <a:prstGeom prst="ellipse">
            <a:avLst/>
          </a:prstGeom>
          <a:solidFill>
            <a:srgbClr val="FFFFFF">
              <a:alpha val="60000"/>
            </a:srgb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643042" y="1643056"/>
            <a:ext cx="5929354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_CooperBlack" pitchFamily="18" charset="-52"/>
              </a:rPr>
              <a:t>Части речи</a:t>
            </a: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_CooperBlack" pitchFamily="18" charset="-52"/>
            </a:endParaRPr>
          </a:p>
        </p:txBody>
      </p:sp>
      <p:pic>
        <p:nvPicPr>
          <p:cNvPr id="6" name="Рисунок 6" descr="http://easyen.ru/logotip/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500048"/>
            <a:ext cx="2179641" cy="478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7"/>
          <p:cNvSpPr>
            <a:spLocks noChangeArrowheads="1"/>
          </p:cNvSpPr>
          <p:nvPr/>
        </p:nvSpPr>
        <p:spPr bwMode="auto">
          <a:xfrm>
            <a:off x="857224" y="1071552"/>
            <a:ext cx="7429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ТП «Интерактивная </a:t>
            </a:r>
            <a:r>
              <a:rPr lang="ru-RU" dirty="0" err="1">
                <a:solidFill>
                  <a:srgbClr val="002060"/>
                </a:solidFill>
              </a:rPr>
              <a:t>инфографика</a:t>
            </a:r>
            <a:r>
              <a:rPr lang="ru-RU" dirty="0">
                <a:solidFill>
                  <a:srgbClr val="002060"/>
                </a:solidFill>
              </a:rPr>
              <a:t> в </a:t>
            </a:r>
            <a:r>
              <a:rPr lang="en-US" dirty="0">
                <a:solidFill>
                  <a:srgbClr val="002060"/>
                </a:solidFill>
              </a:rPr>
              <a:t>PowerPoint» 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43174" y="2643188"/>
            <a:ext cx="385762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>
                <a:solidFill>
                  <a:srgbClr val="002060"/>
                </a:solidFill>
              </a:rPr>
              <a:t>Русский язык, 2 класс</a:t>
            </a:r>
          </a:p>
          <a:p>
            <a:pPr algn="ctr">
              <a:defRPr/>
            </a:pPr>
            <a:r>
              <a:rPr lang="ru-RU" sz="2000" dirty="0">
                <a:solidFill>
                  <a:srgbClr val="002060"/>
                </a:solidFill>
              </a:rPr>
              <a:t>УМК «Школа России»</a:t>
            </a:r>
          </a:p>
        </p:txBody>
      </p:sp>
      <p:sp>
        <p:nvSpPr>
          <p:cNvPr id="9" name="Прямоугольник 9"/>
          <p:cNvSpPr>
            <a:spLocks noChangeArrowheads="1"/>
          </p:cNvSpPr>
          <p:nvPr/>
        </p:nvSpPr>
        <p:spPr bwMode="auto">
          <a:xfrm>
            <a:off x="2286000" y="3714758"/>
            <a:ext cx="4572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dirty="0">
                <a:solidFill>
                  <a:srgbClr val="002060"/>
                </a:solidFill>
              </a:rPr>
              <a:t>Автор: Коваль Анна Дмитриевна 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</a:rPr>
              <a:t>учитель начальных классов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</a:rPr>
              <a:t>МБОУ «СОШ» с. Койгородок  Республика Коми</a:t>
            </a:r>
          </a:p>
        </p:txBody>
      </p:sp>
      <p:sp>
        <p:nvSpPr>
          <p:cNvPr id="10" name="Управляющая кнопка: сведения 9">
            <a:hlinkClick r:id="" action="ppaction://hlinkshowjump?jump=lastslide" highlightClick="1"/>
          </p:cNvPr>
          <p:cNvSpPr/>
          <p:nvPr/>
        </p:nvSpPr>
        <p:spPr>
          <a:xfrm>
            <a:off x="285720" y="4357700"/>
            <a:ext cx="285752" cy="500066"/>
          </a:xfrm>
          <a:prstGeom prst="actionButtonInformation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множение 10">
            <a:hlinkClick r:id="" action="ppaction://hlinkshowjump?jump=endshow"/>
          </p:cNvPr>
          <p:cNvSpPr/>
          <p:nvPr/>
        </p:nvSpPr>
        <p:spPr>
          <a:xfrm>
            <a:off x="285720" y="214296"/>
            <a:ext cx="428628" cy="285752"/>
          </a:xfrm>
          <a:prstGeom prst="mathMultiply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643042" y="214296"/>
            <a:ext cx="5929354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_CooperBlack" pitchFamily="18" charset="-52"/>
              </a:rPr>
              <a:t>Части речи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_CooperBlack" pitchFamily="18" charset="-52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429124" y="1571618"/>
            <a:ext cx="4357718" cy="135732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428596" y="1071552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Имя существительное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00562" y="1571618"/>
            <a:ext cx="42148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Части речи –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это группы слов с общими грамматическими признаками</a:t>
            </a:r>
          </a:p>
          <a:p>
            <a:pPr algn="ctr"/>
            <a:endParaRPr lang="ru-RU" sz="2000" b="1" dirty="0" smtClean="0">
              <a:solidFill>
                <a:srgbClr val="002060"/>
              </a:solidFill>
            </a:endParaRPr>
          </a:p>
        </p:txBody>
      </p:sp>
      <p:sp>
        <p:nvSpPr>
          <p:cNvPr id="34" name="Умножение 33">
            <a:hlinkClick r:id="" action="ppaction://hlinkshowjump?jump=endshow"/>
          </p:cNvPr>
          <p:cNvSpPr/>
          <p:nvPr/>
        </p:nvSpPr>
        <p:spPr>
          <a:xfrm>
            <a:off x="285720" y="285734"/>
            <a:ext cx="428628" cy="285752"/>
          </a:xfrm>
          <a:prstGeom prst="mathMultiply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>
            <a:hlinkClick r:id="rId3" action="ppaction://hlinksldjump"/>
          </p:cNvPr>
          <p:cNvSpPr/>
          <p:nvPr/>
        </p:nvSpPr>
        <p:spPr>
          <a:xfrm>
            <a:off x="428596" y="2357436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Глагол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25" name="Скругленный прямоугольник 24">
            <a:hlinkClick r:id="rId4" action="ppaction://hlinksldjump"/>
          </p:cNvPr>
          <p:cNvSpPr/>
          <p:nvPr/>
        </p:nvSpPr>
        <p:spPr>
          <a:xfrm>
            <a:off x="428596" y="3000378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Местоимение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26" name="Скругленный прямоугольник 25">
            <a:hlinkClick r:id="rId5" action="ppaction://hlinksldjump"/>
          </p:cNvPr>
          <p:cNvSpPr/>
          <p:nvPr/>
        </p:nvSpPr>
        <p:spPr>
          <a:xfrm>
            <a:off x="428596" y="3643320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Частица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27" name="Скругленный прямоугольник 26">
            <a:hlinkClick r:id="rId6" action="ppaction://hlinksldjump"/>
          </p:cNvPr>
          <p:cNvSpPr/>
          <p:nvPr/>
        </p:nvSpPr>
        <p:spPr>
          <a:xfrm>
            <a:off x="428596" y="4286262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Предлог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23" name="Скругленный прямоугольник 22">
            <a:hlinkClick r:id="rId7" action="ppaction://hlinksldjump"/>
          </p:cNvPr>
          <p:cNvSpPr/>
          <p:nvPr/>
        </p:nvSpPr>
        <p:spPr>
          <a:xfrm>
            <a:off x="428596" y="1714494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Имя прилагательное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643042" y="214296"/>
            <a:ext cx="5929354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_CooperBlack" pitchFamily="18" charset="-52"/>
              </a:rPr>
              <a:t>Части речи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_CooperBlack" pitchFamily="18" charset="-52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429124" y="1071552"/>
            <a:ext cx="4357718" cy="100013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4500562" y="1071552"/>
            <a:ext cx="4214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Обозначает: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429124" y="2428874"/>
            <a:ext cx="4357718" cy="100013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429124" y="3786196"/>
            <a:ext cx="4357718" cy="100013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4500562" y="2428874"/>
            <a:ext cx="4214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Отвечает на вопросы: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00562" y="3786196"/>
            <a:ext cx="41434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Примеры: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00562" y="2857502"/>
            <a:ext cx="421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Кто? Что? 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29124" y="1500180"/>
            <a:ext cx="4357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предмет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29124" y="4214824"/>
            <a:ext cx="4286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с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олнце, бабочка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1" name="Скругленный прямоугольник 40">
            <a:hlinkClick r:id="rId2" action="ppaction://hlinksldjump"/>
          </p:cNvPr>
          <p:cNvSpPr/>
          <p:nvPr/>
        </p:nvSpPr>
        <p:spPr>
          <a:xfrm>
            <a:off x="428596" y="1071552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Имя существительное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2" name="Скругленный прямоугольник 41">
            <a:hlinkClick r:id="rId3" action="ppaction://hlinksldjump"/>
          </p:cNvPr>
          <p:cNvSpPr/>
          <p:nvPr/>
        </p:nvSpPr>
        <p:spPr>
          <a:xfrm>
            <a:off x="428596" y="2357436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Глагол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3" name="Скругленный прямоугольник 42">
            <a:hlinkClick r:id="rId4" action="ppaction://hlinksldjump"/>
          </p:cNvPr>
          <p:cNvSpPr/>
          <p:nvPr/>
        </p:nvSpPr>
        <p:spPr>
          <a:xfrm>
            <a:off x="428596" y="3000378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Местоимение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4" name="Скругленный прямоугольник 43">
            <a:hlinkClick r:id="rId5" action="ppaction://hlinksldjump"/>
          </p:cNvPr>
          <p:cNvSpPr/>
          <p:nvPr/>
        </p:nvSpPr>
        <p:spPr>
          <a:xfrm>
            <a:off x="428596" y="3643320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Частица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5" name="Скругленный прямоугольник 44">
            <a:hlinkClick r:id="rId6" action="ppaction://hlinksldjump"/>
          </p:cNvPr>
          <p:cNvSpPr/>
          <p:nvPr/>
        </p:nvSpPr>
        <p:spPr>
          <a:xfrm>
            <a:off x="428596" y="4286262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Предлог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6" name="Скругленный прямоугольник 45">
            <a:hlinkClick r:id="rId7" action="ppaction://hlinksldjump"/>
          </p:cNvPr>
          <p:cNvSpPr/>
          <p:nvPr/>
        </p:nvSpPr>
        <p:spPr>
          <a:xfrm>
            <a:off x="428596" y="1714494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Имя прилагательное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7" name="Умножение 46">
            <a:hlinkClick r:id="" action="ppaction://hlinkshowjump?jump=endshow"/>
          </p:cNvPr>
          <p:cNvSpPr/>
          <p:nvPr/>
        </p:nvSpPr>
        <p:spPr>
          <a:xfrm>
            <a:off x="285720" y="285734"/>
            <a:ext cx="428628" cy="285752"/>
          </a:xfrm>
          <a:prstGeom prst="mathMultiply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643042" y="214296"/>
            <a:ext cx="5929354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_CooperBlack" pitchFamily="18" charset="-52"/>
              </a:rPr>
              <a:t>Части речи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_CooperBlack" pitchFamily="18" charset="-52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429124" y="1071552"/>
            <a:ext cx="4357718" cy="100013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4500562" y="1071552"/>
            <a:ext cx="4214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Обозначает: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429124" y="2428874"/>
            <a:ext cx="4357718" cy="100013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429124" y="3786196"/>
            <a:ext cx="4357718" cy="100013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4500562" y="2428874"/>
            <a:ext cx="4214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Отвечает на вопросы: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00562" y="3786196"/>
            <a:ext cx="4214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Примеры: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00562" y="1500180"/>
            <a:ext cx="421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п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ризнак предмета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29124" y="4214824"/>
            <a:ext cx="4286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я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ркая, ласковое, душистые 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00562" y="2857502"/>
            <a:ext cx="421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Какой? Какая? Какое? Какие? 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1" name="Скругленный прямоугольник 40">
            <a:hlinkClick r:id="rId2" action="ppaction://hlinksldjump"/>
          </p:cNvPr>
          <p:cNvSpPr/>
          <p:nvPr/>
        </p:nvSpPr>
        <p:spPr>
          <a:xfrm>
            <a:off x="428596" y="1071552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Имя существительное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2" name="Скругленный прямоугольник 41">
            <a:hlinkClick r:id="rId3" action="ppaction://hlinksldjump"/>
          </p:cNvPr>
          <p:cNvSpPr/>
          <p:nvPr/>
        </p:nvSpPr>
        <p:spPr>
          <a:xfrm>
            <a:off x="428596" y="2357436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Глагол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3" name="Скругленный прямоугольник 42">
            <a:hlinkClick r:id="rId4" action="ppaction://hlinksldjump"/>
          </p:cNvPr>
          <p:cNvSpPr/>
          <p:nvPr/>
        </p:nvSpPr>
        <p:spPr>
          <a:xfrm>
            <a:off x="428596" y="3000378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Местоимение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4" name="Скругленный прямоугольник 43">
            <a:hlinkClick r:id="rId5" action="ppaction://hlinksldjump"/>
          </p:cNvPr>
          <p:cNvSpPr/>
          <p:nvPr/>
        </p:nvSpPr>
        <p:spPr>
          <a:xfrm>
            <a:off x="428596" y="3643320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Частица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5" name="Скругленный прямоугольник 44">
            <a:hlinkClick r:id="rId6" action="ppaction://hlinksldjump"/>
          </p:cNvPr>
          <p:cNvSpPr/>
          <p:nvPr/>
        </p:nvSpPr>
        <p:spPr>
          <a:xfrm>
            <a:off x="428596" y="4286262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Предлог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6" name="Скругленный прямоугольник 45">
            <a:hlinkClick r:id="rId7" action="ppaction://hlinksldjump"/>
          </p:cNvPr>
          <p:cNvSpPr/>
          <p:nvPr/>
        </p:nvSpPr>
        <p:spPr>
          <a:xfrm>
            <a:off x="428596" y="1714494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Имя прилагательное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7" name="Умножение 46">
            <a:hlinkClick r:id="" action="ppaction://hlinkshowjump?jump=endshow"/>
          </p:cNvPr>
          <p:cNvSpPr/>
          <p:nvPr/>
        </p:nvSpPr>
        <p:spPr>
          <a:xfrm>
            <a:off x="285720" y="285734"/>
            <a:ext cx="428628" cy="285752"/>
          </a:xfrm>
          <a:prstGeom prst="mathMultiply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643042" y="214296"/>
            <a:ext cx="5929354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_CooperBlack" pitchFamily="18" charset="-52"/>
              </a:rPr>
              <a:t>Части речи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_CooperBlack" pitchFamily="18" charset="-52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429124" y="1071552"/>
            <a:ext cx="4357718" cy="100013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4500562" y="1071552"/>
            <a:ext cx="4214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Обозначает: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429124" y="2428874"/>
            <a:ext cx="4357718" cy="100013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429124" y="3786196"/>
            <a:ext cx="4357718" cy="100013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4500562" y="2428874"/>
            <a:ext cx="4214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Отвечает на вопросы: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00562" y="3786196"/>
            <a:ext cx="41434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Примеры: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00562" y="2857502"/>
            <a:ext cx="421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Ч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то делать? Что сделать?.. 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00562" y="1500180"/>
            <a:ext cx="421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д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ействие предмета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29124" y="4214824"/>
            <a:ext cx="4286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порхать, согреть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5" name="Скругленный прямоугольник 34">
            <a:hlinkClick r:id="rId2" action="ppaction://hlinksldjump"/>
          </p:cNvPr>
          <p:cNvSpPr/>
          <p:nvPr/>
        </p:nvSpPr>
        <p:spPr>
          <a:xfrm>
            <a:off x="428596" y="1071552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Имя существительное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1" name="Скругленный прямоугольник 40">
            <a:hlinkClick r:id="rId3" action="ppaction://hlinksldjump"/>
          </p:cNvPr>
          <p:cNvSpPr/>
          <p:nvPr/>
        </p:nvSpPr>
        <p:spPr>
          <a:xfrm>
            <a:off x="428596" y="2357436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Глагол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2" name="Скругленный прямоугольник 41">
            <a:hlinkClick r:id="rId4" action="ppaction://hlinksldjump"/>
          </p:cNvPr>
          <p:cNvSpPr/>
          <p:nvPr/>
        </p:nvSpPr>
        <p:spPr>
          <a:xfrm>
            <a:off x="428596" y="3000378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Местоимение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3" name="Скругленный прямоугольник 42">
            <a:hlinkClick r:id="rId5" action="ppaction://hlinksldjump"/>
          </p:cNvPr>
          <p:cNvSpPr/>
          <p:nvPr/>
        </p:nvSpPr>
        <p:spPr>
          <a:xfrm>
            <a:off x="428596" y="3643320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Частица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4" name="Скругленный прямоугольник 43">
            <a:hlinkClick r:id="rId6" action="ppaction://hlinksldjump"/>
          </p:cNvPr>
          <p:cNvSpPr/>
          <p:nvPr/>
        </p:nvSpPr>
        <p:spPr>
          <a:xfrm>
            <a:off x="428596" y="4286262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Предлог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5" name="Скругленный прямоугольник 44">
            <a:hlinkClick r:id="rId7" action="ppaction://hlinksldjump"/>
          </p:cNvPr>
          <p:cNvSpPr/>
          <p:nvPr/>
        </p:nvSpPr>
        <p:spPr>
          <a:xfrm>
            <a:off x="428596" y="1714494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Имя прилагательное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6" name="Умножение 45">
            <a:hlinkClick r:id="" action="ppaction://hlinkshowjump?jump=endshow"/>
          </p:cNvPr>
          <p:cNvSpPr/>
          <p:nvPr/>
        </p:nvSpPr>
        <p:spPr>
          <a:xfrm>
            <a:off x="285720" y="285734"/>
            <a:ext cx="428628" cy="285752"/>
          </a:xfrm>
          <a:prstGeom prst="mathMultiply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643042" y="214296"/>
            <a:ext cx="5929354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_CooperBlack" pitchFamily="18" charset="-52"/>
              </a:rPr>
              <a:t>Части речи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_CooperBlack" pitchFamily="18" charset="-52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429124" y="1071552"/>
            <a:ext cx="4357718" cy="100013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429124" y="2428874"/>
            <a:ext cx="4357718" cy="100013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429124" y="3786196"/>
            <a:ext cx="4357718" cy="100013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4500562" y="3786196"/>
            <a:ext cx="41434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Примеры: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00562" y="2857502"/>
            <a:ext cx="421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Кто? Что?  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00562" y="1142990"/>
            <a:ext cx="4214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Указывает на предмет, но не называет его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357686" y="4214824"/>
            <a:ext cx="4429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я, ты, мы, вы, он, она, оно, они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429124" y="2428874"/>
            <a:ext cx="4214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Отвечает на вопросы: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41" name="Скругленный прямоугольник 40">
            <a:hlinkClick r:id="rId2" action="ppaction://hlinksldjump"/>
          </p:cNvPr>
          <p:cNvSpPr/>
          <p:nvPr/>
        </p:nvSpPr>
        <p:spPr>
          <a:xfrm>
            <a:off x="428596" y="1071552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Имя существительное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2" name="Скругленный прямоугольник 41">
            <a:hlinkClick r:id="rId3" action="ppaction://hlinksldjump"/>
          </p:cNvPr>
          <p:cNvSpPr/>
          <p:nvPr/>
        </p:nvSpPr>
        <p:spPr>
          <a:xfrm>
            <a:off x="428596" y="2357436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Глагол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3" name="Скругленный прямоугольник 42">
            <a:hlinkClick r:id="rId4" action="ppaction://hlinksldjump"/>
          </p:cNvPr>
          <p:cNvSpPr/>
          <p:nvPr/>
        </p:nvSpPr>
        <p:spPr>
          <a:xfrm>
            <a:off x="428596" y="3000378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Местоимение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4" name="Скругленный прямоугольник 43">
            <a:hlinkClick r:id="rId5" action="ppaction://hlinksldjump"/>
          </p:cNvPr>
          <p:cNvSpPr/>
          <p:nvPr/>
        </p:nvSpPr>
        <p:spPr>
          <a:xfrm>
            <a:off x="428596" y="3643320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Частица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5" name="Скругленный прямоугольник 44">
            <a:hlinkClick r:id="rId6" action="ppaction://hlinksldjump"/>
          </p:cNvPr>
          <p:cNvSpPr/>
          <p:nvPr/>
        </p:nvSpPr>
        <p:spPr>
          <a:xfrm>
            <a:off x="428596" y="4286262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Предлог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6" name="Скругленный прямоугольник 45">
            <a:hlinkClick r:id="rId7" action="ppaction://hlinksldjump"/>
          </p:cNvPr>
          <p:cNvSpPr/>
          <p:nvPr/>
        </p:nvSpPr>
        <p:spPr>
          <a:xfrm>
            <a:off x="428596" y="1714494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Имя прилагательное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7" name="Умножение 46">
            <a:hlinkClick r:id="" action="ppaction://hlinkshowjump?jump=endshow"/>
          </p:cNvPr>
          <p:cNvSpPr/>
          <p:nvPr/>
        </p:nvSpPr>
        <p:spPr>
          <a:xfrm>
            <a:off x="285720" y="285734"/>
            <a:ext cx="428628" cy="285752"/>
          </a:xfrm>
          <a:prstGeom prst="mathMultiply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643042" y="214296"/>
            <a:ext cx="5929354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_CooperBlack" pitchFamily="18" charset="-52"/>
              </a:rPr>
              <a:t>Части речи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_CooperBlack" pitchFamily="18" charset="-52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429124" y="1000114"/>
            <a:ext cx="4357718" cy="100013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429124" y="2285998"/>
            <a:ext cx="4357718" cy="11430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429124" y="3786196"/>
            <a:ext cx="4357718" cy="100013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4500562" y="3786196"/>
            <a:ext cx="41434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Примеры: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29124" y="2214560"/>
            <a:ext cx="4286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Вносит в предложение дополнительные смысловые оттенки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00562" y="1214428"/>
            <a:ext cx="421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Служебная часть речи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357686" y="4214824"/>
            <a:ext cx="4429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не </a:t>
            </a:r>
            <a:r>
              <a:rPr lang="ru-RU" sz="2400" b="1" dirty="0" smtClean="0">
                <a:solidFill>
                  <a:srgbClr val="002060"/>
                </a:solidFill>
              </a:rPr>
              <a:t>шуми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0" name="Скругленный прямоугольник 29">
            <a:hlinkClick r:id="rId2" action="ppaction://hlinksldjump"/>
          </p:cNvPr>
          <p:cNvSpPr/>
          <p:nvPr/>
        </p:nvSpPr>
        <p:spPr>
          <a:xfrm>
            <a:off x="428596" y="1071552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Имя существительное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1" name="Скругленный прямоугольник 40">
            <a:hlinkClick r:id="rId3" action="ppaction://hlinksldjump"/>
          </p:cNvPr>
          <p:cNvSpPr/>
          <p:nvPr/>
        </p:nvSpPr>
        <p:spPr>
          <a:xfrm>
            <a:off x="428596" y="2357436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Глагол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2" name="Скругленный прямоугольник 41">
            <a:hlinkClick r:id="rId4" action="ppaction://hlinksldjump"/>
          </p:cNvPr>
          <p:cNvSpPr/>
          <p:nvPr/>
        </p:nvSpPr>
        <p:spPr>
          <a:xfrm>
            <a:off x="428596" y="3000378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Местоимение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3" name="Скругленный прямоугольник 42">
            <a:hlinkClick r:id="rId5" action="ppaction://hlinksldjump"/>
          </p:cNvPr>
          <p:cNvSpPr/>
          <p:nvPr/>
        </p:nvSpPr>
        <p:spPr>
          <a:xfrm>
            <a:off x="428596" y="3643320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Частица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4" name="Скругленный прямоугольник 43">
            <a:hlinkClick r:id="rId6" action="ppaction://hlinksldjump"/>
          </p:cNvPr>
          <p:cNvSpPr/>
          <p:nvPr/>
        </p:nvSpPr>
        <p:spPr>
          <a:xfrm>
            <a:off x="428596" y="4286262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Предлог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5" name="Скругленный прямоугольник 44">
            <a:hlinkClick r:id="rId7" action="ppaction://hlinksldjump"/>
          </p:cNvPr>
          <p:cNvSpPr/>
          <p:nvPr/>
        </p:nvSpPr>
        <p:spPr>
          <a:xfrm>
            <a:off x="428596" y="1714494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Имя прилагательное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6" name="Умножение 45">
            <a:hlinkClick r:id="" action="ppaction://hlinkshowjump?jump=endshow"/>
          </p:cNvPr>
          <p:cNvSpPr/>
          <p:nvPr/>
        </p:nvSpPr>
        <p:spPr>
          <a:xfrm>
            <a:off x="285720" y="285734"/>
            <a:ext cx="428628" cy="285752"/>
          </a:xfrm>
          <a:prstGeom prst="mathMultiply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643042" y="214296"/>
            <a:ext cx="5929354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_CooperBlack" pitchFamily="18" charset="-52"/>
              </a:rPr>
              <a:t>Части речи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_CooperBlack" pitchFamily="18" charset="-52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429124" y="1071552"/>
            <a:ext cx="4357718" cy="100013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429124" y="2393155"/>
            <a:ext cx="4357718" cy="107157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429124" y="3786196"/>
            <a:ext cx="4357718" cy="100013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4500562" y="3786196"/>
            <a:ext cx="41434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Примеры: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29124" y="2428874"/>
            <a:ext cx="4214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Употребляется с именами существительными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00562" y="1142990"/>
            <a:ext cx="4214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Служит для связи слов в предложении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357686" y="4214824"/>
            <a:ext cx="4429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на </a:t>
            </a:r>
            <a:r>
              <a:rPr lang="ru-RU" sz="2400" b="1" dirty="0" smtClean="0">
                <a:solidFill>
                  <a:srgbClr val="002060"/>
                </a:solidFill>
              </a:rPr>
              <a:t>небе,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над</a:t>
            </a:r>
            <a:r>
              <a:rPr lang="ru-RU" sz="2400" b="1" dirty="0" smtClean="0">
                <a:solidFill>
                  <a:srgbClr val="002060"/>
                </a:solidFill>
              </a:rPr>
              <a:t> цветком,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у </a:t>
            </a:r>
            <a:r>
              <a:rPr lang="ru-RU" sz="2400" b="1" dirty="0" smtClean="0">
                <a:solidFill>
                  <a:srgbClr val="002060"/>
                </a:solidFill>
              </a:rPr>
              <a:t>дерева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0" name="Скругленный прямоугольник 29">
            <a:hlinkClick r:id="rId2" action="ppaction://hlinksldjump"/>
          </p:cNvPr>
          <p:cNvSpPr/>
          <p:nvPr/>
        </p:nvSpPr>
        <p:spPr>
          <a:xfrm>
            <a:off x="428596" y="1071552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Имя существительное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1" name="Скругленный прямоугольник 40">
            <a:hlinkClick r:id="rId3" action="ppaction://hlinksldjump"/>
          </p:cNvPr>
          <p:cNvSpPr/>
          <p:nvPr/>
        </p:nvSpPr>
        <p:spPr>
          <a:xfrm>
            <a:off x="428596" y="2357436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Глагол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2" name="Скругленный прямоугольник 41">
            <a:hlinkClick r:id="rId4" action="ppaction://hlinksldjump"/>
          </p:cNvPr>
          <p:cNvSpPr/>
          <p:nvPr/>
        </p:nvSpPr>
        <p:spPr>
          <a:xfrm>
            <a:off x="428596" y="3000378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Местоимение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3" name="Скругленный прямоугольник 42">
            <a:hlinkClick r:id="rId5" action="ppaction://hlinksldjump"/>
          </p:cNvPr>
          <p:cNvSpPr/>
          <p:nvPr/>
        </p:nvSpPr>
        <p:spPr>
          <a:xfrm>
            <a:off x="428596" y="3643320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Частица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4" name="Скругленный прямоугольник 43">
            <a:hlinkClick r:id="rId6" action="ppaction://hlinksldjump"/>
          </p:cNvPr>
          <p:cNvSpPr/>
          <p:nvPr/>
        </p:nvSpPr>
        <p:spPr>
          <a:xfrm>
            <a:off x="428596" y="4286262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Предлог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5" name="Скругленный прямоугольник 44">
            <a:hlinkClick r:id="rId7" action="ppaction://hlinksldjump"/>
          </p:cNvPr>
          <p:cNvSpPr/>
          <p:nvPr/>
        </p:nvSpPr>
        <p:spPr>
          <a:xfrm>
            <a:off x="428596" y="1714494"/>
            <a:ext cx="3500462" cy="500066"/>
          </a:xfrm>
          <a:prstGeom prst="roundRect">
            <a:avLst/>
          </a:prstGeom>
          <a:solidFill>
            <a:srgbClr val="FFFFCC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Имя прилагательное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6" name="Умножение 45">
            <a:hlinkClick r:id="" action="ppaction://hlinkshowjump?jump=endshow"/>
          </p:cNvPr>
          <p:cNvSpPr/>
          <p:nvPr/>
        </p:nvSpPr>
        <p:spPr>
          <a:xfrm>
            <a:off x="285720" y="285734"/>
            <a:ext cx="428628" cy="285752"/>
          </a:xfrm>
          <a:prstGeom prst="mathMultiply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Овал 11"/>
          <p:cNvSpPr/>
          <p:nvPr/>
        </p:nvSpPr>
        <p:spPr>
          <a:xfrm>
            <a:off x="500034" y="285734"/>
            <a:ext cx="8215370" cy="4572032"/>
          </a:xfrm>
          <a:prstGeom prst="ellipse">
            <a:avLst/>
          </a:prstGeom>
          <a:solidFill>
            <a:srgbClr val="FFFFFF">
              <a:alpha val="60000"/>
            </a:srgb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2332730"/>
            <a:ext cx="814393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hlinkClick r:id="rId2"/>
              </a:rPr>
              <a:t>https://img-fotki.yandex.ru/get/3505/inmira.10/0_35463_d135c212_orig.png</a:t>
            </a:r>
            <a:r>
              <a:rPr lang="ru-RU" sz="1200" dirty="0" smtClean="0"/>
              <a:t> солнце</a:t>
            </a:r>
            <a:endParaRPr lang="ru-RU" sz="1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2737993"/>
            <a:ext cx="80010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hlinkClick r:id="rId3"/>
              </a:rPr>
              <a:t>https://img-fotki.yandex.ru/get/3513/inmira.17/0_37440_d1cb5235_M.png</a:t>
            </a:r>
            <a:r>
              <a:rPr lang="ru-RU" sz="1200" dirty="0" smtClean="0"/>
              <a:t> бабочка</a:t>
            </a:r>
            <a:endParaRPr lang="ru-RU" sz="1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3143254"/>
            <a:ext cx="764386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hlinkClick r:id="rId4"/>
              </a:rPr>
              <a:t>https://lh5.ggpht.com/vQAonYPFKuf-ZxXw6RsrSCskp82M5p26JAo_Slw_aS8doAxodpLrIrEi-3WnsfAPp7w=h1080</a:t>
            </a:r>
            <a:r>
              <a:rPr lang="ru-RU" sz="1200" dirty="0" smtClean="0"/>
              <a:t> фон</a:t>
            </a:r>
            <a:endParaRPr lang="ru-RU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2893207" y="357172"/>
            <a:ext cx="3357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Источники: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14348" y="1214428"/>
            <a:ext cx="74295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/>
              <a:t>Идея технологического приема </a:t>
            </a:r>
            <a:r>
              <a:rPr lang="ru-RU" sz="1200" dirty="0" err="1" smtClean="0"/>
              <a:t>Г.О.Аствацатурова</a:t>
            </a:r>
            <a:r>
              <a:rPr lang="ru-RU" sz="1200" dirty="0" smtClean="0"/>
              <a:t> </a:t>
            </a:r>
            <a:r>
              <a:rPr lang="en-US" sz="1200" dirty="0" smtClean="0">
                <a:hlinkClick r:id="rId5"/>
              </a:rPr>
              <a:t>http://didaktor.ru/interaktivnaya-infografika-v-powerpoint-eto-vozmozhno/#more-5892</a:t>
            </a:r>
            <a:r>
              <a:rPr lang="ru-RU" sz="1200" dirty="0" smtClean="0"/>
              <a:t> </a:t>
            </a:r>
          </a:p>
        </p:txBody>
      </p:sp>
      <p:sp>
        <p:nvSpPr>
          <p:cNvPr id="13" name="Умножение 12">
            <a:hlinkClick r:id="" action="ppaction://hlinkshowjump?jump=endshow"/>
          </p:cNvPr>
          <p:cNvSpPr/>
          <p:nvPr/>
        </p:nvSpPr>
        <p:spPr>
          <a:xfrm>
            <a:off x="285720" y="285734"/>
            <a:ext cx="428628" cy="285752"/>
          </a:xfrm>
          <a:prstGeom prst="mathMultiply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14348" y="1773579"/>
            <a:ext cx="75009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hlinkClick r:id="rId6"/>
              </a:rPr>
              <a:t>http://easyen.ru/load/admin/konkursy/mk_45_sozdanie_infografiki_v_powerpoint/232-1-0-62065</a:t>
            </a:r>
            <a:r>
              <a:rPr lang="ru-RU" sz="1200" dirty="0" smtClean="0"/>
              <a:t>  МК №45. Создание </a:t>
            </a:r>
            <a:r>
              <a:rPr lang="ru-RU" sz="1200" dirty="0" err="1" smtClean="0"/>
              <a:t>инфографики</a:t>
            </a:r>
            <a:r>
              <a:rPr lang="ru-RU" sz="1200" dirty="0" smtClean="0"/>
              <a:t> в </a:t>
            </a:r>
            <a:r>
              <a:rPr lang="ru-RU" sz="1200" dirty="0" err="1" smtClean="0"/>
              <a:t>PowerPoint</a:t>
            </a:r>
            <a:endParaRPr lang="ru-RU" sz="1200" dirty="0"/>
          </a:p>
        </p:txBody>
      </p:sp>
      <p:sp>
        <p:nvSpPr>
          <p:cNvPr id="15" name="Управляющая кнопка: возврат 14">
            <a:hlinkClick r:id="rId7" action="ppaction://hlinksldjump" highlightClick="1"/>
          </p:cNvPr>
          <p:cNvSpPr/>
          <p:nvPr/>
        </p:nvSpPr>
        <p:spPr>
          <a:xfrm>
            <a:off x="285720" y="4429138"/>
            <a:ext cx="214314" cy="428628"/>
          </a:xfrm>
          <a:prstGeom prst="actionButtonReturn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274</Words>
  <Application>Microsoft Office PowerPoint</Application>
  <PresentationFormat>Экран (16:9)</PresentationFormat>
  <Paragraphs>95</Paragraphs>
  <Slides>9</Slides>
  <Notes>0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a_CooperBlack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Коваль Дмитрий</dc:creator>
  <cp:lastModifiedBy>Ольга</cp:lastModifiedBy>
  <cp:revision>52</cp:revision>
  <dcterms:created xsi:type="dcterms:W3CDTF">2018-03-31T18:20:49Z</dcterms:created>
  <dcterms:modified xsi:type="dcterms:W3CDTF">2018-04-02T18:47:31Z</dcterms:modified>
</cp:coreProperties>
</file>