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7" r:id="rId3"/>
    <p:sldId id="296" r:id="rId4"/>
    <p:sldId id="301" r:id="rId5"/>
    <p:sldId id="292" r:id="rId6"/>
    <p:sldId id="302" r:id="rId7"/>
    <p:sldId id="287" r:id="rId8"/>
    <p:sldId id="291" r:id="rId9"/>
    <p:sldId id="305" r:id="rId10"/>
    <p:sldId id="290" r:id="rId11"/>
    <p:sldId id="295" r:id="rId12"/>
    <p:sldId id="308" r:id="rId13"/>
    <p:sldId id="304" r:id="rId14"/>
    <p:sldId id="309" r:id="rId15"/>
    <p:sldId id="298" r:id="rId16"/>
    <p:sldId id="310" r:id="rId17"/>
    <p:sldId id="299" r:id="rId18"/>
    <p:sldId id="311" r:id="rId19"/>
    <p:sldId id="306" r:id="rId20"/>
    <p:sldId id="303" r:id="rId21"/>
    <p:sldId id="313" r:id="rId22"/>
    <p:sldId id="312" r:id="rId23"/>
    <p:sldId id="315" r:id="rId24"/>
    <p:sldId id="316" r:id="rId25"/>
    <p:sldId id="307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6600CC"/>
    <a:srgbClr val="3333CC"/>
    <a:srgbClr val="000000"/>
    <a:srgbClr val="F8F8F8"/>
    <a:srgbClr val="111111"/>
    <a:srgbClr val="CCFF99"/>
    <a:srgbClr val="FF3399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llpics.ru/images/pictures/real_pictures/s_fe1793a4e5a745df91eb1fb0daa2784f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0/45/477/45477325_4b434b83bc14t.jpg" TargetMode="External"/><Relationship Id="rId13" Type="http://schemas.openxmlformats.org/officeDocument/2006/relationships/hyperlink" Target="http://gallery.rarus.ru/data/media/5/DveRadugi.jpg" TargetMode="External"/><Relationship Id="rId3" Type="http://schemas.openxmlformats.org/officeDocument/2006/relationships/hyperlink" Target="http://www.stihi.ru/pics/2008/04/05/150.jpg" TargetMode="External"/><Relationship Id="rId7" Type="http://schemas.openxmlformats.org/officeDocument/2006/relationships/hyperlink" Target="http://pixelbrush.ru/uploads/posts/2009-03/1238530273_1881.jpg" TargetMode="External"/><Relationship Id="rId12" Type="http://schemas.openxmlformats.org/officeDocument/2006/relationships/hyperlink" Target="http://www.gifpark.ru/Gifs/NATURE/r2.gif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vpl54.narod.ru/images/7Zvetov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jurka.ru/wp-content/uploads/2008/08/rainbowlickswp.jpg" TargetMode="External"/><Relationship Id="rId11" Type="http://schemas.openxmlformats.org/officeDocument/2006/relationships/hyperlink" Target="http://www.dagpravda.ru/images/materials/full_1_Raduga.jpg" TargetMode="External"/><Relationship Id="rId5" Type="http://schemas.openxmlformats.org/officeDocument/2006/relationships/hyperlink" Target="http://i028.radikal.ru/0711/57/1234f8ec3060.jpg" TargetMode="External"/><Relationship Id="rId15" Type="http://schemas.openxmlformats.org/officeDocument/2006/relationships/hyperlink" Target="http://panielena.narod.ru/2foto1.png" TargetMode="External"/><Relationship Id="rId10" Type="http://schemas.openxmlformats.org/officeDocument/2006/relationships/hyperlink" Target="http://keep4u.ru/imgs/b/2009/10/03/f7/f7cd4a1cb029c97312463645b8a88f6e.jpg" TargetMode="External"/><Relationship Id="rId4" Type="http://schemas.openxmlformats.org/officeDocument/2006/relationships/hyperlink" Target="http://www.artsides.ru/big/item_4137.jpg" TargetMode="External"/><Relationship Id="rId9" Type="http://schemas.openxmlformats.org/officeDocument/2006/relationships/hyperlink" Target="http://img0.liveinternet.ru/images/attach/46972053_398pxWhereRainbowRises.jpg" TargetMode="External"/><Relationship Id="rId14" Type="http://schemas.openxmlformats.org/officeDocument/2006/relationships/hyperlink" Target="http://img0.liveinternet.ru/images/attach/c/0/45/940/45940700_90922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Мир вокруг нас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ч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е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м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у</a:t>
            </a:r>
            <a:r>
              <a:rPr lang="ru-RU" sz="8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д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у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ц</a:t>
            </a:r>
            <a:r>
              <a:rPr lang="ru-RU" sz="8000" b="1" spc="600" dirty="0" smtClean="0">
                <a:ln w="38100"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в</a:t>
            </a:r>
            <a:r>
              <a:rPr lang="ru-RU" sz="8000" b="1" spc="600" dirty="0" smtClean="0">
                <a:ln w="38100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е</a:t>
            </a:r>
            <a:r>
              <a:rPr lang="ru-RU" sz="8000" b="1" spc="600" dirty="0" smtClean="0">
                <a:ln w="38100"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т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а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я</a:t>
            </a:r>
            <a:endParaRPr lang="ru-RU" sz="8000" b="1" spc="600" dirty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6628" name="Picture 4" descr="Картинка 261 из 1664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071546"/>
            <a:ext cx="2500330" cy="268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47 из 166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000108"/>
            <a:ext cx="38576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Видели ли вы сами радугу? В какое время можно наблюдать за этим природным явлением?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Иногда на небе можно наблюдать яркие полосы, окрашенные чаще всего в три цвета — красный, зеленый, фиолетовый; иногда видны еще два цвета — желтый и оранжевый, но они не такие яркие.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Это интересное явление можно наблюдать, когда светит солнце и идет дождь. Что это такое — радуга? Почему в воздухе возникло такое чудо?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Картинка 11 из 167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59823"/>
            <a:ext cx="4462476" cy="563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4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Солнечным днем в любой момент можно увидеть радугу. Для этого достаточно взять шланг и начать поливать цветы. Если при этом вы встанете спиной к Солнцу, освещающему водяные брызги, то обязательно увидите небольшую радугу. Так же возникает и настоящая радуга, только в этом случае солнечные лучи проходят не сквозь мелкие брызги, а сквозь завесу дождя, который идет где-то в отдалении.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4274" name="Picture 2" descr="Картинка 1 из 1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37540"/>
            <a:ext cx="8577287" cy="397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13 из 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858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Причина этому — солнечный свет. Мы считаем, что он белый, но на самом деле он состоит из семи цветов. Когда лучи солнечного света проходят через воздух, мы видим их как белый свет. А когда на их пути встречается капля воды, она преломляет свет, как призма (учитель показывает детям призму), и раскладывает его на разноцветные лучи. Таким образом на небе появляется радуга.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928670"/>
            <a:ext cx="6286544" cy="1357322"/>
          </a:xfrm>
          <a:prstGeom prst="cloudCallout">
            <a:avLst>
              <a:gd name="adj1" fmla="val -8862"/>
              <a:gd name="adj2" fmla="val 239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цвета в радуге идут в четкой последовательности и никогда                    не меняются местами.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Картинка 287 из 3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653183"/>
            <a:ext cx="3714766" cy="364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55 из 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286808" cy="2000264"/>
          </a:xfrm>
          <a:prstGeom prst="cloudCallout">
            <a:avLst>
              <a:gd name="adj1" fmla="val -18602"/>
              <a:gd name="adj2" fmla="val 163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не путать этот порядок, люди придумали «запоминалку». Прочитайте слова и попробуйте догадаться, как с их помощью можно запомнить все цвета радуги.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87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71 из 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артинка 24 из 48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429000"/>
            <a:ext cx="2200271" cy="30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Поможем Вопросику раскрасить радугу правильно.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000240"/>
            <a:ext cx="4000528" cy="64294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643182"/>
            <a:ext cx="4000528" cy="642942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286124"/>
            <a:ext cx="4000528" cy="6429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929066"/>
            <a:ext cx="4000528" cy="642942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4572008"/>
            <a:ext cx="4000528" cy="642942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214950"/>
            <a:ext cx="4000528" cy="642942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5857892"/>
            <a:ext cx="4000528" cy="642942"/>
          </a:xfrm>
          <a:prstGeom prst="rect">
            <a:avLst/>
          </a:prstGeom>
          <a:solidFill>
            <a:srgbClr val="6600CC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1785926"/>
            <a:ext cx="2500330" cy="379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5 из 3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500066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392909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 светит и смеётся,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на землю дождик льётся.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выходит на луга</a:t>
            </a:r>
          </a:p>
          <a:p>
            <a:pPr algn="just">
              <a:lnSpc>
                <a:spcPct val="150000"/>
              </a:lnSpc>
            </a:pPr>
            <a:r>
              <a:rPr lang="ru-RU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Семицветная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дуга.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4214810" y="785794"/>
            <a:ext cx="4786346" cy="1928826"/>
          </a:xfrm>
          <a:prstGeom prst="cloudCallout">
            <a:avLst>
              <a:gd name="adj1" fmla="val 14942"/>
              <a:gd name="adj2" fmla="val 16939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минуту в землю врос Разноцветный чудо-мост. Чудо-мастер смастерил Мост высокий без перил.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24 из 1664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5500726" cy="321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14356"/>
            <a:ext cx="47149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До чего же весело летом шлепать по лужам во время теплого дождя! В одних трусиках! Как под душем, только лучше! Потому что пахнет дождем, мокрой землей, травой, а воздух чистый, свежий. Хорошо!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Но вот дождь стихает. Уже кое-где появились на небе голубые просветы, в них тотчас же проскальзывает солнечный луч, а крупные капли дождя еще падают и падают... И вдруг кто-то радостно кричит: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— Радуга! Смотрите — радуга! И в самом деле, через все небо перекинулась разноцветная дуга, словно огромные ворота в небе. Откуда они взялись? Кто их построил так быстро и так красиво?</a:t>
            </a:r>
          </a:p>
        </p:txBody>
      </p:sp>
      <p:pic>
        <p:nvPicPr>
          <p:cNvPr id="7171" name="Picture 3" descr="Картинка 55 из 167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2768" y="857232"/>
            <a:ext cx="3875492" cy="573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162 из 167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3214686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Луч солнца и дождевые капли.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Ведь радуга — это и есть солнечный луч. Он проходит через дождевые капли, как сквозь призмы, преломляется и отражается на противоположной стороне неба в виде огромной разноцветной дуги.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Вот почему можно сказать, что построили радугу солнечные лучи и дождевые капли.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Картинка 3 из 4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Обычно солнечный луч и дождевые капли строят зараз одну радугу, и то не часто. Но бывает, что, всем на радость и удивление, в небе сразу появляются две радуги. Одна из них поярче, другая побледней! Это бывает в тех редких случаях, когда солнечный луч дважды отражается в каплях воды.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Картинка 120 из 2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786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Еще реже на небе сияют сразу целых четыре или пять радуг, — это случается только над большими реками, озерами, заливами, потому что тут происходит сложное отражение солнечных лучей от воды. Природа изобретательна!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Картинка 203 из 9736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42918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Радуга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небе дождь, гроза.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Закрывай глаза!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Дождь прошел. Трава блестит.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небе радуга стоит.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Поскорей, поскорей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Выбегай из дверей,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траве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Босиком,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Прямо в небо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Прыжком…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</a:t>
            </a:r>
          </a:p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С. Маршак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24 из 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57232"/>
            <a:ext cx="5429288" cy="54292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429132"/>
            <a:ext cx="80724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111111"/>
                </a:solidFill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solidFill>
                  <a:srgbClr val="111111"/>
                </a:solidFill>
                <a:latin typeface="+mj-lt"/>
              </a:rPr>
            </a:br>
            <a:r>
              <a:rPr lang="ru-RU" sz="2400" b="1" i="1" dirty="0" smtClean="0">
                <a:solidFill>
                  <a:srgbClr val="111111"/>
                </a:solidFill>
                <a:latin typeface="+mj-lt"/>
              </a:rPr>
              <a:t/>
            </a:r>
            <a:br>
              <a:rPr lang="ru-RU" sz="2400" b="1" i="1" dirty="0" smtClean="0">
                <a:solidFill>
                  <a:srgbClr val="111111"/>
                </a:solidFill>
                <a:latin typeface="+mj-lt"/>
              </a:rPr>
            </a:br>
            <a:r>
              <a:rPr lang="en-US" sz="2400" b="1" i="1" dirty="0" smtClean="0">
                <a:solidFill>
                  <a:srgbClr val="111111"/>
                </a:solidFill>
                <a:latin typeface="+mj-lt"/>
              </a:rPr>
              <a:t>kotrish@yandex.ru</a:t>
            </a:r>
            <a:endParaRPr lang="ru-RU" sz="2400" b="1" i="1" dirty="0" smtClean="0">
              <a:solidFill>
                <a:srgbClr val="111111"/>
              </a:solidFill>
              <a:latin typeface="+mj-lt"/>
            </a:endParaRPr>
          </a:p>
          <a:p>
            <a:endParaRPr lang="ru-RU" sz="2400" dirty="0" smtClean="0">
              <a:solidFill>
                <a:srgbClr val="111111"/>
              </a:solidFill>
              <a:latin typeface="+mj-lt"/>
            </a:endParaRPr>
          </a:p>
          <a:p>
            <a:r>
              <a:rPr lang="ru-RU" sz="2400" dirty="0" smtClean="0">
                <a:solidFill>
                  <a:srgbClr val="11111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rgbClr val="111111"/>
                </a:solidFill>
                <a:latin typeface="+mj-lt"/>
              </a:rPr>
            </a:br>
            <a:r>
              <a:rPr lang="ru-RU" b="1" dirty="0" smtClean="0">
                <a:solidFill>
                  <a:srgbClr val="111111"/>
                </a:solidFill>
                <a:latin typeface="+mj-lt"/>
              </a:rPr>
              <a:t>Вы скачали эту презентацию на сайте - viki.rdf.ru</a:t>
            </a:r>
            <a:endParaRPr lang="ru-RU" dirty="0" smtClean="0">
              <a:solidFill>
                <a:srgbClr val="11111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7154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http://www.stihi.ru/pics/2008/04/05/150.jpg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3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http://www.artsides.ru/big/item_4137.jpg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http://i028.radikal.ru/0711/57/1234f8ec3060.jpg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http://www.dejurka.ru/wp-content/uploads/2008/08/rainbowlickswp.jpg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http://pixelbrush.ru/uploads/posts/2009-03/1238530273_1881.jpg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http://img0.liveinternet.ru/images/attach/c/0/45/477/45477325_4b434b83bc14t.jpg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http://img0.liveinternet.ru/images/attach/46972053_398pxWhereRainbowRises.jpg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http://keep4u.ru/imgs/b/2009/10/03/f7/f7cd4a1cb029c97312463645b8a88f6e.jpg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http://www.dagpravda.ru/images/materials/full_1_Raduga.jpg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http://www.gifpark.ru/Gifs/NATURE/r2.gif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http://gallery.rarus.ru/data/media/5/DveRadugi.jpg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http://img0.liveinternet.ru/images/attach/c/0/45/940/45940700_909222.jpg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http://panielena.narod.ru/2foto1.png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http://vpl54.narod.ru/images/7Zvetov.jpg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hlinkClick r:id="rId3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2 из 166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142844" y="714356"/>
            <a:ext cx="6643734" cy="1928826"/>
          </a:xfrm>
          <a:prstGeom prst="cloudCallout">
            <a:avLst>
              <a:gd name="adj1" fmla="val -11999"/>
              <a:gd name="adj2" fmla="val 17823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писатели и поэты посвящали этому природному явлению небольшие произведения. Послушайте некоторые из них.</a:t>
            </a:r>
          </a:p>
        </p:txBody>
      </p:sp>
      <p:pic>
        <p:nvPicPr>
          <p:cNvPr id="6" name="Picture 2" descr="Картинка 224 из 1664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571876"/>
            <a:ext cx="4982353" cy="249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48 из 166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142852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Вскоре сквозь тучи пробилось солнце.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...Стройная радуга зажглась над пасмурной далью. Она сверкала и дымилась, окруженная космами пепельных туч.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Как всегда, при виде радуги, писатель Сергеев подумал, что радуга похожа на арку, воздвигнутую на границе заповедной земли.</a:t>
            </a: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(К. Паустовский)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48 из 166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14546" y="142852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неожиданно и ярко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влажной неба синеве Воздушная воздвиглась арка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своем минутном торжестве! Один конец в леса вонзила, Другим за облака ушла —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полнеба обхватила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высоте изнемогла.</a:t>
            </a:r>
          </a:p>
          <a:p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(Ф. Тютчев)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3 из 166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928670"/>
            <a:ext cx="6286544" cy="1357322"/>
          </a:xfrm>
          <a:prstGeom prst="cloudCallout">
            <a:avLst>
              <a:gd name="adj1" fmla="val -8862"/>
              <a:gd name="adj2" fmla="val 239654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чем оба автора сравнили радугу? </a:t>
            </a: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87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428992" y="785794"/>
            <a:ext cx="5572164" cy="1928826"/>
          </a:xfrm>
          <a:prstGeom prst="cloudCallout">
            <a:avLst>
              <a:gd name="adj1" fmla="val 22021"/>
              <a:gd name="adj2" fmla="val 159639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было сказать: поставили, построили арку. Какое слово вместо этого использовали авторы?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42844" y="4071942"/>
            <a:ext cx="6000792" cy="20717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Воздвигли.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слово более торжественное, оно лишний раз подчеркивает красоту зрелища, которое увидели авторы.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Картинка 261 из 1664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2500330" cy="268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288</Words>
  <Application>Microsoft Office PowerPoint</Application>
  <PresentationFormat>Экран (4:3)</PresentationFormat>
  <Paragraphs>121</Paragraphs>
  <Slides>27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Поможем Вопросику раскрасить радугу правильно.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98</cp:revision>
  <dcterms:modified xsi:type="dcterms:W3CDTF">2010-02-18T21:15:48Z</dcterms:modified>
</cp:coreProperties>
</file>