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97" r:id="rId3"/>
    <p:sldId id="296" r:id="rId4"/>
    <p:sldId id="301" r:id="rId5"/>
    <p:sldId id="292" r:id="rId6"/>
    <p:sldId id="302" r:id="rId7"/>
    <p:sldId id="287" r:id="rId8"/>
    <p:sldId id="291" r:id="rId9"/>
    <p:sldId id="305" r:id="rId10"/>
    <p:sldId id="290" r:id="rId11"/>
    <p:sldId id="295" r:id="rId12"/>
    <p:sldId id="308" r:id="rId13"/>
    <p:sldId id="304" r:id="rId14"/>
    <p:sldId id="309" r:id="rId15"/>
    <p:sldId id="298" r:id="rId16"/>
    <p:sldId id="310" r:id="rId17"/>
    <p:sldId id="299" r:id="rId18"/>
    <p:sldId id="311" r:id="rId19"/>
    <p:sldId id="306" r:id="rId20"/>
    <p:sldId id="303" r:id="rId21"/>
    <p:sldId id="313" r:id="rId22"/>
    <p:sldId id="312" r:id="rId23"/>
    <p:sldId id="315" r:id="rId24"/>
    <p:sldId id="316" r:id="rId25"/>
    <p:sldId id="307" r:id="rId26"/>
    <p:sldId id="277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6600CC"/>
    <a:srgbClr val="3333CC"/>
    <a:srgbClr val="000000"/>
    <a:srgbClr val="F8F8F8"/>
    <a:srgbClr val="111111"/>
    <a:srgbClr val="CCFF99"/>
    <a:srgbClr val="FF3399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4" autoAdjust="0"/>
    <p:restoredTop sz="94660"/>
  </p:normalViewPr>
  <p:slideViewPr>
    <p:cSldViewPr>
      <p:cViewPr varScale="1">
        <p:scale>
          <a:sx n="103" d="100"/>
          <a:sy n="103" d="100"/>
        </p:scale>
        <p:origin x="-9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818AD5-9301-4508-8D37-5B4131FD9AFA}" type="presOf" srcId="{9E53B189-0707-4064-9012-2711E3FFAF51}" destId="{5E98A81F-6172-48FF-A315-DC20E1D6D860}" srcOrd="0" destOrd="0" presId="urn:microsoft.com/office/officeart/2005/8/layout/venn3"/>
    <dgm:cxn modelId="{BAA02D7A-2BBE-4782-9DA9-F52FB95C226E}" type="presOf" srcId="{D831D0E8-FC2F-417C-8A50-B7132907CF42}" destId="{7639CDC6-C8AB-48DF-84F2-A06C8023F0E7}" srcOrd="0" destOrd="0" presId="urn:microsoft.com/office/officeart/2005/8/layout/venn3"/>
    <dgm:cxn modelId="{0670AD86-4B12-43C9-8616-D1FA607CEDFE}" type="presOf" srcId="{EF3DA76C-D868-4446-A08E-A80CAB3A147C}" destId="{71C6594F-E037-4259-BCD1-AAD3B842C68C}" srcOrd="0" destOrd="0" presId="urn:microsoft.com/office/officeart/2005/8/layout/venn3"/>
    <dgm:cxn modelId="{568829A0-3A55-405E-89D5-4FEC626E2F24}" type="presOf" srcId="{8FDD254B-A7A3-4B97-9FBB-6289B1A1C2D8}" destId="{F714F26A-66E6-47A5-BA72-4D05BE71D5ED}" srcOrd="0" destOrd="0" presId="urn:microsoft.com/office/officeart/2005/8/layout/venn3"/>
    <dgm:cxn modelId="{FE503565-F7FB-4B4F-8B3E-A0F043089C4F}" type="presOf" srcId="{66612BEF-459C-4E4F-BD0C-352D325DEF40}" destId="{446CA65D-CB69-46F3-B3D9-11BB3C3F4571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C653300C-E860-493C-AE32-5A7A5FE47333}" type="presParOf" srcId="{446CA65D-CB69-46F3-B3D9-11BB3C3F4571}" destId="{5E98A81F-6172-48FF-A315-DC20E1D6D860}" srcOrd="0" destOrd="0" presId="urn:microsoft.com/office/officeart/2005/8/layout/venn3"/>
    <dgm:cxn modelId="{7F7CA69A-62BB-44B9-AA3A-07EA607C37CB}" type="presParOf" srcId="{446CA65D-CB69-46F3-B3D9-11BB3C3F4571}" destId="{233A0F06-B176-4222-B794-F8A2ACEF7896}" srcOrd="1" destOrd="0" presId="urn:microsoft.com/office/officeart/2005/8/layout/venn3"/>
    <dgm:cxn modelId="{FC99624B-39A0-4238-93E7-7F33E808B21D}" type="presParOf" srcId="{446CA65D-CB69-46F3-B3D9-11BB3C3F4571}" destId="{F714F26A-66E6-47A5-BA72-4D05BE71D5ED}" srcOrd="2" destOrd="0" presId="urn:microsoft.com/office/officeart/2005/8/layout/venn3"/>
    <dgm:cxn modelId="{51F0B9AD-219A-41D5-9BEC-8EC9E9073DCC}" type="presParOf" srcId="{446CA65D-CB69-46F3-B3D9-11BB3C3F4571}" destId="{C1BB16E1-7DA5-48EB-B3D7-8BC424EC9F8B}" srcOrd="3" destOrd="0" presId="urn:microsoft.com/office/officeart/2005/8/layout/venn3"/>
    <dgm:cxn modelId="{2D26A00D-E8EE-47EC-BA45-B8640D276031}" type="presParOf" srcId="{446CA65D-CB69-46F3-B3D9-11BB3C3F4571}" destId="{71C6594F-E037-4259-BCD1-AAD3B842C68C}" srcOrd="4" destOrd="0" presId="urn:microsoft.com/office/officeart/2005/8/layout/venn3"/>
    <dgm:cxn modelId="{28B0F8A4-BF32-4962-A955-13F858FDDA0C}" type="presParOf" srcId="{446CA65D-CB69-46F3-B3D9-11BB3C3F4571}" destId="{DEE0814D-27E9-4EA5-92C4-69241B91B41B}" srcOrd="5" destOrd="0" presId="urn:microsoft.com/office/officeart/2005/8/layout/venn3"/>
    <dgm:cxn modelId="{677D9173-4E6A-443E-A121-D71A4B94A48F}" type="presParOf" srcId="{446CA65D-CB69-46F3-B3D9-11BB3C3F4571}" destId="{7639CDC6-C8AB-48DF-84F2-A06C8023F0E7}" srcOrd="6" destOrd="0" presId="urn:microsoft.com/office/officeart/2005/8/layout/venn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rgbClr val="66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C6C211-70E2-41A7-836E-E6E25455AD9E}" type="presOf" srcId="{EAE1088C-D00C-4178-B118-09F4A6B86C1F}" destId="{F0D1C6A0-6AE3-4478-BCA0-1963AF8130D5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F5ACA3EC-4219-44B6-AA88-3B0D5D0490A2}" type="presOf" srcId="{55503469-2CDB-46B9-B6CD-6814AE157330}" destId="{6FC185DC-2AFF-4C48-ABA6-A267AA6D91B6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A4E4C070-B7EC-4DA0-95FB-63B0565751CD}" type="presOf" srcId="{CD68ACB4-957B-40B2-9AB7-BA3A4F59C6F2}" destId="{6EF1AF08-9334-480F-9092-2F9E329DD69C}" srcOrd="0" destOrd="0" presId="urn:microsoft.com/office/officeart/2005/8/layout/venn3"/>
    <dgm:cxn modelId="{6A7DA14D-2A69-415D-BA59-E15CE9D1F174}" type="presOf" srcId="{3C3D1718-21F3-40E3-8073-40B31DB53FAD}" destId="{F9C5F6B0-4D31-493A-9460-1EC566C3BB84}" srcOrd="0" destOrd="0" presId="urn:microsoft.com/office/officeart/2005/8/layout/venn3"/>
    <dgm:cxn modelId="{838304D3-C138-48DA-BB2F-2EED75907671}" type="presOf" srcId="{9B28D258-7D84-4D3E-A4D6-4DC2CAD20B9A}" destId="{218F0263-153A-4B8C-B3FB-8AB83B00CF86}" srcOrd="0" destOrd="0" presId="urn:microsoft.com/office/officeart/2005/8/layout/venn3"/>
    <dgm:cxn modelId="{AABC299C-882A-4223-A645-44D5B1D237E3}" type="presParOf" srcId="{F0D1C6A0-6AE3-4478-BCA0-1963AF8130D5}" destId="{F9C5F6B0-4D31-493A-9460-1EC566C3BB84}" srcOrd="0" destOrd="0" presId="urn:microsoft.com/office/officeart/2005/8/layout/venn3"/>
    <dgm:cxn modelId="{BAAEA268-BAAF-4236-BB0E-EE1EE92372D7}" type="presParOf" srcId="{F0D1C6A0-6AE3-4478-BCA0-1963AF8130D5}" destId="{B842DF3E-E78D-462F-A5CC-E16C67B01821}" srcOrd="1" destOrd="0" presId="urn:microsoft.com/office/officeart/2005/8/layout/venn3"/>
    <dgm:cxn modelId="{F22235B4-239A-4ABF-A4FB-E6A3BF8E97B8}" type="presParOf" srcId="{F0D1C6A0-6AE3-4478-BCA0-1963AF8130D5}" destId="{6EF1AF08-9334-480F-9092-2F9E329DD69C}" srcOrd="2" destOrd="0" presId="urn:microsoft.com/office/officeart/2005/8/layout/venn3"/>
    <dgm:cxn modelId="{63D616E2-3AC5-40BA-B5BE-A56FD8AD709B}" type="presParOf" srcId="{F0D1C6A0-6AE3-4478-BCA0-1963AF8130D5}" destId="{B4C4B1EE-0694-4A8B-ADE2-6079FF95B405}" srcOrd="3" destOrd="0" presId="urn:microsoft.com/office/officeart/2005/8/layout/venn3"/>
    <dgm:cxn modelId="{147F2427-EEDF-4529-A850-81948613BE5D}" type="presParOf" srcId="{F0D1C6A0-6AE3-4478-BCA0-1963AF8130D5}" destId="{6FC185DC-2AFF-4C48-ABA6-A267AA6D91B6}" srcOrd="4" destOrd="0" presId="urn:microsoft.com/office/officeart/2005/8/layout/venn3"/>
    <dgm:cxn modelId="{EA6333A3-35F4-4F3F-A78D-36CE18E8F939}" type="presParOf" srcId="{F0D1C6A0-6AE3-4478-BCA0-1963AF8130D5}" destId="{8F737D8B-7FC9-4805-BF3E-0815E46E311C}" srcOrd="5" destOrd="0" presId="urn:microsoft.com/office/officeart/2005/8/layout/venn3"/>
    <dgm:cxn modelId="{35687C14-42EC-4B58-A5E3-53AFF0A99385}" type="presParOf" srcId="{F0D1C6A0-6AE3-4478-BCA0-1963AF8130D5}" destId="{218F0263-153A-4B8C-B3FB-8AB83B00CF86}" srcOrd="6" destOrd="0" presId="urn:microsoft.com/office/officeart/2005/8/layout/venn3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7637A-0E22-4627-B091-3A9316EC95AC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C5EFB-6535-4389-BAE6-C84C3911B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allpics.ru/images/pictures/real_pictures/s_fe1793a4e5a745df91eb1fb0daa2784f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6.gif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img0.liveinternet.ru/images/attach/c/0/45/477/45477325_4b434b83bc14t.jpg" TargetMode="External"/><Relationship Id="rId13" Type="http://schemas.openxmlformats.org/officeDocument/2006/relationships/hyperlink" Target="http://gallery.rarus.ru/data/media/5/DveRadugi.jpg" TargetMode="External"/><Relationship Id="rId3" Type="http://schemas.openxmlformats.org/officeDocument/2006/relationships/hyperlink" Target="http://www.stihi.ru/pics/2008/04/05/150.jpg" TargetMode="External"/><Relationship Id="rId7" Type="http://schemas.openxmlformats.org/officeDocument/2006/relationships/hyperlink" Target="http://pixelbrush.ru/uploads/posts/2009-03/1238530273_1881.jpg" TargetMode="External"/><Relationship Id="rId12" Type="http://schemas.openxmlformats.org/officeDocument/2006/relationships/hyperlink" Target="http://www.gifpark.ru/Gifs/NATURE/r2.gif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://vpl54.narod.ru/images/7Zvetov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dejurka.ru/wp-content/uploads/2008/08/rainbowlickswp.jpg" TargetMode="External"/><Relationship Id="rId11" Type="http://schemas.openxmlformats.org/officeDocument/2006/relationships/hyperlink" Target="http://www.dagpravda.ru/images/materials/full_1_Raduga.jpg" TargetMode="External"/><Relationship Id="rId5" Type="http://schemas.openxmlformats.org/officeDocument/2006/relationships/hyperlink" Target="http://i028.radikal.ru/0711/57/1234f8ec3060.jpg" TargetMode="External"/><Relationship Id="rId15" Type="http://schemas.openxmlformats.org/officeDocument/2006/relationships/hyperlink" Target="http://panielena.narod.ru/2foto1.png" TargetMode="External"/><Relationship Id="rId10" Type="http://schemas.openxmlformats.org/officeDocument/2006/relationships/hyperlink" Target="http://keep4u.ru/imgs/b/2009/10/03/f7/f7cd4a1cb029c97312463645b8a88f6e.jpg" TargetMode="External"/><Relationship Id="rId4" Type="http://schemas.openxmlformats.org/officeDocument/2006/relationships/hyperlink" Target="http://www.artsides.ru/big/item_4137.jpg" TargetMode="External"/><Relationship Id="rId9" Type="http://schemas.openxmlformats.org/officeDocument/2006/relationships/hyperlink" Target="http://img0.liveinternet.ru/images/attach/46972053_398pxWhereRainbowRises.jpg" TargetMode="External"/><Relationship Id="rId14" Type="http://schemas.openxmlformats.org/officeDocument/2006/relationships/hyperlink" Target="http://img0.liveinternet.ru/images/attach/c/0/45/940/45940700_90922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  <a:noFill/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</a:rPr>
              <a:t>Мир вокруг нас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00504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8000" b="1" spc="600" dirty="0" smtClean="0">
                <a:ln w="381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П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о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ч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е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м</a:t>
            </a:r>
            <a:r>
              <a:rPr lang="ru-RU" sz="8000" b="1" spc="600" dirty="0" smtClean="0">
                <a:ln w="38100"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у</a:t>
            </a:r>
            <a:r>
              <a:rPr lang="ru-RU" sz="8000" b="1" spc="600" dirty="0" smtClean="0">
                <a:ln w="38100"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 </a:t>
            </a:r>
            <a:r>
              <a:rPr lang="ru-RU" sz="8000" b="1" spc="600" dirty="0" smtClean="0">
                <a:ln w="38100">
                  <a:noFill/>
                </a:ln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р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а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д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у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г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а</a:t>
            </a:r>
            <a:r>
              <a:rPr lang="ru-RU" sz="8000" b="1" spc="600" dirty="0" smtClean="0">
                <a:ln w="38100"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 </a:t>
            </a:r>
            <a:r>
              <a:rPr lang="ru-RU" sz="8000" b="1" spc="600" dirty="0" smtClean="0">
                <a:ln w="38100"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р</a:t>
            </a:r>
            <a:r>
              <a:rPr lang="ru-RU" sz="8000" b="1" spc="600" dirty="0" smtClean="0">
                <a:ln w="38100">
                  <a:noFill/>
                </a:ln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а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з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н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о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ц</a:t>
            </a:r>
            <a:r>
              <a:rPr lang="ru-RU" sz="8000" b="1" spc="600" dirty="0" smtClean="0">
                <a:ln w="381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в</a:t>
            </a:r>
            <a:r>
              <a:rPr lang="ru-RU" sz="8000" b="1" spc="600" dirty="0" smtClean="0">
                <a:ln w="38100"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е</a:t>
            </a:r>
            <a:r>
              <a:rPr lang="ru-RU" sz="8000" b="1" spc="600" dirty="0" smtClean="0">
                <a:ln w="38100">
                  <a:noFill/>
                </a:ln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т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н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а</a:t>
            </a:r>
            <a:r>
              <a:rPr lang="ru-RU" sz="8000" b="1" spc="600" dirty="0" smtClean="0">
                <a:ln w="3810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я</a:t>
            </a:r>
            <a:endParaRPr lang="ru-RU" sz="8000" b="1" spc="600" dirty="0">
              <a:ln w="38100"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26628" name="Picture 4" descr="Картинка 261 из 1664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1071546"/>
            <a:ext cx="2500330" cy="2688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147 из 166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000108"/>
            <a:ext cx="38576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Видели ли вы сами радугу? В какое время можно наблюдать за этим природным явлением?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Иногда на небе можно наблюдать яркие полосы, окрашенные чаще всего в три цвета — красный, зеленый, фиолетовый; иногда видны еще два цвета — желтый и оранжевый, но они не такие яркие.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Это интересное явление можно наблюдать, когда светит солнце и идет дождь. Что это такое — радуга? Почему в воздухе возникло такое чудо?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2" descr="Картинка 11 из 167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959823"/>
            <a:ext cx="4462476" cy="5636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85794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Солнечным днем в любой момент можно увидеть радугу. Для этого достаточно взять шланг и начать поливать цветы. Если при этом вы встанете спиной к Солнцу, освещающему водяные брызги, то обязательно увидите небольшую радугу. Так же возникает и настоящая радуга, только в этом случае солнечные лучи проходят не сквозь мелкие брызги, а сквозь завесу дождя, который идет где-то в отдалении.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4274" name="Picture 2" descr="Картинка 1 из 11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37540"/>
            <a:ext cx="8577287" cy="3977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а 13 из 3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844" y="142852"/>
            <a:ext cx="8858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Причина этому — солнечный свет. Мы считаем, что он белый, но на самом деле он состоит из семи цветов. Когда лучи солнечного света проходят через воздух, мы видим их как белый свет. А когда на их пути встречается капля воды, она преломляет свет, как призма (учитель показывает детям призму), и раскладывает его на разноцветные лучи. Таким образом на небе появляется радуга.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142844" y="928670"/>
            <a:ext cx="6286544" cy="1357322"/>
          </a:xfrm>
          <a:prstGeom prst="cloudCallout">
            <a:avLst>
              <a:gd name="adj1" fmla="val -8862"/>
              <a:gd name="adj2" fmla="val 239654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 цвета в радуге идут в четкой последовательности и никогда                    не меняются местами.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4" descr="Картинка 287 из 35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653183"/>
            <a:ext cx="3714766" cy="3640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155 из 7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142844" y="785794"/>
            <a:ext cx="8286808" cy="2000264"/>
          </a:xfrm>
          <a:prstGeom prst="cloudCallout">
            <a:avLst>
              <a:gd name="adj1" fmla="val -18602"/>
              <a:gd name="adj2" fmla="val 163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Чтобы не путать этот порядок, люди придумали «запоминалку». Прочитайте слова и попробуйте догадаться, как с их помощью можно запомнить все цвета радуги.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4" descr="C:\Users\1\Pictures\КАРТИНКИ\АНИМИРОВАННЫЕ КАРТИНКИ\1 (363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571876"/>
            <a:ext cx="4932985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а 71 из 3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Картинка 24 из 484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429000"/>
            <a:ext cx="2200271" cy="3024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9144000" cy="7143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Поможем Вопросику раскрасить радугу правильно.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6314" y="2000240"/>
            <a:ext cx="4000528" cy="64294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2643182"/>
            <a:ext cx="4000528" cy="642942"/>
          </a:xfrm>
          <a:prstGeom prst="rect">
            <a:avLst/>
          </a:prstGeom>
          <a:solidFill>
            <a:srgbClr val="FF99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3286124"/>
            <a:ext cx="4000528" cy="642942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3929066"/>
            <a:ext cx="4000528" cy="642942"/>
          </a:xfrm>
          <a:prstGeom prst="rect">
            <a:avLst/>
          </a:prstGeom>
          <a:solidFill>
            <a:srgbClr val="00B05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4572008"/>
            <a:ext cx="4000528" cy="642942"/>
          </a:xfrm>
          <a:prstGeom prst="rect">
            <a:avLst/>
          </a:prstGeom>
          <a:solidFill>
            <a:srgbClr val="00B0F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5214950"/>
            <a:ext cx="4000528" cy="642942"/>
          </a:xfrm>
          <a:prstGeom prst="rect">
            <a:avLst/>
          </a:prstGeom>
          <a:solidFill>
            <a:srgbClr val="0000FF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5857892"/>
            <a:ext cx="4000528" cy="642942"/>
          </a:xfrm>
          <a:prstGeom prst="rect">
            <a:avLst/>
          </a:prstGeom>
          <a:solidFill>
            <a:srgbClr val="6600CC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785926"/>
            <a:ext cx="2500330" cy="3799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55 из 3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500174"/>
            <a:ext cx="5000660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714356"/>
            <a:ext cx="3929090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Солнце светит и смеётся,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на землю дождик льётся.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выходит на луга</a:t>
            </a:r>
          </a:p>
          <a:p>
            <a:pPr algn="just">
              <a:lnSpc>
                <a:spcPct val="150000"/>
              </a:lnSpc>
            </a:pPr>
            <a:r>
              <a:rPr lang="ru-RU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Семицветная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дуга.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4214810" y="785794"/>
            <a:ext cx="4786346" cy="1928826"/>
          </a:xfrm>
          <a:prstGeom prst="cloudCallout">
            <a:avLst>
              <a:gd name="adj1" fmla="val 14942"/>
              <a:gd name="adj2" fmla="val 169399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минуту в землю врос Разноцветный чудо-мост. Чудо-мастер смастерил Мост высокий без перил.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2" descr="Картинка 224 из 1664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071810"/>
            <a:ext cx="5500726" cy="3210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714356"/>
            <a:ext cx="471490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До чего же весело летом шлепать по лужам во время теплого дождя! В одних трусиках! Как под душем, только лучше! Потому что пахнет дождем, мокрой землей, травой, а воздух чистый, свежий. Хорошо!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Но вот дождь стихает. Уже кое-где появились на небе голубые просветы, в них тотчас же проскальзывает солнечный луч, а крупные капли дождя еще падают и падают... И вдруг кто-то радостно кричит: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— Радуга! Смотрите — радуга! И в самом деле, через все небо перекинулась разноцветная дуга, словно огромные ворота в небе. Откуда они взялись? Кто их построил так быстро и так красиво?</a:t>
            </a:r>
          </a:p>
        </p:txBody>
      </p:sp>
      <p:pic>
        <p:nvPicPr>
          <p:cNvPr id="7171" name="Picture 3" descr="Картинка 55 из 167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2768" y="857232"/>
            <a:ext cx="3875492" cy="573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Картинка 162 из 167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43306" y="3214686"/>
            <a:ext cx="53578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Луч солнца и дождевые капли.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Ведь радуга — это и есть солнечный луч. Он проходит через дождевые капли, как сквозь призмы, преломляется и отражается на противоположной стороне неба в виде огромной разноцветной дуги.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Вот почему можно сказать, что построили радугу солнечные лучи и дождевые капли.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8" name="Picture 8" descr="Картинка 3 из 41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42852"/>
            <a:ext cx="885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Обычно солнечный луч и дождевые капли строят зараз одну радугу, и то не часто. Но бывает, что, всем на радость и удивление, в небе сразу появляются две радуги. Одна из них поярче, другая побледней! Это бывает в тех редких случаях, когда солнечный луч дважды отражается в каплях воды.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Картинка 120 из 21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42852"/>
            <a:ext cx="8786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Еще реже на небе сияют сразу целых четыре или пять радуг, — это случается только над большими реками, озерами, заливами, потому что тут происходит сложное отражение солнечных лучей от воды. Природа изобретательна!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Картинка 203 из 9736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371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Радуга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 небе дождь, гроза.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Закрывай глаза!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Дождь прошел. Трава блестит.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 небе радуга стоит.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Поскорей, поскорей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Выбегай из дверей,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 траве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Босиком,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Прямо в небо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Прыжком…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      </a:t>
            </a:r>
          </a:p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                  С. Маршак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Картинка 24 из 3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857232"/>
            <a:ext cx="5429288" cy="542929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6876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6" y="5225666"/>
            <a:ext cx="3167078" cy="110847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429132"/>
            <a:ext cx="807249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111111"/>
                </a:solidFill>
                <a:latin typeface="+mj-lt"/>
              </a:rPr>
              <a:t>Автор презентации – Котова Ирина</a:t>
            </a:r>
            <a:br>
              <a:rPr lang="ru-RU" sz="2400" b="1" i="1" dirty="0" smtClean="0">
                <a:solidFill>
                  <a:srgbClr val="111111"/>
                </a:solidFill>
                <a:latin typeface="+mj-lt"/>
              </a:rPr>
            </a:br>
            <a:r>
              <a:rPr lang="ru-RU" sz="2400" b="1" i="1" dirty="0" smtClean="0">
                <a:solidFill>
                  <a:srgbClr val="111111"/>
                </a:solidFill>
                <a:latin typeface="+mj-lt"/>
              </a:rPr>
              <a:t/>
            </a:r>
            <a:br>
              <a:rPr lang="ru-RU" sz="2400" b="1" i="1" dirty="0" smtClean="0">
                <a:solidFill>
                  <a:srgbClr val="111111"/>
                </a:solidFill>
                <a:latin typeface="+mj-lt"/>
              </a:rPr>
            </a:br>
            <a:r>
              <a:rPr lang="en-US" sz="2400" b="1" i="1" dirty="0" smtClean="0">
                <a:solidFill>
                  <a:srgbClr val="111111"/>
                </a:solidFill>
                <a:latin typeface="+mj-lt"/>
              </a:rPr>
              <a:t>kotrish@yandex.ru</a:t>
            </a:r>
            <a:endParaRPr lang="ru-RU" sz="2400" b="1" i="1" dirty="0" smtClean="0">
              <a:solidFill>
                <a:srgbClr val="111111"/>
              </a:solidFill>
              <a:latin typeface="+mj-lt"/>
            </a:endParaRPr>
          </a:p>
          <a:p>
            <a:endParaRPr lang="ru-RU" sz="2400" dirty="0" smtClean="0">
              <a:solidFill>
                <a:srgbClr val="111111"/>
              </a:solidFill>
              <a:latin typeface="+mj-lt"/>
            </a:endParaRPr>
          </a:p>
          <a:p>
            <a:r>
              <a:rPr lang="ru-RU" sz="2400" dirty="0" smtClean="0">
                <a:solidFill>
                  <a:srgbClr val="111111"/>
                </a:solidFill>
                <a:latin typeface="+mj-lt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+mj-lt"/>
              </a:rPr>
            </a:br>
            <a:r>
              <a:rPr lang="ru-RU" b="1" dirty="0" smtClean="0">
                <a:solidFill>
                  <a:srgbClr val="111111"/>
                </a:solidFill>
                <a:latin typeface="+mj-lt"/>
              </a:rPr>
              <a:t>Вы скачали эту презентацию на сайте - viki.rdf.ru</a:t>
            </a:r>
            <a:endParaRPr lang="ru-RU" dirty="0" smtClean="0">
              <a:solidFill>
                <a:srgbClr val="111111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785794"/>
            <a:ext cx="871540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3"/>
              </a:rPr>
              <a:t>http://www.stihi.ru/pics/2008/04/05/150.jpg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hlinkClick r:id="rId3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4"/>
              </a:rPr>
              <a:t>http://www.artsides.ru/big/item_4137.jpg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5"/>
              </a:rPr>
              <a:t>http://i028.radikal.ru/0711/57/1234f8ec3060.jpg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6"/>
              </a:rPr>
              <a:t>http://www.dejurka.ru/wp-content/uploads/2008/08/rainbowlickswp.jpg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7"/>
              </a:rPr>
              <a:t>http://pixelbrush.ru/uploads/posts/2009-03/1238530273_1881.jpg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8"/>
              </a:rPr>
              <a:t>http://img0.liveinternet.ru/images/attach/c/0/45/477/45477325_4b434b83bc14t.jpg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9"/>
              </a:rPr>
              <a:t>http://img0.liveinternet.ru/images/attach/46972053_398pxWhereRainbowRises.jpg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0"/>
              </a:rPr>
              <a:t>http://keep4u.ru/imgs/b/2009/10/03/f7/f7cd4a1cb029c97312463645b8a88f6e.jpg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1"/>
              </a:rPr>
              <a:t>http://www.dagpravda.ru/images/materials/full_1_Raduga.jpg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2"/>
              </a:rPr>
              <a:t>http://www.gifpark.ru/Gifs/NATURE/r2.gif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3"/>
              </a:rPr>
              <a:t>http://gallery.rarus.ru/data/media/5/DveRadugi.jpg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4"/>
              </a:rPr>
              <a:t>http://img0.liveinternet.ru/images/attach/c/0/45/940/45940700_909222.jpg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5"/>
              </a:rPr>
              <a:t>http://panielena.narod.ru/2foto1.png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16"/>
              </a:rPr>
              <a:t>http://vpl54.narod.ru/images/7Zvetov.jpg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>
              <a:hlinkClick r:id="rId3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а 2 из 166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Выноска-облако 3"/>
          <p:cNvSpPr/>
          <p:nvPr/>
        </p:nvSpPr>
        <p:spPr>
          <a:xfrm>
            <a:off x="142844" y="714356"/>
            <a:ext cx="6643734" cy="1928826"/>
          </a:xfrm>
          <a:prstGeom prst="cloudCallout">
            <a:avLst>
              <a:gd name="adj1" fmla="val -11999"/>
              <a:gd name="adj2" fmla="val 17823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Многие писатели и поэты посвящали этому природному явлению небольшие произведения. Послушайте некоторые из них.</a:t>
            </a:r>
          </a:p>
        </p:txBody>
      </p:sp>
      <p:pic>
        <p:nvPicPr>
          <p:cNvPr id="6" name="Picture 2" descr="Картинка 224 из 1664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571876"/>
            <a:ext cx="4982353" cy="249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а 48 из 166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-1"/>
            <a:ext cx="9144000" cy="691517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14546" y="142852"/>
            <a:ext cx="67866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Вскоре сквозь тучи пробилось солнце.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...Стройная радуга зажглась над пасмурной далью. Она сверкала и дымилась, окруженная космами пепельных туч.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Как всегда, при виде радуги, писатель Сергеев подумал, что радуга похожа на арку, воздвигнутую на границе заповедной земли.</a:t>
            </a:r>
          </a:p>
          <a:p>
            <a:pPr algn="just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(К. Паустовский)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а 48 из 166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14546" y="1428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35719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неожиданно и ярко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влажной неба синеве Воздушная воздвиглась арка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своем минутном торжестве! Один конец в леса вонзила, Другим за облака ушла —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Она полнеба обхватила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 высоте изнемогла.</a:t>
            </a:r>
          </a:p>
          <a:p>
            <a:endParaRPr lang="ru-RU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(Ф. Тютчев)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а 33 из 166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142844" y="928670"/>
            <a:ext cx="6286544" cy="1357322"/>
          </a:xfrm>
          <a:prstGeom prst="cloudCallout">
            <a:avLst>
              <a:gd name="adj1" fmla="val -8862"/>
              <a:gd name="adj2" fmla="val 239654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чем оба автора сравнили радугу? </a:t>
            </a:r>
          </a:p>
        </p:txBody>
      </p:sp>
      <p:pic>
        <p:nvPicPr>
          <p:cNvPr id="4" name="Picture 4" descr="C:\Users\1\Pictures\КАРТИНКИ\АНИМИРОВАННЫЕ КАРТИНКИ\1 (363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571876"/>
            <a:ext cx="4932985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3428992" y="785794"/>
            <a:ext cx="5572164" cy="1928826"/>
          </a:xfrm>
          <a:prstGeom prst="cloudCallout">
            <a:avLst>
              <a:gd name="adj1" fmla="val 22021"/>
              <a:gd name="adj2" fmla="val 159639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Можно было сказать: поставили, построили арку. Какое слово вместо этого использовали авторы?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42844" y="4071942"/>
            <a:ext cx="6000792" cy="207170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Воздвигли.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 слово более торжественное, оно лишний раз подчеркивает красоту зрелища, которое увидели авторы.</a:t>
            </a: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4" descr="Картинка 261 из 1664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000108"/>
            <a:ext cx="2500330" cy="2688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</TotalTime>
  <Words>288</Words>
  <Application>Microsoft Office PowerPoint</Application>
  <PresentationFormat>Экран (4:3)</PresentationFormat>
  <Paragraphs>121</Paragraphs>
  <Slides>27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Мир вокруг нас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Поможем Вопросику раскрасить радугу правильно.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cp:lastModifiedBy>Admin</cp:lastModifiedBy>
  <cp:revision>98</cp:revision>
  <dcterms:modified xsi:type="dcterms:W3CDTF">2010-02-18T21:15:48Z</dcterms:modified>
</cp:coreProperties>
</file>