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72" r:id="rId6"/>
    <p:sldId id="273" r:id="rId7"/>
    <p:sldId id="261" r:id="rId8"/>
    <p:sldId id="262" r:id="rId9"/>
    <p:sldId id="274" r:id="rId10"/>
    <p:sldId id="263" r:id="rId11"/>
    <p:sldId id="264" r:id="rId12"/>
    <p:sldId id="276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84BBA-3132-421F-8754-318F22D5A035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37357B6-9681-4901-A3BF-E23C0D823A9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Материковые </a:t>
          </a:r>
        </a:p>
        <a:p>
          <a:r>
            <a:rPr lang="ru-RU" sz="2400" dirty="0" smtClean="0"/>
            <a:t>(откололись от материка</a:t>
          </a:r>
          <a:r>
            <a:rPr lang="ru-RU" sz="2800" dirty="0" smtClean="0"/>
            <a:t>)</a:t>
          </a:r>
          <a:endParaRPr lang="ru-RU" sz="2800" dirty="0"/>
        </a:p>
      </dgm:t>
    </dgm:pt>
    <dgm:pt modelId="{0134DB77-71AE-4DBC-8562-62AF63FFE9D7}" type="parTrans" cxnId="{274BD529-BBE7-4115-9C80-6CA3CE340F72}">
      <dgm:prSet/>
      <dgm:spPr/>
      <dgm:t>
        <a:bodyPr/>
        <a:lstStyle/>
        <a:p>
          <a:endParaRPr lang="ru-RU"/>
        </a:p>
      </dgm:t>
    </dgm:pt>
    <dgm:pt modelId="{336FD247-8E3B-4838-A9D3-A5738018C701}" type="sibTrans" cxnId="{274BD529-BBE7-4115-9C80-6CA3CE340F72}">
      <dgm:prSet/>
      <dgm:spPr/>
      <dgm:t>
        <a:bodyPr/>
        <a:lstStyle/>
        <a:p>
          <a:endParaRPr lang="ru-RU"/>
        </a:p>
      </dgm:t>
    </dgm:pt>
    <dgm:pt modelId="{12DF1310-AFD6-4AB5-B792-0221156CA3D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Вулканические</a:t>
          </a:r>
        </a:p>
        <a:p>
          <a:r>
            <a:rPr lang="ru-RU" sz="2800" dirty="0" smtClean="0"/>
            <a:t>(подводные вулканы)</a:t>
          </a:r>
          <a:endParaRPr lang="ru-RU" sz="2800" dirty="0"/>
        </a:p>
      </dgm:t>
    </dgm:pt>
    <dgm:pt modelId="{E5BA08CB-DE73-48B9-BB24-A22EE54DC3FC}" type="parTrans" cxnId="{0CB31FE8-8AEA-4DEE-8880-E0C7FF09618E}">
      <dgm:prSet/>
      <dgm:spPr/>
      <dgm:t>
        <a:bodyPr/>
        <a:lstStyle/>
        <a:p>
          <a:endParaRPr lang="ru-RU"/>
        </a:p>
      </dgm:t>
    </dgm:pt>
    <dgm:pt modelId="{07416CD0-9878-4487-A7A9-B870EFD3F948}" type="sibTrans" cxnId="{0CB31FE8-8AEA-4DEE-8880-E0C7FF09618E}">
      <dgm:prSet/>
      <dgm:spPr/>
      <dgm:t>
        <a:bodyPr/>
        <a:lstStyle/>
        <a:p>
          <a:endParaRPr lang="ru-RU"/>
        </a:p>
      </dgm:t>
    </dgm:pt>
    <dgm:pt modelId="{4739936A-5D05-41DF-860E-E93F8CACB1E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dirty="0" smtClean="0"/>
        </a:p>
        <a:p>
          <a:r>
            <a:rPr lang="ru-RU" sz="2800" dirty="0" smtClean="0"/>
            <a:t>Коралловые</a:t>
          </a:r>
        </a:p>
        <a:p>
          <a:r>
            <a:rPr lang="ru-RU" sz="2800" dirty="0" smtClean="0"/>
            <a:t>(биогенные)</a:t>
          </a:r>
          <a:r>
            <a:rPr lang="ru-RU" sz="3100" dirty="0" smtClean="0"/>
            <a:t> </a:t>
          </a:r>
        </a:p>
        <a:p>
          <a:endParaRPr lang="ru-RU" sz="3100" dirty="0"/>
        </a:p>
      </dgm:t>
    </dgm:pt>
    <dgm:pt modelId="{CB1211E3-03FC-497B-9CCA-FAA0358F91F2}" type="parTrans" cxnId="{CC1A470C-3A0A-4675-9741-A17BCB947A81}">
      <dgm:prSet/>
      <dgm:spPr/>
      <dgm:t>
        <a:bodyPr/>
        <a:lstStyle/>
        <a:p>
          <a:endParaRPr lang="ru-RU"/>
        </a:p>
      </dgm:t>
    </dgm:pt>
    <dgm:pt modelId="{C9ABC0E8-36D3-4018-8235-8387755DD0E7}" type="sibTrans" cxnId="{CC1A470C-3A0A-4675-9741-A17BCB947A81}">
      <dgm:prSet/>
      <dgm:spPr/>
      <dgm:t>
        <a:bodyPr/>
        <a:lstStyle/>
        <a:p>
          <a:endParaRPr lang="ru-RU"/>
        </a:p>
      </dgm:t>
    </dgm:pt>
    <dgm:pt modelId="{00172304-531E-44FE-BCB9-06B521009BD5}" type="pres">
      <dgm:prSet presAssocID="{D1584BBA-3132-421F-8754-318F22D5A0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363765-37D5-4066-BA54-885F68CA152B}" type="pres">
      <dgm:prSet presAssocID="{737357B6-9681-4901-A3BF-E23C0D823A94}" presName="parentLin" presStyleCnt="0"/>
      <dgm:spPr/>
    </dgm:pt>
    <dgm:pt modelId="{A191D305-DC0D-4058-8E65-E7344C44A1C9}" type="pres">
      <dgm:prSet presAssocID="{737357B6-9681-4901-A3BF-E23C0D823A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5E6F46-E42D-4EDD-90C4-BA93D9F417D7}" type="pres">
      <dgm:prSet presAssocID="{737357B6-9681-4901-A3BF-E23C0D823A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F7558-D2F3-42FA-AD1E-B25F6492977C}" type="pres">
      <dgm:prSet presAssocID="{737357B6-9681-4901-A3BF-E23C0D823A94}" presName="negativeSpace" presStyleCnt="0"/>
      <dgm:spPr/>
    </dgm:pt>
    <dgm:pt modelId="{618A6033-B32D-4ADA-84DD-791B923F8B85}" type="pres">
      <dgm:prSet presAssocID="{737357B6-9681-4901-A3BF-E23C0D823A94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F6FEC4F-A20A-425E-8BAB-4AEEC718A7B9}" type="pres">
      <dgm:prSet presAssocID="{336FD247-8E3B-4838-A9D3-A5738018C701}" presName="spaceBetweenRectangles" presStyleCnt="0"/>
      <dgm:spPr/>
    </dgm:pt>
    <dgm:pt modelId="{AD085B1A-98B0-46E1-9656-A87122ACB71C}" type="pres">
      <dgm:prSet presAssocID="{12DF1310-AFD6-4AB5-B792-0221156CA3D9}" presName="parentLin" presStyleCnt="0"/>
      <dgm:spPr/>
    </dgm:pt>
    <dgm:pt modelId="{2206104C-C1A9-4904-951D-EA94605A6599}" type="pres">
      <dgm:prSet presAssocID="{12DF1310-AFD6-4AB5-B792-0221156CA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161819-2C51-406D-80A2-17DF354110D6}" type="pres">
      <dgm:prSet presAssocID="{12DF1310-AFD6-4AB5-B792-0221156CA3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35944-9834-46F3-AEAA-B54CDAC0A8EB}" type="pres">
      <dgm:prSet presAssocID="{12DF1310-AFD6-4AB5-B792-0221156CA3D9}" presName="negativeSpace" presStyleCnt="0"/>
      <dgm:spPr/>
    </dgm:pt>
    <dgm:pt modelId="{327AF630-D9EC-4443-A488-D82A352C31A7}" type="pres">
      <dgm:prSet presAssocID="{12DF1310-AFD6-4AB5-B792-0221156CA3D9}" presName="childText" presStyleLbl="conFgAcc1" presStyleIdx="1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9DBB961-8B4A-4688-BD94-4438B6E5A347}" type="pres">
      <dgm:prSet presAssocID="{07416CD0-9878-4487-A7A9-B870EFD3F948}" presName="spaceBetweenRectangles" presStyleCnt="0"/>
      <dgm:spPr/>
    </dgm:pt>
    <dgm:pt modelId="{6885D7E1-9B23-42C0-91F7-793295E02C18}" type="pres">
      <dgm:prSet presAssocID="{4739936A-5D05-41DF-860E-E93F8CACB1E0}" presName="parentLin" presStyleCnt="0"/>
      <dgm:spPr/>
    </dgm:pt>
    <dgm:pt modelId="{BB60EE68-03DF-4374-A15E-3C5D7DB4FDF6}" type="pres">
      <dgm:prSet presAssocID="{4739936A-5D05-41DF-860E-E93F8CACB1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D18B03-98C7-4E53-A789-ACC1B63E0D8B}" type="pres">
      <dgm:prSet presAssocID="{4739936A-5D05-41DF-860E-E93F8CACB1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72560-4A2D-4C5C-A5A3-10B0067C38F4}" type="pres">
      <dgm:prSet presAssocID="{4739936A-5D05-41DF-860E-E93F8CACB1E0}" presName="negativeSpace" presStyleCnt="0"/>
      <dgm:spPr/>
    </dgm:pt>
    <dgm:pt modelId="{E45C252F-A614-45B7-BD9D-C889E9A0AC62}" type="pres">
      <dgm:prSet presAssocID="{4739936A-5D05-41DF-860E-E93F8CACB1E0}" presName="childText" presStyleLbl="conFgAcc1" presStyleIdx="2" presStyleCnt="3" custScaleY="64115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4A2D8E7-9BD3-4B68-A15E-C4AFA8D9E31C}" type="presOf" srcId="{D1584BBA-3132-421F-8754-318F22D5A035}" destId="{00172304-531E-44FE-BCB9-06B521009BD5}" srcOrd="0" destOrd="0" presId="urn:microsoft.com/office/officeart/2005/8/layout/list1"/>
    <dgm:cxn modelId="{8B74D3FF-C964-4EF8-AA05-A5AC4BC4D0B7}" type="presOf" srcId="{12DF1310-AFD6-4AB5-B792-0221156CA3D9}" destId="{2206104C-C1A9-4904-951D-EA94605A6599}" srcOrd="0" destOrd="0" presId="urn:microsoft.com/office/officeart/2005/8/layout/list1"/>
    <dgm:cxn modelId="{9D35C3C9-2058-4A0E-A8A3-DD97ABCCCB80}" type="presOf" srcId="{12DF1310-AFD6-4AB5-B792-0221156CA3D9}" destId="{9D161819-2C51-406D-80A2-17DF354110D6}" srcOrd="1" destOrd="0" presId="urn:microsoft.com/office/officeart/2005/8/layout/list1"/>
    <dgm:cxn modelId="{0CB31FE8-8AEA-4DEE-8880-E0C7FF09618E}" srcId="{D1584BBA-3132-421F-8754-318F22D5A035}" destId="{12DF1310-AFD6-4AB5-B792-0221156CA3D9}" srcOrd="1" destOrd="0" parTransId="{E5BA08CB-DE73-48B9-BB24-A22EE54DC3FC}" sibTransId="{07416CD0-9878-4487-A7A9-B870EFD3F948}"/>
    <dgm:cxn modelId="{46B5004E-D83E-4418-BB4C-1E9D8A3614D4}" type="presOf" srcId="{737357B6-9681-4901-A3BF-E23C0D823A94}" destId="{F75E6F46-E42D-4EDD-90C4-BA93D9F417D7}" srcOrd="1" destOrd="0" presId="urn:microsoft.com/office/officeart/2005/8/layout/list1"/>
    <dgm:cxn modelId="{CC1A470C-3A0A-4675-9741-A17BCB947A81}" srcId="{D1584BBA-3132-421F-8754-318F22D5A035}" destId="{4739936A-5D05-41DF-860E-E93F8CACB1E0}" srcOrd="2" destOrd="0" parTransId="{CB1211E3-03FC-497B-9CCA-FAA0358F91F2}" sibTransId="{C9ABC0E8-36D3-4018-8235-8387755DD0E7}"/>
    <dgm:cxn modelId="{274BD529-BBE7-4115-9C80-6CA3CE340F72}" srcId="{D1584BBA-3132-421F-8754-318F22D5A035}" destId="{737357B6-9681-4901-A3BF-E23C0D823A94}" srcOrd="0" destOrd="0" parTransId="{0134DB77-71AE-4DBC-8562-62AF63FFE9D7}" sibTransId="{336FD247-8E3B-4838-A9D3-A5738018C701}"/>
    <dgm:cxn modelId="{1FEBECC7-7BE8-4BDF-B96C-34785FA52A0F}" type="presOf" srcId="{4739936A-5D05-41DF-860E-E93F8CACB1E0}" destId="{31D18B03-98C7-4E53-A789-ACC1B63E0D8B}" srcOrd="1" destOrd="0" presId="urn:microsoft.com/office/officeart/2005/8/layout/list1"/>
    <dgm:cxn modelId="{F7769F02-707A-4717-8452-69451ACB10E3}" type="presOf" srcId="{4739936A-5D05-41DF-860E-E93F8CACB1E0}" destId="{BB60EE68-03DF-4374-A15E-3C5D7DB4FDF6}" srcOrd="0" destOrd="0" presId="urn:microsoft.com/office/officeart/2005/8/layout/list1"/>
    <dgm:cxn modelId="{3E7DBBFA-7602-4D75-BC9E-9B76F64B5293}" type="presOf" srcId="{737357B6-9681-4901-A3BF-E23C0D823A94}" destId="{A191D305-DC0D-4058-8E65-E7344C44A1C9}" srcOrd="0" destOrd="0" presId="urn:microsoft.com/office/officeart/2005/8/layout/list1"/>
    <dgm:cxn modelId="{E76D7EFE-F4AA-41FB-B5C9-2B44E533950A}" type="presParOf" srcId="{00172304-531E-44FE-BCB9-06B521009BD5}" destId="{2D363765-37D5-4066-BA54-885F68CA152B}" srcOrd="0" destOrd="0" presId="urn:microsoft.com/office/officeart/2005/8/layout/list1"/>
    <dgm:cxn modelId="{486FE414-5117-4743-B451-38B2B234CE97}" type="presParOf" srcId="{2D363765-37D5-4066-BA54-885F68CA152B}" destId="{A191D305-DC0D-4058-8E65-E7344C44A1C9}" srcOrd="0" destOrd="0" presId="urn:microsoft.com/office/officeart/2005/8/layout/list1"/>
    <dgm:cxn modelId="{0B65E089-983F-44DA-A2C9-BF0F2DE2F833}" type="presParOf" srcId="{2D363765-37D5-4066-BA54-885F68CA152B}" destId="{F75E6F46-E42D-4EDD-90C4-BA93D9F417D7}" srcOrd="1" destOrd="0" presId="urn:microsoft.com/office/officeart/2005/8/layout/list1"/>
    <dgm:cxn modelId="{F9191E2D-8CC1-4762-AB47-710C2E81B466}" type="presParOf" srcId="{00172304-531E-44FE-BCB9-06B521009BD5}" destId="{B46F7558-D2F3-42FA-AD1E-B25F6492977C}" srcOrd="1" destOrd="0" presId="urn:microsoft.com/office/officeart/2005/8/layout/list1"/>
    <dgm:cxn modelId="{0B6EE559-9A98-4ADC-96F6-F3C1419C27B2}" type="presParOf" srcId="{00172304-531E-44FE-BCB9-06B521009BD5}" destId="{618A6033-B32D-4ADA-84DD-791B923F8B85}" srcOrd="2" destOrd="0" presId="urn:microsoft.com/office/officeart/2005/8/layout/list1"/>
    <dgm:cxn modelId="{77B90B67-6B52-413B-9C0B-28080BBEB3FF}" type="presParOf" srcId="{00172304-531E-44FE-BCB9-06B521009BD5}" destId="{CF6FEC4F-A20A-425E-8BAB-4AEEC718A7B9}" srcOrd="3" destOrd="0" presId="urn:microsoft.com/office/officeart/2005/8/layout/list1"/>
    <dgm:cxn modelId="{C168240D-7EF1-48FC-BBD7-35F00BC51CA4}" type="presParOf" srcId="{00172304-531E-44FE-BCB9-06B521009BD5}" destId="{AD085B1A-98B0-46E1-9656-A87122ACB71C}" srcOrd="4" destOrd="0" presId="urn:microsoft.com/office/officeart/2005/8/layout/list1"/>
    <dgm:cxn modelId="{27C307FD-164D-49A4-9E44-FA8E7596F00E}" type="presParOf" srcId="{AD085B1A-98B0-46E1-9656-A87122ACB71C}" destId="{2206104C-C1A9-4904-951D-EA94605A6599}" srcOrd="0" destOrd="0" presId="urn:microsoft.com/office/officeart/2005/8/layout/list1"/>
    <dgm:cxn modelId="{737E70D5-B91B-49B7-B181-5C6A70392EE9}" type="presParOf" srcId="{AD085B1A-98B0-46E1-9656-A87122ACB71C}" destId="{9D161819-2C51-406D-80A2-17DF354110D6}" srcOrd="1" destOrd="0" presId="urn:microsoft.com/office/officeart/2005/8/layout/list1"/>
    <dgm:cxn modelId="{8B405E98-122E-495E-88A5-60AE6D904E12}" type="presParOf" srcId="{00172304-531E-44FE-BCB9-06B521009BD5}" destId="{2C435944-9834-46F3-AEAA-B54CDAC0A8EB}" srcOrd="5" destOrd="0" presId="urn:microsoft.com/office/officeart/2005/8/layout/list1"/>
    <dgm:cxn modelId="{C2B383C8-A358-4A8C-A1D3-5C35F5244281}" type="presParOf" srcId="{00172304-531E-44FE-BCB9-06B521009BD5}" destId="{327AF630-D9EC-4443-A488-D82A352C31A7}" srcOrd="6" destOrd="0" presId="urn:microsoft.com/office/officeart/2005/8/layout/list1"/>
    <dgm:cxn modelId="{248A5266-799A-48DF-8ECB-7E5F90C0C88F}" type="presParOf" srcId="{00172304-531E-44FE-BCB9-06B521009BD5}" destId="{49DBB961-8B4A-4688-BD94-4438B6E5A347}" srcOrd="7" destOrd="0" presId="urn:microsoft.com/office/officeart/2005/8/layout/list1"/>
    <dgm:cxn modelId="{F1E54CA2-21F7-45E8-B2BF-74A2ECCCA3B7}" type="presParOf" srcId="{00172304-531E-44FE-BCB9-06B521009BD5}" destId="{6885D7E1-9B23-42C0-91F7-793295E02C18}" srcOrd="8" destOrd="0" presId="urn:microsoft.com/office/officeart/2005/8/layout/list1"/>
    <dgm:cxn modelId="{67EF012E-3618-41CE-BD88-7209688E4C79}" type="presParOf" srcId="{6885D7E1-9B23-42C0-91F7-793295E02C18}" destId="{BB60EE68-03DF-4374-A15E-3C5D7DB4FDF6}" srcOrd="0" destOrd="0" presId="urn:microsoft.com/office/officeart/2005/8/layout/list1"/>
    <dgm:cxn modelId="{84A4AA0E-2AA2-4E25-BCD7-65840A460A79}" type="presParOf" srcId="{6885D7E1-9B23-42C0-91F7-793295E02C18}" destId="{31D18B03-98C7-4E53-A789-ACC1B63E0D8B}" srcOrd="1" destOrd="0" presId="urn:microsoft.com/office/officeart/2005/8/layout/list1"/>
    <dgm:cxn modelId="{B03DB07F-77EB-4B31-8096-526DEBAE792C}" type="presParOf" srcId="{00172304-531E-44FE-BCB9-06B521009BD5}" destId="{A5C72560-4A2D-4C5C-A5A3-10B0067C38F4}" srcOrd="9" destOrd="0" presId="urn:microsoft.com/office/officeart/2005/8/layout/list1"/>
    <dgm:cxn modelId="{9DA356D8-766A-4A8E-BDD6-8F75929A6F09}" type="presParOf" srcId="{00172304-531E-44FE-BCB9-06B521009BD5}" destId="{E45C252F-A614-45B7-BD9D-C889E9A0AC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0F6DB3-DB31-45C8-8BF5-8CE66312D6BF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AE4738-58C7-42C4-90A7-C153B89AA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899BB-8701-4C0A-9E54-C6FA4D9DF242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CD0B6-7666-4C14-AAF2-84E0D84DA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988FE-ECE3-4051-AEF2-E1F7BD88160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EF8CF-87FD-45B7-BBB0-05D1C02895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FB23A-C6C5-4C17-B3DE-F55580A1119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5A34-DB2B-4AAF-A87C-F735F19E7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93B30-820B-43E3-8E19-B9698D66204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959E-D3E9-4BEF-AC02-8C67AFFEC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3CE89-95CB-4F46-88A7-C8E1781A1DE2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FACE-CB35-4A96-B7E9-6F7159A06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09484-0101-4205-BF37-51C9E7E4D6F6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0DDF4-91C6-4C13-80C5-02C738096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9910D-4B1B-42F3-AA56-6F3201DA723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FE4E4-FC38-48BB-9B5A-E3ED1DC996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8596E-1C8E-4125-AB17-AFB939410D55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FBF00-31E6-4507-A5BB-A9E14E5C7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E91D63-9AB9-4662-9F5E-F0147C3972AD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DC084-A800-4093-9834-100534B20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579BDE-343A-4AE5-B715-B80083404218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A290E-9DED-4812-AF23-14FA035CA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17E77-70DB-4069-9DE1-CD18FFFABAB5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C7287-8BCC-4DE7-960E-F7CF7046B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115A4E-CC75-495D-95C3-7AAE1FC7BD74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748AFE-123C-444A-B8C0-C9E867AE28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20%EC%E5%EA%F1%E8%EA%E0%ED%F1%EA%E8%E9%20%E7%E0%EB%E8%E2&amp;us=19" TargetMode="External"/><Relationship Id="rId2" Type="http://schemas.openxmlformats.org/officeDocument/2006/relationships/hyperlink" Target="http://go.mail.ru/search_images?q=%E1%E5%ED%E3%E0%EB%FC%F1%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.mail.ru/search_images?q=+%C1%E8%F1%EA%E0%E9%F1%EA%E8%E9+%E7%E0%25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Мировой океан и его части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– самый </a:t>
            </a:r>
            <a:endParaRPr lang="ru-RU" sz="6000" b="1" dirty="0">
              <a:ln w="381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Самый длинный пролив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Мозамбикский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– 1760 км</a:t>
            </a:r>
          </a:p>
          <a:p>
            <a:pPr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Самый широкий пролив – Дрейка  - 818 км</a:t>
            </a:r>
          </a:p>
          <a:p>
            <a:pPr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Работа  с картой:</a:t>
            </a:r>
          </a:p>
          <a:p>
            <a:pPr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1. Покажите данные проливы на карте.</a:t>
            </a:r>
          </a:p>
          <a:p>
            <a:pPr>
              <a:buFont typeface="Arial" charset="0"/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2. Найдите еще проливы на карте.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defRPr/>
            </a:pPr>
            <a:r>
              <a:rPr lang="ru-RU" sz="6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Суша в океане</a:t>
            </a:r>
            <a:endParaRPr lang="ru-RU" sz="66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Материк</a:t>
            </a:r>
            <a:r>
              <a:rPr lang="ru-RU" smtClean="0"/>
              <a:t> – огромный участок суши, со всех сторон омываемый водой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2786063"/>
            <a:ext cx="2000250" cy="9286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Евразия </a:t>
            </a:r>
          </a:p>
          <a:p>
            <a:pPr algn="ctr">
              <a:defRPr/>
            </a:pPr>
            <a:r>
              <a:rPr lang="ru-RU" b="1" dirty="0"/>
              <a:t>54 млн.кв.км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2786063"/>
            <a:ext cx="2000250" cy="9286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Африка </a:t>
            </a:r>
          </a:p>
          <a:p>
            <a:pPr algn="ctr">
              <a:defRPr/>
            </a:pPr>
            <a:r>
              <a:rPr lang="ru-RU" b="1" dirty="0"/>
              <a:t>30,3 млн.кв.км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0" y="2857500"/>
            <a:ext cx="2000250" cy="85725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/>
              <a:t>Северная Америка</a:t>
            </a:r>
          </a:p>
          <a:p>
            <a:pPr algn="ctr">
              <a:defRPr/>
            </a:pPr>
            <a:r>
              <a:rPr lang="ru-RU" b="1" dirty="0"/>
              <a:t>24,2 млн.кв.км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38" y="4214813"/>
            <a:ext cx="2000250" cy="85725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Южная Америка</a:t>
            </a:r>
          </a:p>
          <a:p>
            <a:pPr algn="ctr">
              <a:defRPr/>
            </a:pPr>
            <a:r>
              <a:rPr lang="ru-RU" b="1" dirty="0"/>
              <a:t>17,8 млн.кв.км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88" y="4214813"/>
            <a:ext cx="2000250" cy="7858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Антарктида </a:t>
            </a:r>
          </a:p>
          <a:p>
            <a:pPr algn="ctr">
              <a:defRPr/>
            </a:pPr>
            <a:r>
              <a:rPr lang="ru-RU" b="1" dirty="0"/>
              <a:t>14 млн.кв.км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13" y="4214813"/>
            <a:ext cx="2000250" cy="7858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Австралия </a:t>
            </a:r>
          </a:p>
          <a:p>
            <a:pPr algn="ctr">
              <a:defRPr/>
            </a:pPr>
            <a:r>
              <a:rPr lang="ru-RU" b="1" dirty="0"/>
              <a:t>9 млн.кв.км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l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48680"/>
            <a:ext cx="915705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Суша в океане</a:t>
            </a:r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58175" cy="5126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Остров</a:t>
            </a:r>
            <a:r>
              <a:rPr lang="ru-RU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/>
              <a:t>– небольшой участок суши, со всех сторон омываемый водой.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857356" y="2143116"/>
          <a:ext cx="5572164" cy="471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nesebar1-900x6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95936" y="116632"/>
            <a:ext cx="5042334" cy="3361556"/>
          </a:xfrm>
          <a:prstGeom prst="rect">
            <a:avLst/>
          </a:prstGeom>
        </p:spPr>
      </p:pic>
      <p:pic>
        <p:nvPicPr>
          <p:cNvPr id="7" name="Рисунок 6" descr="226ca2aac39689511085faf9b25c8c2e1-600x41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39752" y="692696"/>
            <a:ext cx="5715000" cy="3971925"/>
          </a:xfrm>
          <a:prstGeom prst="rect">
            <a:avLst/>
          </a:prstGeom>
        </p:spPr>
      </p:pic>
      <p:pic>
        <p:nvPicPr>
          <p:cNvPr id="8" name="Рисунок 7" descr="Coral_algae_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35696" y="1628800"/>
            <a:ext cx="5184576" cy="3888432"/>
          </a:xfrm>
          <a:prstGeom prst="rect">
            <a:avLst/>
          </a:prstGeom>
        </p:spPr>
      </p:pic>
      <p:pic>
        <p:nvPicPr>
          <p:cNvPr id="9" name="Рисунок 8" descr="Coral Reef, Torres Strait Islands, Australia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95536" y="2636912"/>
            <a:ext cx="528058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Суша в океане </a:t>
            </a:r>
            <a:endParaRPr lang="ru-RU" sz="4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1"/>
            <a:ext cx="9036496" cy="144016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Архипелаг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группа островов, лежащих недалеко друг от друга и имеющих общее основание</a:t>
            </a:r>
          </a:p>
          <a:p>
            <a:endParaRPr lang="ru-RU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Rock-Islands-Palau-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348880"/>
            <a:ext cx="3752432" cy="2816952"/>
          </a:xfrm>
          <a:prstGeom prst="rect">
            <a:avLst/>
          </a:prstGeom>
        </p:spPr>
      </p:pic>
      <p:pic>
        <p:nvPicPr>
          <p:cNvPr id="5" name="Рисунок 4" descr="2037385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2276872"/>
            <a:ext cx="3840426" cy="2880320"/>
          </a:xfrm>
          <a:prstGeom prst="rect">
            <a:avLst/>
          </a:prstGeom>
        </p:spPr>
      </p:pic>
      <p:pic>
        <p:nvPicPr>
          <p:cNvPr id="6" name="Рисунок 5" descr="ind_map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3068960"/>
            <a:ext cx="558165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Суша в океане </a:t>
            </a:r>
            <a:endParaRPr lang="ru-RU" sz="4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15407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Полуостров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– участки материков и островов, глубоко вдающиеся в океан, омываемые с трех сторон водой</a:t>
            </a:r>
          </a:p>
        </p:txBody>
      </p:sp>
      <p:pic>
        <p:nvPicPr>
          <p:cNvPr id="4" name="Рисунок 3" descr="chornoe-more-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204864"/>
            <a:ext cx="4933334" cy="3247619"/>
          </a:xfrm>
          <a:prstGeom prst="rect">
            <a:avLst/>
          </a:prstGeom>
        </p:spPr>
      </p:pic>
      <p:pic>
        <p:nvPicPr>
          <p:cNvPr id="6" name="Рисунок 5" descr="0007-004-Poluostrov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75956" y="2204864"/>
            <a:ext cx="4860540" cy="3240360"/>
          </a:xfrm>
          <a:prstGeom prst="rect">
            <a:avLst/>
          </a:prstGeom>
        </p:spPr>
      </p:pic>
      <p:pic>
        <p:nvPicPr>
          <p:cNvPr id="7" name="Рисунок 6" descr="250px-Baja_peninsula_(mexico)_250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2708920"/>
            <a:ext cx="3033378" cy="4040460"/>
          </a:xfrm>
          <a:prstGeom prst="rect">
            <a:avLst/>
          </a:prstGeom>
        </p:spPr>
      </p:pic>
      <p:pic>
        <p:nvPicPr>
          <p:cNvPr id="8" name="Рисунок 7" descr="600px-Iberian_peninsul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708920"/>
            <a:ext cx="5715000" cy="4029075"/>
          </a:xfrm>
          <a:prstGeom prst="rect">
            <a:avLst/>
          </a:prstGeom>
        </p:spPr>
      </p:pic>
      <p:pic>
        <p:nvPicPr>
          <p:cNvPr id="9" name="Рисунок 8" descr="kp-larg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91680" y="1772816"/>
            <a:ext cx="6067988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картой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Найдите на карте полушарий полуострова Камчатка, Аравийский, Индостан.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 частями какого материка они являются?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 с картой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(назовите географические объекты)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Содержимое 3" descr="Image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25814" y="1600200"/>
            <a:ext cx="68923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Совершите  морское путешествие из Токио в Лондон.</a:t>
            </a:r>
          </a:p>
          <a:p>
            <a:r>
              <a:rPr lang="ru-RU" sz="4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Перечислите все географические объекты, которые встретятся на вашем маршруте.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16</a:t>
            </a:r>
          </a:p>
          <a:p>
            <a:r>
              <a:rPr lang="ru-RU" dirty="0" smtClean="0"/>
              <a:t>На контурной карте обозначьте все океаны, материки, 5 островов, 5 полуостровов, 5 проливов, 5 заливов, 3 архипелага.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 – это единое водное пространство, которое нигде не прерывается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124744"/>
            <a:ext cx="388843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+mn-cs"/>
              </a:rPr>
              <a:t>Название «океан» происходит от имени мифической реки Океан, которая по представлениям вавилонян и египтян омывала плоский диск суши. По мере накопления географических знаний стало ясно, что материки омывает не река, но название «Океан» сохранилось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n-cs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3571875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На заметку эрудиту</a:t>
            </a:r>
          </a:p>
        </p:txBody>
      </p:sp>
      <p:pic>
        <p:nvPicPr>
          <p:cNvPr id="10" name="Содержимое 9" descr="1284911217_world_ocean_map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484784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Литература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>
            <a:noAutofit/>
          </a:bodyPr>
          <a:lstStyle/>
          <a:p>
            <a:r>
              <a:rPr lang="ru-RU" dirty="0" smtClean="0"/>
              <a:t>Начальный курс географии: </a:t>
            </a:r>
            <a:r>
              <a:rPr lang="ru-RU" dirty="0" err="1" smtClean="0"/>
              <a:t>Учеб.для</a:t>
            </a:r>
            <a:r>
              <a:rPr lang="ru-RU" dirty="0" smtClean="0"/>
              <a:t> 5 кл.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Учреждений/ А.А. Летягин М.: Вентана - Граф, 2012</a:t>
            </a:r>
          </a:p>
          <a:p>
            <a:r>
              <a:rPr lang="ru-RU" u="sng" dirty="0" smtClean="0">
                <a:hlinkClick r:id="rId2"/>
              </a:rPr>
              <a:t>http://go.mail.ru/search_images?q=%E1%E5%ED%E3%E0%EB%FC%F1%EA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http://go.mail.ru/search_images?q=%20%EC%E5%EA%F1%E8%EA%E0%ED%F1%EA%E8%E9%20%E7%E0%EB%E8%E2&amp;us=19</a:t>
            </a:r>
            <a:r>
              <a:rPr lang="ru-RU" dirty="0" smtClean="0"/>
              <a:t>  </a:t>
            </a:r>
          </a:p>
          <a:p>
            <a:r>
              <a:rPr lang="ru-RU" u="sng" dirty="0" smtClean="0">
                <a:hlinkClick r:id="rId4"/>
              </a:rPr>
              <a:t>http://go.mail.ru/search_images?q=+%C1%E8%F1%EA%E0%E9%F1%EA%E8%E9+%E7%E0%E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k2.jpg"/>
          <p:cNvPicPr>
            <a:picLocks noChangeAspect="1"/>
          </p:cNvPicPr>
          <p:nvPr/>
        </p:nvPicPr>
        <p:blipFill>
          <a:blip r:embed="rId2" cstate="screen">
            <a:lum bright="12000" contrast="-33000"/>
          </a:blip>
          <a:stretch>
            <a:fillRect/>
          </a:stretch>
        </p:blipFill>
        <p:spPr>
          <a:xfrm>
            <a:off x="0" y="620688"/>
            <a:ext cx="9144000" cy="59046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68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Мировой океан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920953">
            <a:off x="323153" y="1890313"/>
            <a:ext cx="1538883" cy="3445843"/>
          </a:xfrm>
          <a:prstGeom prst="rect">
            <a:avLst/>
          </a:prstGeom>
          <a:noFill/>
        </p:spPr>
        <p:txBody>
          <a:bodyPr vert="vert"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Тихий океан</a:t>
            </a:r>
          </a:p>
        </p:txBody>
      </p:sp>
      <p:sp>
        <p:nvSpPr>
          <p:cNvPr id="5" name="Прямоугольник 4"/>
          <p:cNvSpPr/>
          <p:nvPr/>
        </p:nvSpPr>
        <p:spPr>
          <a:xfrm rot="4538769">
            <a:off x="2086780" y="2877917"/>
            <a:ext cx="36316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>
                <a:ln w="11430"/>
                <a:solidFill>
                  <a:srgbClr val="0070C0"/>
                </a:solidFill>
                <a:cs typeface="+mn-cs"/>
              </a:rPr>
              <a:t>Атлантический океан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501008"/>
            <a:ext cx="237626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Индийский океан</a:t>
            </a:r>
          </a:p>
        </p:txBody>
      </p:sp>
      <p:sp>
        <p:nvSpPr>
          <p:cNvPr id="7" name="Прямоугольник 6"/>
          <p:cNvSpPr/>
          <p:nvPr/>
        </p:nvSpPr>
        <p:spPr>
          <a:xfrm rot="20958999">
            <a:off x="8273015" y="2237538"/>
            <a:ext cx="615553" cy="2813303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>
              <a:defRPr/>
            </a:pPr>
            <a:r>
              <a:rPr lang="ru-RU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Тихий океан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620688"/>
            <a:ext cx="475192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000" b="1" spc="150" dirty="0">
                <a:ln w="11430"/>
                <a:solidFill>
                  <a:srgbClr val="0070C0"/>
                </a:solidFill>
                <a:cs typeface="+mn-cs"/>
              </a:rPr>
              <a:t>Северный Ледовитый океан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508518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Южный океан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800" dirty="0" smtClean="0">
                <a:effectLst/>
              </a:rPr>
              <a:t>Море – часть океана, отделенная от него островами или полуостровами, отличающаяся от океана свойствами воды, обитателями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Черное море                                 Берингово море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Балтийское море                         Аравийское море</a:t>
            </a:r>
          </a:p>
          <a:p>
            <a:pPr>
              <a:buFont typeface="Arial" charset="0"/>
              <a:buNone/>
            </a:pPr>
            <a:endParaRPr lang="ru-RU" sz="2800" b="1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13" y="1714500"/>
            <a:ext cx="2286000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Моря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3071813"/>
            <a:ext cx="307181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Внутренние </a:t>
            </a:r>
          </a:p>
          <a:p>
            <a:pPr algn="ctr">
              <a:defRPr/>
            </a:pPr>
            <a:r>
              <a:rPr lang="ru-RU" dirty="0"/>
              <a:t>(почти со всех сторон окружены сушей)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0" y="3071813"/>
            <a:ext cx="3071813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Окраинные </a:t>
            </a:r>
          </a:p>
          <a:p>
            <a:pPr algn="ctr">
              <a:defRPr/>
            </a:pPr>
            <a:r>
              <a:rPr lang="ru-RU" dirty="0"/>
              <a:t>(находящиеся у краев материков)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928938" y="2428875"/>
            <a:ext cx="785812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5929313" y="2428875"/>
            <a:ext cx="1036637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071688" y="450056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715919" y="44997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88640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ВНУТРЕНЕЕ МОРЕ</a:t>
            </a:r>
            <a:endParaRPr lang="ru-R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Внутреннее-Японское-море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2857899" cy="1857634"/>
          </a:xfrm>
          <a:prstGeom prst="rect">
            <a:avLst/>
          </a:prstGeom>
        </p:spPr>
      </p:pic>
      <p:pic>
        <p:nvPicPr>
          <p:cNvPr id="6" name="Рисунок 5" descr="0014-008-Vnutrennee-more-CHjorno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908720"/>
            <a:ext cx="5832648" cy="3111293"/>
          </a:xfrm>
          <a:prstGeom prst="rect">
            <a:avLst/>
          </a:prstGeom>
        </p:spPr>
      </p:pic>
      <p:pic>
        <p:nvPicPr>
          <p:cNvPr id="7" name="Рисунок 6" descr="krmore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924944"/>
            <a:ext cx="3015414" cy="3965269"/>
          </a:xfrm>
          <a:prstGeom prst="rect">
            <a:avLst/>
          </a:prstGeom>
        </p:spPr>
      </p:pic>
      <p:pic>
        <p:nvPicPr>
          <p:cNvPr id="10" name="Рисунок 9" descr="white_se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31840" y="4149080"/>
            <a:ext cx="3185870" cy="2515369"/>
          </a:xfrm>
          <a:prstGeom prst="rect">
            <a:avLst/>
          </a:prstGeom>
        </p:spPr>
      </p:pic>
      <p:pic>
        <p:nvPicPr>
          <p:cNvPr id="11" name="Рисунок 10" descr="seaofAzo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72200" y="4293096"/>
            <a:ext cx="267936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6048672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6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ОКРАИННОЕ МОРЕ</a:t>
            </a:r>
            <a:endParaRPr lang="ru-RU" sz="36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015-037-CHukotskoe-mor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908720"/>
            <a:ext cx="3816424" cy="3625603"/>
          </a:xfrm>
          <a:prstGeom prst="rect">
            <a:avLst/>
          </a:prstGeom>
        </p:spPr>
      </p:pic>
      <p:pic>
        <p:nvPicPr>
          <p:cNvPr id="4" name="Рисунок 3" descr="io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980728"/>
            <a:ext cx="3810000" cy="3562350"/>
          </a:xfrm>
          <a:prstGeom prst="rect">
            <a:avLst/>
          </a:prstGeom>
        </p:spPr>
      </p:pic>
      <p:pic>
        <p:nvPicPr>
          <p:cNvPr id="5" name="Рисунок 4" descr="0014-009-Vnutrennee-more-CHjorno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3212976"/>
            <a:ext cx="55435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Пользуясь физической картой полушарий, определите, внутренними или окраинными являются моря: Красное, Карское, Охотское, Японское. Частями каких океанов являются эти моря?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Проверяем: 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Красное – внутреннее, Индийский океан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Карское – окраинное, Северный Ледовитый океан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Охотское  - окраинное, Тихий океан</a:t>
            </a:r>
          </a:p>
          <a:p>
            <a:pPr>
              <a:buFont typeface="Arial" charset="0"/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Японское – окраинное , Тихий океан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-big-foot-walker-rid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08104" y="1556792"/>
            <a:ext cx="3079557" cy="2514972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556792"/>
            <a:ext cx="3401278" cy="2548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 – часть океана, моря, вдающаяся в сушу. По свойствам воды, особенностям течений, видам организмов</a:t>
            </a:r>
            <a:endParaRPr lang="ru-RU" sz="3200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42875" y="3357563"/>
            <a:ext cx="2500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Бенгальский залив</a:t>
            </a:r>
          </a:p>
        </p:txBody>
      </p:sp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5580112" y="1628800"/>
            <a:ext cx="1981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Мексиканский 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</a:t>
            </a:r>
          </a:p>
        </p:txBody>
      </p:sp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84483" y="4293096"/>
            <a:ext cx="2177411" cy="2376264"/>
          </a:xfrm>
          <a:prstGeom prst="rect">
            <a:avLst/>
          </a:prstGeom>
        </p:spPr>
      </p:pic>
      <p:pic>
        <p:nvPicPr>
          <p:cNvPr id="17" name="Рисунок 16" descr="1383034998_buhta-halong-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504" y="4293096"/>
            <a:ext cx="3237740" cy="2428305"/>
          </a:xfrm>
          <a:prstGeom prst="rect">
            <a:avLst/>
          </a:prstGeom>
        </p:spPr>
      </p:pic>
      <p:pic>
        <p:nvPicPr>
          <p:cNvPr id="18" name="Рисунок 17" descr="1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92147" y="4365104"/>
            <a:ext cx="3072341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  <p:bldP spid="204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Пролив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dirty="0" smtClean="0"/>
              <a:t>– узкое водное пространство, ограниченное с двух сторон берегами материков или островов</a:t>
            </a:r>
            <a:endParaRPr lang="ru-RU" sz="2800" dirty="0"/>
          </a:p>
        </p:txBody>
      </p:sp>
      <p:pic>
        <p:nvPicPr>
          <p:cNvPr id="3" name="Рисунок 2" descr="3154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9872" y="1196752"/>
            <a:ext cx="5533203" cy="4145170"/>
          </a:xfrm>
          <a:prstGeom prst="rect">
            <a:avLst/>
          </a:prstGeom>
        </p:spPr>
      </p:pic>
      <p:pic>
        <p:nvPicPr>
          <p:cNvPr id="5" name="Рисунок 4" descr="map0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052736"/>
            <a:ext cx="4953000" cy="4400550"/>
          </a:xfrm>
          <a:prstGeom prst="rect">
            <a:avLst/>
          </a:prstGeom>
        </p:spPr>
      </p:pic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7704" y="4005064"/>
            <a:ext cx="4963689" cy="273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468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Мировой океан и его части</vt:lpstr>
      <vt:lpstr>Океан – это единое водное пространство, которое нигде не прерывается</vt:lpstr>
      <vt:lpstr>Мировой океан</vt:lpstr>
      <vt:lpstr>Море – часть океана, отделенная от него островами или полуостровами, отличающаяся от океана свойствами воды, обитателями</vt:lpstr>
      <vt:lpstr>Слайд 5</vt:lpstr>
      <vt:lpstr>Слайд 6</vt:lpstr>
      <vt:lpstr>Задание 1</vt:lpstr>
      <vt:lpstr>Залив – часть океана, моря, вдающаяся в сушу. По свойствам воды, особенностям течений, видам организмов</vt:lpstr>
      <vt:lpstr>Слайд 9</vt:lpstr>
      <vt:lpstr>Самый – самый </vt:lpstr>
      <vt:lpstr>Суша в океане</vt:lpstr>
      <vt:lpstr>Слайд 12</vt:lpstr>
      <vt:lpstr>Суша в океане</vt:lpstr>
      <vt:lpstr>Суша в океане </vt:lpstr>
      <vt:lpstr>Суша в океане </vt:lpstr>
      <vt:lpstr>Слайд 16</vt:lpstr>
      <vt:lpstr>Работа с картой (назовите географические объекты)</vt:lpstr>
      <vt:lpstr>Задание</vt:lpstr>
      <vt:lpstr>Домашнее задание</vt:lpstr>
      <vt:lpstr>Литература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</dc:title>
  <dc:creator>Zver</dc:creator>
  <cp:lastModifiedBy>Admin</cp:lastModifiedBy>
  <cp:revision>40</cp:revision>
  <dcterms:created xsi:type="dcterms:W3CDTF">2010-01-17T14:06:09Z</dcterms:created>
  <dcterms:modified xsi:type="dcterms:W3CDTF">2015-02-16T18:16:38Z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TC300064271049</vt:lpwstr>
  </property>
</Properties>
</file>