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4" r:id="rId9"/>
    <p:sldId id="267" r:id="rId10"/>
    <p:sldId id="263" r:id="rId11"/>
    <p:sldId id="266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5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A0%D1%83%D1%81%D0%B0%D0%BB%D0%BE%D1%87%D0%BA%D0%B0_2:_%D0%92%D0%BE%D0%B7%D0%B2%D1%80%D0%B0%D1%89%D0%B5%D0%BD%D0%B8%D0%B5_%D0%B2_%D0%BC%D0%BE%D1%80%D0%B5" TargetMode="External"/><Relationship Id="rId13" Type="http://schemas.openxmlformats.org/officeDocument/2006/relationships/hyperlink" Target="https://ru.wikipedia.org/w/index.php?title=%D0%A0%D1%83%D1%81%D0%B0%D0%BB%D0%BE%D1%87%D0%BA%D0%B0_(%D1%84%D0%B8%D0%BB%D1%8C%D0%BC,_2018)&amp;action=edit&amp;redlink=1" TargetMode="External"/><Relationship Id="rId3" Type="http://schemas.openxmlformats.org/officeDocument/2006/relationships/hyperlink" Target="https://ru.wikipedia.org/wiki/Mahou_no_Mako-chan" TargetMode="External"/><Relationship Id="rId7" Type="http://schemas.openxmlformats.org/officeDocument/2006/relationships/hyperlink" Target="https://ru.wikipedia.org/w/index.php?title=%D0%A0%D1%83%D1%81%D0%B0%D0%BB%D0%BE%D1%87%D0%BA%D0%B0_(%D0%BC%D1%83%D0%BB%D1%8C%D1%82%D1%84%D0%B8%D0%BB%D1%8C%D0%BC,_1992)&amp;action=edit&amp;redlink=1" TargetMode="External"/><Relationship Id="rId12" Type="http://schemas.openxmlformats.org/officeDocument/2006/relationships/hyperlink" Target="https://ru.wikipedia.org/wiki/%D0%A0%D1%83%D1%81%D0%B0%D0%BB%D0%BE%D1%87%D0%BA%D0%B0_(%D1%84%D0%B8%D0%BB%D1%8C%D0%BC,_%D0%A7%D0%B5%D1%85%D0%BE%D1%81%D0%BB%D0%BE%D0%B2%D0%B0%D0%BA%D0%B8%D1%8F)" TargetMode="External"/><Relationship Id="rId2" Type="http://schemas.openxmlformats.org/officeDocument/2006/relationships/hyperlink" Target="https://ru.wikipedia.org/wiki/%D0%A0%D1%83%D1%81%D0%B0%D0%BB%D0%BE%D1%87%D0%BA%D0%B0_(%D0%BC%D1%83%D0%BB%D1%8C%D1%82%D1%84%D0%B8%D0%BB%D1%8C%D0%BC,_1968)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A0%D1%83%D1%81%D0%B0%D0%BB%D0%BE%D1%87%D0%BA%D0%B0_(%D0%BC%D1%83%D0%BB%D1%8C%D1%82%D1%81%D0%B5%D1%80%D0%B8%D0%B0%D0%BB)" TargetMode="External"/><Relationship Id="rId11" Type="http://schemas.openxmlformats.org/officeDocument/2006/relationships/hyperlink" Target="https://ru.wikipedia.org/wiki/%D0%A0%D1%83%D1%81%D0%B0%D0%BB%D0%BE%D1%87%D0%BA%D0%B0_(%D1%84%D0%B8%D0%BB%D1%8C%D0%BC,_%D0%A1%D0%A1%D0%A1%D0%A0)" TargetMode="External"/><Relationship Id="rId5" Type="http://schemas.openxmlformats.org/officeDocument/2006/relationships/hyperlink" Target="https://ru.wikipedia.org/wiki/%D0%A0%D1%83%D1%81%D0%B0%D0%BB%D0%BE%D1%87%D0%BA%D0%B0_(%D0%BC%D1%83%D0%BB%D1%8C%D1%82%D1%84%D0%B8%D0%BB%D1%8C%D0%BC,_1989)" TargetMode="External"/><Relationship Id="rId15" Type="http://schemas.openxmlformats.org/officeDocument/2006/relationships/image" Target="../media/image13.png"/><Relationship Id="rId10" Type="http://schemas.openxmlformats.org/officeDocument/2006/relationships/hyperlink" Target="https://ru.wikipedia.org/wiki/%D0%A0%D1%83%D1%81%D0%B0%D0%BB%D0%BE%D1%87%D0%BA%D0%B0_(%D0%BC%D1%8E%D0%B7%D0%B8%D0%BA%D0%BB)" TargetMode="External"/><Relationship Id="rId4" Type="http://schemas.openxmlformats.org/officeDocument/2006/relationships/hyperlink" Target="https://ru.wikipedia.org/wiki/%D0%9F%D1%80%D0%B8%D0%BD%D1%86%D0%B5%D1%81%D1%81%D0%B0_%D0%BF%D0%BE%D0%B4%D0%B2%D0%BE%D0%B4%D0%BD%D0%BE%D0%B3%D0%BE_%D1%86%D0%B0%D1%80%D1%81%D1%82%D0%B2%D0%B0" TargetMode="External"/><Relationship Id="rId9" Type="http://schemas.openxmlformats.org/officeDocument/2006/relationships/hyperlink" Target="https://ru.wikipedia.org/wiki/%D0%A0%D1%83%D1%81%D0%B0%D0%BB%D0%BE%D1%87%D0%BA%D0%B0:_%D0%9D%D0%B0%D1%87%D0%B0%D0%BB%D0%BE_%D0%B8%D1%81%D1%82%D0%BE%D1%80%D0%B8%D0%B8_%D0%90%D1%80%D0%B8%D1%8D%D0%BB%D1%8C" TargetMode="External"/><Relationship Id="rId1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147002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sz="6600" dirty="0" smtClean="0">
                <a:solidFill>
                  <a:schemeClr val="bg1"/>
                </a:solidFill>
                <a:latin typeface="Nautilus Pompilius" pitchFamily="50" charset="-52"/>
              </a:rPr>
              <a:t>с</a:t>
            </a:r>
            <a:endParaRPr lang="ru-RU" sz="6600" dirty="0">
              <a:solidFill>
                <a:schemeClr val="bg1"/>
              </a:solidFill>
              <a:latin typeface="Nautilus Pompilius" pitchFamily="50" charset="-52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07704" y="6093296"/>
            <a:ext cx="5648672" cy="62292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Ханс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Кристиан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Андерсен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764704"/>
            <a:ext cx="4718050" cy="176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44471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6632"/>
            <a:ext cx="8712968" cy="640871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 fontScale="55000" lnSpcReduction="20000"/>
          </a:bodyPr>
          <a:lstStyle/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Анимация</a:t>
            </a:r>
          </a:p>
          <a:p>
            <a:pPr indent="457200" algn="just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2" tooltip="Русалочка (мультфильм, 1968)"/>
              </a:rPr>
              <a:t>Русалочка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 — по сказке Андерсена — мультфильм студии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Союзмультфильм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(СССР, 1968)</a:t>
            </a:r>
          </a:p>
          <a:p>
            <a:pPr indent="457200" algn="just">
              <a:lnSpc>
                <a:spcPct val="120000"/>
              </a:lnSpc>
              <a:spcBef>
                <a:spcPts val="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>
                <a:latin typeface="Times New Roman" pitchFamily="18" charset="0"/>
                <a:cs typeface="Times New Roman" pitchFamily="18" charset="0"/>
                <a:hlinkClick r:id="rId3" tooltip="Mahou no Mako-chan"/>
              </a:rPr>
              <a:t>Mahou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3" tooltip="Mahou no Mako-chan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  <a:hlinkClick r:id="rId3" tooltip="Mahou no Mako-chan"/>
              </a:rPr>
              <a:t>no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3" tooltip="Mahou no Mako-chan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  <a:hlinkClick r:id="rId3" tooltip="Mahou no Mako-chan"/>
              </a:rPr>
              <a:t>Mako-chan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(Волшебница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Мако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 — по сказке Андерсена 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аниме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-сериал (Япония, 1970)</a:t>
            </a:r>
          </a:p>
          <a:p>
            <a:pPr indent="457200" algn="just">
              <a:lnSpc>
                <a:spcPct val="120000"/>
              </a:lnSpc>
              <a:spcBef>
                <a:spcPts val="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4" tooltip="Принцесса подводного царства"/>
              </a:rPr>
              <a:t>Принцесса подводного царства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 — по сказке Андерсена — полнометражный мультфильм (Япония, 1975),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реж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Кацумата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Томохару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457200" algn="just">
              <a:lnSpc>
                <a:spcPct val="120000"/>
              </a:lnSpc>
              <a:spcBef>
                <a:spcPts val="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5" tooltip="Русалочка (мультфильм, 1989)"/>
              </a:rPr>
              <a:t>Русалочка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 — по сказке Андерсена — полнометражный мультфильм студии Уолта Диснея (США, 1989)</a:t>
            </a:r>
          </a:p>
          <a:p>
            <a:pPr indent="457200" algn="just">
              <a:lnSpc>
                <a:spcPct val="120000"/>
              </a:lnSpc>
              <a:spcBef>
                <a:spcPts val="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6" tooltip="Русалочка (мультсериал)"/>
              </a:rPr>
              <a:t>Русалочка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 — мультсериал студии Уолта Диснея (США, 1992—1994)</a:t>
            </a:r>
          </a:p>
          <a:p>
            <a:pPr indent="457200" algn="just">
              <a:lnSpc>
                <a:spcPct val="120000"/>
              </a:lnSpc>
              <a:spcBef>
                <a:spcPts val="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7" tooltip="Русалочка (мультфильм, 1992) (страница отсутствует)"/>
              </a:rPr>
              <a:t>Русалочка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— полнометражный мультфильм студий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Golden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Films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(Япония-США, 1992)</a:t>
            </a:r>
          </a:p>
          <a:p>
            <a:pPr indent="457200" algn="just">
              <a:lnSpc>
                <a:spcPct val="120000"/>
              </a:lnSpc>
              <a:spcBef>
                <a:spcPts val="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8" tooltip="Русалочка 2: Возвращение в море"/>
              </a:rPr>
              <a:t>Русалочка 2: Возвращение в море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 — полнометражный мультфильм студии Уолта Диснея (США, 2000)</a:t>
            </a:r>
          </a:p>
          <a:p>
            <a:pPr indent="457200" algn="just">
              <a:lnSpc>
                <a:spcPct val="120000"/>
              </a:lnSpc>
              <a:spcBef>
                <a:spcPts val="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9" tooltip="Русалочка: Начало истории Ариэль"/>
              </a:rPr>
              <a:t>Русалочка: Начало истории Ариэль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 — полнометражный мультфильм студии Уолта Диснея (США, 2008)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Театр</a:t>
            </a:r>
          </a:p>
          <a:p>
            <a:pPr indent="457200" algn="just">
              <a:lnSpc>
                <a:spcPct val="120000"/>
              </a:lnSpc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10" tooltip="Русалочка (мюзикл)"/>
              </a:rPr>
              <a:t>Русалочка 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10" tooltip="Русалочка (мюзикл)"/>
              </a:rPr>
              <a:t>(мюзикл)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Кинематограф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indent="457200" algn="just">
              <a:lnSpc>
                <a:spcPct val="120000"/>
              </a:lnSpc>
              <a:spcBef>
                <a:spcPts val="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  <a:hlinkClick r:id="rId11" tooltip="Русалочка (фильм, СССР)"/>
              </a:rPr>
              <a:t>«Русалочка»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— полнометражный советско-болгарский фильм 1976 года.</a:t>
            </a:r>
          </a:p>
          <a:p>
            <a:pPr indent="457200" algn="just">
              <a:lnSpc>
                <a:spcPct val="120000"/>
              </a:lnSpc>
              <a:spcBef>
                <a:spcPts val="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  <a:hlinkClick r:id="rId12" tooltip="Русалочка (фильм, Чехословакия)"/>
              </a:rPr>
              <a:t>«Русалочка»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Malá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Morská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Víla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— чехословацкий фильм 1976 года.</a:t>
            </a:r>
          </a:p>
          <a:p>
            <a:pPr indent="457200" algn="just">
              <a:lnSpc>
                <a:spcPct val="120000"/>
              </a:lnSpc>
              <a:spcBef>
                <a:spcPts val="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  <a:hlinkClick r:id="rId13" tooltip="Русалочка (фильм, 2018) (страница отсутствует)"/>
              </a:rPr>
              <a:t>«Русалочка»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The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Little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Mermaid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— фильм производства США 2018 года.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033" y="4221088"/>
            <a:ext cx="1368152" cy="12225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60" y="5877272"/>
            <a:ext cx="985713" cy="862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5279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50106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Nautilus Pompilius" pitchFamily="50" charset="-52"/>
              </a:rPr>
              <a:t>1</a:t>
            </a:r>
            <a:endParaRPr lang="ru-RU" dirty="0">
              <a:solidFill>
                <a:schemeClr val="bg1"/>
              </a:solidFill>
              <a:latin typeface="Nautilus Pompilius" pitchFamily="50" charset="-52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2332856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Дании за мужество, волю, преданность и настоящую любовь, Русалочке был поставлен памятник. Именно своим подвигом, она заслужила право на бессмертную человеческую душу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Скульптура 1,25 м высотой и весит около 175 кг.</a:t>
            </a:r>
          </a:p>
        </p:txBody>
      </p:sp>
      <p:pic>
        <p:nvPicPr>
          <p:cNvPr id="4098" name="Picture 2" descr="https://avatars.mds.yandex.net/get-pdb/69339/470e02fc-2eb9-471b-b8d1-cab8cb047bd1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509259"/>
            <a:ext cx="5688632" cy="321297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651" y="116632"/>
            <a:ext cx="2652713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27508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sz="6000" dirty="0" smtClean="0">
                <a:solidFill>
                  <a:schemeClr val="bg1"/>
                </a:solidFill>
                <a:latin typeface="Nautilus Pompilius" pitchFamily="50" charset="-52"/>
              </a:rPr>
              <a:t>1</a:t>
            </a:r>
            <a:endParaRPr lang="ru-RU" sz="6000" dirty="0">
              <a:solidFill>
                <a:schemeClr val="bg1"/>
              </a:solidFill>
              <a:latin typeface="Nautilus Pompilius" pitchFamily="50" charset="-52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8640"/>
            <a:ext cx="7742237" cy="159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9749720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76672"/>
            <a:ext cx="4402832" cy="5832648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 fontScale="85000" lnSpcReduction="10000"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Всемирно известная сказка датского писателя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Ханса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Кристиана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Андерсена, повествующая о молодой русалке, которая готова отказаться от своей жизни в море ради того, чтобы получить человеческую душу и любовь принца. Впервые была опубликована в 1837 году и была многократно адаптирована, включая мюзиклы, художественные и анимационные фильмы. </a:t>
            </a:r>
          </a:p>
        </p:txBody>
      </p:sp>
      <p:pic>
        <p:nvPicPr>
          <p:cNvPr id="1026" name="Picture 2" descr="http://www.v3toys.ru/kiwi-public-data/Kiwi_Img/573ee04bca4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393" y="980728"/>
            <a:ext cx="3875384" cy="504056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4844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0"/>
            <a:ext cx="8928992" cy="2706531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 fontScale="85000" lnSpcReduction="10000"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 сказке «Русалочка» датский писатель Ганс Христиан Андерсен затрагивает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один из самых важных для человека вопросов: о любви и самопожертвовании, о способности щадить чувства дорогих тебе людей в ущерб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собственным,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 том, что иногда во имя любви приходится и погибать, чтобы счастлив был любимый пусть и без тебя.</a:t>
            </a:r>
          </a:p>
        </p:txBody>
      </p:sp>
      <p:pic>
        <p:nvPicPr>
          <p:cNvPr id="2050" name="Picture 2" descr="https://www.friendship.com.ru/images/post-image/tales-andersen-rusaloch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780928"/>
            <a:ext cx="6912768" cy="394738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12688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95936" y="116632"/>
            <a:ext cx="5040560" cy="6624736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 fontScale="62500" lnSpcReduction="20000"/>
          </a:bodyPr>
          <a:lstStyle/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Героиня сказки Андерсена совсем не похожа на настоящую водяную деву. Во многих легендах, сказках, историях русалки – это коварные, злые существа, враждебные человеку. Они приносят ему только страдания и смерть. В этой же сказке Русалочка наоборот заботится о принце, радует его своими танцами и не хочет обременять любимого своими проблемами. Она очень похожа на человека. В ее подводном мире, как и в человеческом, тоже есть свои традиции, праздники. Есть семья, которая ее любит, и мифы о людях, которые подводным жителям кажутся странными и необычными существами. Русалочка радуется солнечным лучам, птичьему пению, восхищается чудесами земли. Жизнь в подводном дворце давно наскучила ей своим однообразием. А теперь вокруг нее всегда много людей, за которыми интересно наблюдать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rusalki-in-russia.ru/wp-content/uploads/2017/01/rusalka-andersena-risunki-vladimir-nenov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92695"/>
            <a:ext cx="3816424" cy="565819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45436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96652"/>
            <a:ext cx="4392488" cy="6336704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 fontScale="62500" lnSpcReduction="20000"/>
          </a:bodyPr>
          <a:lstStyle/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Русалочке нравится на земле быть рядом с любимым, и она мечтает о бессмертной человеческой душе. Ведь русалки живут триста лет, а потом превращаются в пену. Человеческая же душа живет вечно. Но обрести душу Русалочка сможет только тогда, когда принц ее полюбит. Для этого она должна приложить все усилия. Но принц влюбляется в другую девушку. И Русалочка отпускает его, потому что для нее счастье любимого оказывается важнее, чем ее собственное. Она погибает, но тем самым обретает живую душу путем страдания, самоотречения и любви. Ведь бездушное существо не способно на такой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подвиг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самопожертвования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://rusalki-in-russia.ru/wp-content/uploads/2017/01/rusalka-andersena-risunki-vladimir-nenov_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48680"/>
            <a:ext cx="4320480" cy="583264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3001903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188640"/>
            <a:ext cx="4618856" cy="6552728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50" dirty="0">
                <a:latin typeface="Times New Roman" pitchFamily="18" charset="0"/>
                <a:cs typeface="Times New Roman" pitchFamily="18" charset="0"/>
              </a:rPr>
              <a:t>Андерсен был глубоко верующим человеком, и в его сказках постоянно </a:t>
            </a:r>
            <a:r>
              <a:rPr lang="ru-RU" sz="1850" b="1" i="1" dirty="0">
                <a:latin typeface="Times New Roman" pitchFamily="18" charset="0"/>
                <a:cs typeface="Times New Roman" pitchFamily="18" charset="0"/>
              </a:rPr>
              <a:t>звучат христианские мотивы. </a:t>
            </a:r>
            <a:r>
              <a:rPr lang="ru-RU" sz="1850" dirty="0">
                <a:latin typeface="Times New Roman" pitchFamily="18" charset="0"/>
                <a:cs typeface="Times New Roman" pitchFamily="18" charset="0"/>
              </a:rPr>
              <a:t>Русалочка, спасая принца, совершает добро. Отпуская любимого к другой, она идет на жертву, которая стоит ей жизни. Ее сестры тоже, пытаясь вернуть в море беглянку, отдают колдунье свои прекрасные волосы. А любовь преображает Русалочку и дает ей возможность обрести душу. Она не исчезает совсем, а становится одной из дочерей воздуха. Все это указывает нам на то, что писатель в своей сказке поднимает </a:t>
            </a:r>
            <a:r>
              <a:rPr lang="ru-RU" sz="1850" b="1" i="1" dirty="0">
                <a:latin typeface="Times New Roman" pitchFamily="18" charset="0"/>
                <a:cs typeface="Times New Roman" pitchFamily="18" charset="0"/>
              </a:rPr>
              <a:t>важные нравственные проблемы: самопожертвования, счастья, нравственного выбора, силы духа, смелости, страдания, добра. И все они связаны с проблемой любви, которая является главной в данном произведении</a:t>
            </a:r>
            <a:r>
              <a:rPr lang="ru-RU" sz="185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85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50" b="1" i="1" dirty="0">
                <a:latin typeface="Times New Roman" pitchFamily="18" charset="0"/>
                <a:cs typeface="Times New Roman" pitchFamily="18" charset="0"/>
              </a:rPr>
            </a:br>
            <a:endParaRPr lang="ru-RU" sz="185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ttp://www.b17.ru/foto/uploaded/upl_1503751168_1317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6" y="692696"/>
            <a:ext cx="4178158" cy="561662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3340176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391950"/>
            <a:ext cx="8640960" cy="2386648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 сказках Андерсена нет прямого нравоучения, но они учат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детей добру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человеколюбию, любви,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пониманию красоты.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Автор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улыбкой, а порой и с лёгкой насмешкой повествует о происходящем, учит отличать истинные ценности от мнимых.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000" y="122096"/>
            <a:ext cx="6568050" cy="41050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6851960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6632"/>
            <a:ext cx="8640960" cy="4176464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 fontScale="55000" lnSpcReduction="20000"/>
          </a:bodyPr>
          <a:lstStyle/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Так же сказка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"Русалочка" учит тому, что зло добру не помощник. Обращаясь за помощью к черным силам, мы получаем сомнительную возможность быть счастливыми. Давая одно, зло забирает другое. И подчас больше, чем дает.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И второй урок в том, что если любишь по-настоящему, то не языком(словами), а делами это доказываешь. Русалочка любила, надеялась, приняла столько мук, но когда принц полюбил другую, она ему это простила. Любимым прощают и отдают все, даже жизнь.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Если бы Русалочка приняла условия ведьмы, то ни чем хорошим бы это не кончилось все равно. На то оно и черное колдовство, чтобы те, кто пользуются его чарами, попадали в паутину ада. Любящая Русалочка решилась пожертвовать не только голосом, а и жизнью во имя любви и счастья принца. Это спасло её добрую душу. Не смотря на то, что у Русалочек якобы нет души, любовь дала ей право на новую жизнь, пусть и в другом качестве.</a:t>
            </a:r>
          </a:p>
          <a:p>
            <a:pPr marL="0" indent="457200" algn="just">
              <a:lnSpc>
                <a:spcPct val="120000"/>
              </a:lnSpc>
              <a:spcBef>
                <a:spcPts val="0"/>
              </a:spcBef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images6.fanpop.com/image/photos/38400000/Ariel-the-little-mermaid-38425024-1200-8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861048"/>
            <a:ext cx="4611942" cy="291758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8734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Nautilus Pompilius" pitchFamily="50" charset="-52"/>
              </a:rPr>
              <a:t>1</a:t>
            </a:r>
            <a:endParaRPr lang="ru-RU" dirty="0">
              <a:solidFill>
                <a:schemeClr val="bg1"/>
              </a:solidFill>
              <a:latin typeface="Nautilus Pompilius" pitchFamily="50" charset="-52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2"/>
            <a:ext cx="8856984" cy="6192688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b="1" i="1" dirty="0" smtClean="0">
                <a:latin typeface="Times New Roman" pitchFamily="18" charset="0"/>
                <a:cs typeface="Times New Roman" pitchFamily="18" charset="0"/>
              </a:rPr>
              <a:t>Эпитет: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деревья - </a:t>
            </a:r>
            <a:r>
              <a:rPr lang="ru-RU" sz="2900" u="sng" dirty="0">
                <a:latin typeface="Times New Roman" pitchFamily="18" charset="0"/>
                <a:cs typeface="Times New Roman" pitchFamily="18" charset="0"/>
              </a:rPr>
              <a:t>невиданные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окна - </a:t>
            </a:r>
            <a:r>
              <a:rPr lang="ru-RU" sz="2900" u="sng" dirty="0">
                <a:latin typeface="Times New Roman" pitchFamily="18" charset="0"/>
                <a:cs typeface="Times New Roman" pitchFamily="18" charset="0"/>
              </a:rPr>
              <a:t>высокие стрельчатые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стебли – </a:t>
            </a:r>
            <a:r>
              <a:rPr lang="ru-RU" sz="2900" u="sng" dirty="0">
                <a:latin typeface="Times New Roman" pitchFamily="18" charset="0"/>
                <a:cs typeface="Times New Roman" pitchFamily="18" charset="0"/>
              </a:rPr>
              <a:t>гибкие;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дно – </a:t>
            </a:r>
            <a:r>
              <a:rPr lang="ru-RU" sz="2900" u="sng" dirty="0">
                <a:latin typeface="Times New Roman" pitchFamily="18" charset="0"/>
                <a:cs typeface="Times New Roman" pitchFamily="18" charset="0"/>
              </a:rPr>
              <a:t>голое;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солнце</a:t>
            </a:r>
            <a:r>
              <a:rPr lang="ru-RU" sz="2900" u="sng" dirty="0"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ru-RU" sz="2900" u="sng" dirty="0" smtClean="0">
                <a:latin typeface="Times New Roman" pitchFamily="18" charset="0"/>
                <a:cs typeface="Times New Roman" pitchFamily="18" charset="0"/>
              </a:rPr>
              <a:t>ясное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b="1" i="1" dirty="0" smtClean="0">
                <a:latin typeface="Times New Roman" pitchFamily="18" charset="0"/>
                <a:cs typeface="Times New Roman" pitchFamily="18" charset="0"/>
              </a:rPr>
              <a:t>Сравнение: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вода, </a:t>
            </a:r>
            <a:r>
              <a:rPr lang="ru-RU" sz="2900" u="sng" dirty="0">
                <a:latin typeface="Times New Roman" pitchFamily="18" charset="0"/>
                <a:cs typeface="Times New Roman" pitchFamily="18" charset="0"/>
              </a:rPr>
              <a:t>как лепестки самых красивых васильков; как самое чистое стекло;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рыбы, </a:t>
            </a:r>
            <a:r>
              <a:rPr lang="ru-RU" sz="2900" u="sng" dirty="0">
                <a:latin typeface="Times New Roman" pitchFamily="18" charset="0"/>
                <a:cs typeface="Times New Roman" pitchFamily="18" charset="0"/>
              </a:rPr>
              <a:t>как птицы в воздухе у нас наверху;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корабль нырял</a:t>
            </a:r>
            <a:r>
              <a:rPr lang="ru-RU" sz="2900" u="sng" dirty="0">
                <a:latin typeface="Times New Roman" pitchFamily="18" charset="0"/>
                <a:cs typeface="Times New Roman" pitchFamily="18" charset="0"/>
              </a:rPr>
              <a:t>, словно лебедь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кожа</a:t>
            </a:r>
            <a:r>
              <a:rPr lang="ru-RU" sz="2900" u="sng" dirty="0">
                <a:latin typeface="Times New Roman" pitchFamily="18" charset="0"/>
                <a:cs typeface="Times New Roman" pitchFamily="18" charset="0"/>
              </a:rPr>
              <a:t>, как лепесток розы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глаза синие и глубокие</a:t>
            </a:r>
            <a:r>
              <a:rPr lang="ru-RU" sz="2900" u="sng" dirty="0">
                <a:latin typeface="Times New Roman" pitchFamily="18" charset="0"/>
                <a:cs typeface="Times New Roman" pitchFamily="18" charset="0"/>
              </a:rPr>
              <a:t>, как море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Пейзаж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, созданный Андерсеном, необычайно поэтичен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i="1" dirty="0" smtClean="0">
                <a:latin typeface="Times New Roman" pitchFamily="18" charset="0"/>
                <a:cs typeface="Times New Roman" pitchFamily="18" charset="0"/>
              </a:rPr>
              <a:t>ярок, изыскан, красив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. Он помогает читателю перенестись мысленно в </a:t>
            </a:r>
            <a:r>
              <a:rPr lang="ru-RU" sz="2900" i="1" dirty="0" smtClean="0">
                <a:latin typeface="Times New Roman" pitchFamily="18" charset="0"/>
                <a:cs typeface="Times New Roman" pitchFamily="18" charset="0"/>
              </a:rPr>
              <a:t>подводное царство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 Пейзаж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с его красотой, соответствует </a:t>
            </a:r>
            <a:r>
              <a:rPr lang="ru-RU" sz="2900" i="1" dirty="0">
                <a:latin typeface="Times New Roman" pitchFamily="18" charset="0"/>
                <a:cs typeface="Times New Roman" pitchFamily="18" charset="0"/>
              </a:rPr>
              <a:t>светлому, </a:t>
            </a:r>
            <a:r>
              <a:rPr lang="ru-RU" sz="2900" i="1" dirty="0" smtClean="0">
                <a:latin typeface="Times New Roman" pitchFamily="18" charset="0"/>
                <a:cs typeface="Times New Roman" pitchFamily="18" charset="0"/>
              </a:rPr>
              <a:t>радостному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настроению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, царящему в доме морского царя.</a:t>
            </a:r>
          </a:p>
          <a:p>
            <a:pPr marL="0" indent="0">
              <a:buNone/>
            </a:pPr>
            <a:endParaRPr lang="ru-RU" sz="29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Действительно</a:t>
            </a:r>
            <a:r>
              <a:rPr lang="ru-RU" sz="2900" b="1" dirty="0">
                <a:latin typeface="Times New Roman" pitchFamily="18" charset="0"/>
                <a:cs typeface="Times New Roman" pitchFamily="18" charset="0"/>
              </a:rPr>
              <a:t>, пейзаж не только создает особое настроение, он способен отражать мысли и ощущения персонажей, кроме того, автор при помощи пейзажа смог выразить свое отношение к героям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122" name="Picture 2" descr="http://store51.com/pics/arielmermaid_accent_1000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4700" l="11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885" y="1377280"/>
            <a:ext cx="3635896" cy="3635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888" y="-128899"/>
            <a:ext cx="7388225" cy="1548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65401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651</Words>
  <Application>Microsoft Office PowerPoint</Application>
  <PresentationFormat>Экран (4:3)</PresentationFormat>
  <Paragraphs>47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</vt:lpstr>
      <vt:lpstr>Презентация PowerPoint</vt:lpstr>
      <vt:lpstr>1</vt:lpstr>
      <vt:lpstr>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21</cp:revision>
  <dcterms:created xsi:type="dcterms:W3CDTF">2018-03-01T12:14:57Z</dcterms:created>
  <dcterms:modified xsi:type="dcterms:W3CDTF">2018-05-15T13:49:48Z</dcterms:modified>
</cp:coreProperties>
</file>