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312" r:id="rId3"/>
    <p:sldId id="323" r:id="rId4"/>
    <p:sldId id="324" r:id="rId5"/>
    <p:sldId id="325" r:id="rId6"/>
    <p:sldId id="326" r:id="rId7"/>
    <p:sldId id="294" r:id="rId8"/>
    <p:sldId id="328" r:id="rId9"/>
    <p:sldId id="313" r:id="rId10"/>
    <p:sldId id="327" r:id="rId11"/>
    <p:sldId id="293" r:id="rId12"/>
    <p:sldId id="30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FFFF66"/>
    <a:srgbClr val="FFFF99"/>
    <a:srgbClr val="0066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4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D5153-FA6D-4CB6-92A9-E377D4AD00F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0B27-8DF4-4842-9893-DE75A4A9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8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387975"/>
            <a:ext cx="9155113" cy="1481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8077200" cy="76200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14800" y="58674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868863"/>
            <a:ext cx="9155113" cy="576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pic>
        <p:nvPicPr>
          <p:cNvPr id="3092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492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C652-E02A-4FD2-95FB-0AF76E7D8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19088"/>
            <a:ext cx="2095500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134100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28F7-F23F-42F8-AEC1-91E41D980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06DA-CB9C-4D57-BB26-D983FDB6D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543C-D337-4DB3-8A19-73DF22708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1BA9B-1DB1-4737-829B-982BBE03D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5CB76-EE51-4764-83E5-5F447DDDE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DBF9-10BB-4D87-B434-C8134F972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12FEC-DB75-4B46-9944-E4B27F389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68CF-327C-45B2-AA53-D107E2521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86B0-4224-426A-B057-BD133B318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45F9CF2B-336D-489C-B5A4-A5ABCA37B1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38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38125"/>
            <a:ext cx="9144000" cy="736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Suvorov_Alex_V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wilderweine/view/50670/" TargetMode="External"/><Relationship Id="rId3" Type="http://schemas.openxmlformats.org/officeDocument/2006/relationships/hyperlink" Target="http://pravicon.com/sv-2044" TargetMode="External"/><Relationship Id="rId7" Type="http://schemas.openxmlformats.org/officeDocument/2006/relationships/hyperlink" Target="http://sava.clan.su/forum/18-27-1" TargetMode="External"/><Relationship Id="rId2" Type="http://schemas.openxmlformats.org/officeDocument/2006/relationships/hyperlink" Target="http://www.rukopashniki.ru/index.php?option=com_content&amp;view=article&amp;id=97:14-&amp;catid=1:2009-05-13-22-04-31&amp;Itemid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mama.ua/nid/1677115/mnid/2371494" TargetMode="External"/><Relationship Id="rId5" Type="http://schemas.openxmlformats.org/officeDocument/2006/relationships/hyperlink" Target="http://www.gid-spb.ru/museums" TargetMode="External"/><Relationship Id="rId4" Type="http://schemas.openxmlformats.org/officeDocument/2006/relationships/hyperlink" Target="http://www.nubo.ru/pavel_egorov/home/turism/turism37.html" TargetMode="External"/><Relationship Id="rId9" Type="http://schemas.openxmlformats.org/officeDocument/2006/relationships/hyperlink" Target="http://www.liveinternet.ru/users/3330352/rubric/12334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Suvorov_Alex_V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6/AdmFFUshakoffByBazhanoff-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6/AdmFFUshakoffByBazhanoff-e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088"/>
            <a:ext cx="9144000" cy="563562"/>
          </a:xfrm>
        </p:spPr>
        <p:txBody>
          <a:bodyPr/>
          <a:lstStyle/>
          <a:p>
            <a:r>
              <a:rPr lang="ru-RU" b="1" i="1" u="sng" dirty="0">
                <a:solidFill>
                  <a:srgbClr val="FFFF00"/>
                </a:solidFill>
              </a:rPr>
              <a:t>Великие  люди  эпохи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508625" cy="5248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0">
                <a:solidFill>
                  <a:schemeClr val="tx2"/>
                </a:solidFill>
              </a:rPr>
              <a:t>Генералиссимус</a:t>
            </a:r>
            <a:r>
              <a:rPr lang="ru-RU">
                <a:solidFill>
                  <a:schemeClr val="tx2"/>
                </a:solidFill>
              </a:rPr>
              <a:t>  Александр  Васильевич  </a:t>
            </a:r>
          </a:p>
          <a:p>
            <a:pPr algn="ctr"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   Суворов</a:t>
            </a: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400">
                <a:solidFill>
                  <a:srgbClr val="000066"/>
                </a:solidFill>
              </a:rPr>
              <a:t>Взятие Измаила</a:t>
            </a:r>
            <a:r>
              <a:rPr lang="ru-RU"/>
              <a:t> 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101381" name="Picture 5" descr="Suvorov Alex 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484313"/>
            <a:ext cx="3571875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483387" cy="525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572000" y="1124744"/>
            <a:ext cx="42148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Командуя огромными армиями, Ушаков и Суворов, начавшие путь от младшего командира, навсегда сохранили любовь и уважение к простому матросу и солдату, ценили и берегли своих людей.</a:t>
            </a:r>
          </a:p>
          <a:p>
            <a:r>
              <a:rPr lang="ru-RU" sz="2400" dirty="0">
                <a:latin typeface="Calibri" pitchFamily="34" charset="0"/>
              </a:rPr>
              <a:t>И Суворов и Ушаков ввели новые правила ведения войны, что позволило им одерживать блестящие победы.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19088"/>
            <a:ext cx="88392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Великие  люди  эпохи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>
                <a:solidFill>
                  <a:srgbClr val="FFFF00"/>
                </a:solidFill>
              </a:rPr>
              <a:t>Выводы: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66"/>
                </a:solidFill>
              </a:rPr>
              <a:t>Россия  утвердилась  на  берегах  Чёрного  и  Азовского  морей.</a:t>
            </a:r>
          </a:p>
          <a:p>
            <a:r>
              <a:rPr lang="ru-RU">
                <a:solidFill>
                  <a:srgbClr val="000066"/>
                </a:solidFill>
              </a:rPr>
              <a:t>Появилось  множество  городов.</a:t>
            </a:r>
          </a:p>
          <a:p>
            <a:r>
              <a:rPr lang="ru-RU">
                <a:solidFill>
                  <a:srgbClr val="000066"/>
                </a:solidFill>
              </a:rPr>
              <a:t>Развиваются  наука  и  культура. </a:t>
            </a:r>
          </a:p>
          <a:p>
            <a:r>
              <a:rPr lang="ru-RU">
                <a:solidFill>
                  <a:srgbClr val="000066"/>
                </a:solidFill>
              </a:rPr>
              <a:t>Во  время  правления  Екатерины </a:t>
            </a:r>
            <a:r>
              <a:rPr lang="en-US">
                <a:solidFill>
                  <a:srgbClr val="000066"/>
                </a:solidFill>
              </a:rPr>
              <a:t>II</a:t>
            </a:r>
            <a:r>
              <a:rPr lang="ru-RU">
                <a:solidFill>
                  <a:srgbClr val="000066"/>
                </a:solidFill>
              </a:rPr>
              <a:t>  столица  России  выросла  и  стала  ещё  прекраснее.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 Интернет:</a:t>
            </a:r>
            <a:endParaRPr lang="ru-RU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248275"/>
          </a:xfrm>
        </p:spPr>
        <p:txBody>
          <a:bodyPr/>
          <a:lstStyle/>
          <a:p>
            <a:r>
              <a:rPr lang="ru-RU" sz="2000" b="0" dirty="0" err="1">
                <a:solidFill>
                  <a:schemeClr val="tx1"/>
                </a:solidFill>
              </a:rPr>
              <a:t>ru.wikipedia.org</a:t>
            </a:r>
            <a:endParaRPr lang="ru-RU" sz="2000" b="0" dirty="0">
              <a:solidFill>
                <a:schemeClr val="tx1"/>
              </a:solidFill>
            </a:endParaRPr>
          </a:p>
          <a:p>
            <a:r>
              <a:rPr lang="ru-RU" sz="2000" b="0" dirty="0">
                <a:hlinkClick r:id="rId2"/>
              </a:rPr>
              <a:t>http://www.rukopashniki.ru/index.php?option=com_content&amp;view=article&amp;id=97:14-&amp;catid=1:2009-05-13-22-04-31&amp;Itemid=1</a:t>
            </a:r>
            <a:r>
              <a:rPr lang="ru-RU" sz="2000" b="0" dirty="0"/>
              <a:t> </a:t>
            </a:r>
          </a:p>
          <a:p>
            <a:r>
              <a:rPr lang="ru-RU" sz="2000" b="0" dirty="0">
                <a:hlinkClick r:id="rId3"/>
              </a:rPr>
              <a:t>http://pravicon.com/sv-2044</a:t>
            </a:r>
            <a:r>
              <a:rPr lang="ru-RU" sz="2000" b="0" dirty="0"/>
              <a:t> </a:t>
            </a:r>
          </a:p>
          <a:p>
            <a:r>
              <a:rPr lang="ru-RU" sz="2000" b="0" dirty="0">
                <a:hlinkClick r:id="rId4"/>
              </a:rPr>
              <a:t>http://www.nubo.ru/pavel_egorov/home/turism/turism37.html</a:t>
            </a:r>
            <a:r>
              <a:rPr lang="ru-RU" sz="2000" b="0" dirty="0"/>
              <a:t> </a:t>
            </a:r>
          </a:p>
          <a:p>
            <a:r>
              <a:rPr lang="ru-RU" sz="2000" b="0" dirty="0">
                <a:solidFill>
                  <a:schemeClr val="tx1"/>
                </a:solidFill>
                <a:hlinkClick r:id="rId5"/>
              </a:rPr>
              <a:t>http://www.gid-spb.ru/museums</a:t>
            </a:r>
            <a:endParaRPr lang="ru-RU" sz="2000" b="0" dirty="0">
              <a:solidFill>
                <a:schemeClr val="tx1"/>
              </a:solidFill>
            </a:endParaRPr>
          </a:p>
          <a:p>
            <a:r>
              <a:rPr lang="ru-RU" sz="2000" b="0" dirty="0">
                <a:hlinkClick r:id="rId6"/>
              </a:rPr>
              <a:t>http://www.greenmama.ua/nid/1677115/mnid/2371494</a:t>
            </a:r>
            <a:r>
              <a:rPr lang="ru-RU" sz="2000" b="0" dirty="0"/>
              <a:t> </a:t>
            </a:r>
          </a:p>
          <a:p>
            <a:r>
              <a:rPr lang="ru-RU" sz="2000" b="0" dirty="0">
                <a:hlinkClick r:id="rId7"/>
              </a:rPr>
              <a:t>http://sava.clan.su/forum/18-27-1</a:t>
            </a:r>
            <a:r>
              <a:rPr lang="ru-RU" sz="2000" b="0" dirty="0"/>
              <a:t> </a:t>
            </a:r>
          </a:p>
          <a:p>
            <a:r>
              <a:rPr lang="ru-RU" sz="2000" b="0" dirty="0">
                <a:hlinkClick r:id="rId8"/>
              </a:rPr>
              <a:t>http://fotki.yandex.ru/users/wilderweine/view/50670/</a:t>
            </a:r>
            <a:r>
              <a:rPr lang="ru-RU" sz="2000" b="0" dirty="0"/>
              <a:t> </a:t>
            </a:r>
          </a:p>
          <a:p>
            <a:r>
              <a:rPr lang="ru-RU" sz="2000" b="0" dirty="0">
                <a:hlinkClick r:id="rId9"/>
              </a:rPr>
              <a:t>http://www.liveinternet.ru/users/3330352/rubric/1233484</a:t>
            </a:r>
            <a:r>
              <a:rPr lang="ru-RU" sz="3200" b="0" dirty="0"/>
              <a:t> </a:t>
            </a:r>
          </a:p>
          <a:p>
            <a:pPr lvl="3">
              <a:buClr>
                <a:schemeClr val="hlink"/>
              </a:buClr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594928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dirty="0">
                <a:latin typeface="Monotype Corsiva" pitchFamily="66" charset="0"/>
              </a:rPr>
              <a:t>Автор  презентации    </a:t>
            </a:r>
            <a:r>
              <a:rPr lang="ru-RU" sz="2400" dirty="0" smtClean="0">
                <a:latin typeface="Monotype Corsiva" pitchFamily="66" charset="0"/>
              </a:rPr>
              <a:t>Кунделева Оксана Евгеньевна</a:t>
            </a:r>
            <a:endParaRPr lang="en-US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Александр Васильевич Суворов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Picture 5" descr="Suvorov Alex 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4214842" cy="5438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1071546"/>
            <a:ext cx="3857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15 лет Александр Суворов поступил в военную школу. Десять лет он прослужил простым солдатом, а в 1754 году был произведен в офицеры. Суворов изнутри знал солдатскую службу, поэтому всегда в первую очередь заботился о солдатах. Они платили ему за это любовью и уважением. С именем Суворова связаны многие победы русской армии. Прямой и честный характер Суворова не позволял ему склонять голову даже перед императорами. В 1799 году Суворов стал генералиссимусом – это наивысшее воинское звание в русской армии. Умер Суворов в 1800 году, похоронили его в Александро-Невской Лавре.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432451" cy="379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928813" y="6072188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Взятие Измаила.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611560" y="980728"/>
            <a:ext cx="8215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Во время русско-турецких войн 2-й половины XVIII в. одержал ряд крупных побед, взял штурмом крепость Измаил (1790)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Александр Васильевич Суворов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61444"/>
            <a:ext cx="4266605" cy="30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71500" y="5786438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«Штурм Измаила 11(22) декабря 1790 года». В основу рисунка легли натурные зарисовки, сделанные художником во время боя.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0" y="98072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Умелое руководство Суворова и его соратников, отвага солдат и офицеров решили успех боя, продолжавшегося 9 часов. Турки оборонялись упорно, но Измаил был взят армией, уступавшей по численности гарнизону крепости. Случай чрезвычайно редкий в истории военного искусства.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Александр Васильевич Суворов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876628" cy="38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714375" y="5786438"/>
            <a:ext cx="7572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Сдача Измаила. </a:t>
            </a:r>
          </a:p>
          <a:p>
            <a:pPr algn="ctr"/>
            <a:r>
              <a:rPr lang="ru-RU" sz="2400">
                <a:latin typeface="Calibri" pitchFamily="34" charset="0"/>
              </a:rPr>
              <a:t>Поднесение турками А.В. Суворову ключей от крепости.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67544" y="980728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Взятие Измаила способствовало быстрому и успешному окончанию войны с Турцией (1791).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Александр Васильевич Суворов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519668" cy="476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85750" y="5929313"/>
            <a:ext cx="4214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В. Суриков. «</a:t>
            </a:r>
            <a:r>
              <a:rPr lang="ru-RU" sz="2000" b="1">
                <a:latin typeface="Calibri" pitchFamily="34" charset="0"/>
              </a:rPr>
              <a:t>Переход Суворова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через Альпы</a:t>
            </a:r>
            <a:r>
              <a:rPr lang="ru-RU" sz="2000">
                <a:latin typeface="Calibri" pitchFamily="34" charset="0"/>
              </a:rPr>
              <a:t>»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4139952" y="1412776"/>
            <a:ext cx="478859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Суворов разгромил французов в Италии и перешел Альпы в 1799 г. 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В 1780 г. усмирил восстание на Кавказе, за что был назначен губернатором Кавказа. В 1794 г. командовал войсками при подавлении восстания под руководством </a:t>
            </a:r>
            <a:r>
              <a:rPr lang="ru-RU" sz="2400" dirty="0" err="1">
                <a:latin typeface="Calibri" pitchFamily="34" charset="0"/>
              </a:rPr>
              <a:t>Тадеуша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Костюшко</a:t>
            </a:r>
            <a:r>
              <a:rPr lang="ru-RU" sz="2400" dirty="0">
                <a:latin typeface="Calibri" pitchFamily="34" charset="0"/>
              </a:rPr>
              <a:t>. 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За почти 50-летнюю службу Суворов не проиграл ни одного сражения!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Александр Васильевич Суворов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088"/>
            <a:ext cx="8839200" cy="563562"/>
          </a:xfrm>
        </p:spPr>
        <p:txBody>
          <a:bodyPr/>
          <a:lstStyle/>
          <a:p>
            <a:r>
              <a:rPr lang="ru-RU" b="1" i="1" u="sng" dirty="0">
                <a:solidFill>
                  <a:srgbClr val="FFFF00"/>
                </a:solidFill>
              </a:rPr>
              <a:t>Великие  люди  эпохи</a:t>
            </a:r>
            <a:endParaRPr lang="ru-RU" sz="28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196975"/>
            <a:ext cx="5364162" cy="5248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0">
                <a:solidFill>
                  <a:schemeClr val="tx2"/>
                </a:solidFill>
              </a:rPr>
              <a:t>Адмирал</a:t>
            </a:r>
          </a:p>
          <a:p>
            <a:pPr algn="ctr"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Фёдор  Фёдорович  Ушаков</a:t>
            </a: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400">
                <a:solidFill>
                  <a:srgbClr val="000066"/>
                </a:solidFill>
              </a:rPr>
              <a:t>Разгром турецкого флота на Чёрном море</a:t>
            </a:r>
            <a:r>
              <a:rPr lang="ru-RU"/>
              <a:t> </a:t>
            </a:r>
          </a:p>
        </p:txBody>
      </p:sp>
      <p:pic>
        <p:nvPicPr>
          <p:cNvPr id="105478" name="Picture 6" descr="Файл:AdmFFUshakoffByBazhanoff-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563888" cy="52668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013240" cy="44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571500" y="5643563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Адмирал </a:t>
            </a:r>
          </a:p>
          <a:p>
            <a:pPr algn="ctr"/>
            <a:r>
              <a:rPr lang="ru-RU" b="1">
                <a:latin typeface="Calibri" pitchFamily="34" charset="0"/>
              </a:rPr>
              <a:t>Фёдор Фёдорович Ушаков</a:t>
            </a: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4427984" y="1124744"/>
            <a:ext cx="43576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Биография </a:t>
            </a:r>
            <a:r>
              <a:rPr lang="ru-RU" sz="2400" dirty="0">
                <a:latin typeface="Calibri" pitchFamily="34" charset="0"/>
              </a:rPr>
              <a:t>Ф. Ф. Ушакова схожа с биографией А. В. Суворова: он начал службу с низшего в России воинского офицерского чина – капрала. Как и Суворов, в 1799 году Ушаков получил высший чин флотоводца – </a:t>
            </a:r>
            <a:r>
              <a:rPr lang="ru-RU" sz="2400" i="1" dirty="0">
                <a:latin typeface="Calibri" pitchFamily="34" charset="0"/>
              </a:rPr>
              <a:t>адмирал</a:t>
            </a:r>
            <a:r>
              <a:rPr lang="ru-RU" sz="2400" dirty="0">
                <a:latin typeface="Calibri" pitchFamily="34" charset="0"/>
              </a:rPr>
              <a:t> за взятие крепости Корфу и победы на Средиземном море над французами. Выше оставался только чин генерал – адмирала, который давался членам царской семьи. 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Федор Федорович Ушаков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Федор Федорович Ушаков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Picture 6" descr="Файл:AdmFFUshakoffByBazhanoff-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867150" cy="5429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1071546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Флотоводец</a:t>
            </a:r>
            <a:r>
              <a:rPr lang="ru-RU" sz="2400" dirty="0"/>
              <a:t>, адмирал, один из создателей российского Черноморского флота и с 1790 года его командующий. Разработал и применил маневренную тактику, одержав ряд крупных побед над турецким флотом 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0gl">
  <a:themeElements>
    <a:clrScheme name="cdb2004c020gl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db2004c020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20g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0gl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20gl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cdb2004c020gl</Template>
  <TotalTime>293</TotalTime>
  <Words>557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cdb2004c020gl</vt:lpstr>
      <vt:lpstr>Великие  люди  эпохи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Великие  люди  эпохи</vt:lpstr>
      <vt:lpstr>Презентация PowerPoint</vt:lpstr>
      <vt:lpstr>Презентация PowerPoint</vt:lpstr>
      <vt:lpstr>Презентация PowerPoint</vt:lpstr>
      <vt:lpstr>Выводы:</vt:lpstr>
      <vt:lpstr>Использованные ресурсы Интернет: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Екатерина  Великая</dc:title>
  <dc:creator>Наталья</dc:creator>
  <cp:lastModifiedBy>Оксана</cp:lastModifiedBy>
  <cp:revision>46</cp:revision>
  <dcterms:created xsi:type="dcterms:W3CDTF">2010-03-24T14:34:04Z</dcterms:created>
  <dcterms:modified xsi:type="dcterms:W3CDTF">2013-05-28T18:35:28Z</dcterms:modified>
</cp:coreProperties>
</file>